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7" r:id="rId3"/>
    <p:sldId id="258" r:id="rId4"/>
    <p:sldId id="278" r:id="rId5"/>
    <p:sldId id="268" r:id="rId6"/>
    <p:sldId id="259" r:id="rId7"/>
    <p:sldId id="260" r:id="rId8"/>
    <p:sldId id="274" r:id="rId9"/>
    <p:sldId id="261" r:id="rId10"/>
    <p:sldId id="262" r:id="rId11"/>
    <p:sldId id="263" r:id="rId12"/>
    <p:sldId id="269" r:id="rId13"/>
    <p:sldId id="264" r:id="rId14"/>
    <p:sldId id="271" r:id="rId15"/>
    <p:sldId id="273" r:id="rId16"/>
    <p:sldId id="277" r:id="rId17"/>
    <p:sldId id="272" r:id="rId18"/>
    <p:sldId id="276" r:id="rId19"/>
    <p:sldId id="265" r:id="rId20"/>
    <p:sldId id="266" r:id="rId21"/>
    <p:sldId id="267" r:id="rId22"/>
  </p:sldIdLst>
  <p:sldSz cx="18288000" cy="10287000"/>
  <p:notesSz cx="6858000" cy="9144000"/>
  <p:embeddedFontLst>
    <p:embeddedFont>
      <p:font typeface="Arial Bold" panose="020B0604020202020204" charset="-94"/>
      <p:regular r:id="rId24"/>
      <p:bold r:id="rId25"/>
    </p:embeddedFont>
    <p:embeddedFont>
      <p:font typeface="Cambria Math" panose="02040503050406030204" pitchFamily="18" charset="0"/>
      <p:regular r:id="rId26"/>
    </p:embeddedFont>
    <p:embeddedFont>
      <p:font typeface="HK Modular" panose="020B0604020202020204" charset="-94"/>
      <p:regular r:id="rId27"/>
      <p:bold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4052" autoAdjust="0"/>
  </p:normalViewPr>
  <p:slideViewPr>
    <p:cSldViewPr>
      <p:cViewPr varScale="1">
        <p:scale>
          <a:sx n="46" d="100"/>
          <a:sy n="46" d="100"/>
        </p:scale>
        <p:origin x="118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barChart>
        <c:barDir val="col"/>
        <c:grouping val="clustered"/>
        <c:varyColors val="0"/>
        <c:ser>
          <c:idx val="0"/>
          <c:order val="0"/>
          <c:tx>
            <c:strRef>
              <c:f>Sayfa1!$B$1</c:f>
              <c:strCache>
                <c:ptCount val="1"/>
                <c:pt idx="0">
                  <c:v>2020</c:v>
                </c:pt>
              </c:strCache>
            </c:strRef>
          </c:tx>
          <c:spPr>
            <a:solidFill>
              <a:schemeClr val="accent1"/>
            </a:solidFill>
            <a:ln>
              <a:noFill/>
            </a:ln>
            <a:effectLst/>
          </c:spPr>
          <c:invertIfNegative val="0"/>
          <c:cat>
            <c:strRef>
              <c:f>Sayfa1!$A$2:$A$3</c:f>
              <c:strCache>
                <c:ptCount val="2"/>
                <c:pt idx="0">
                  <c:v>Hakaret davaları</c:v>
                </c:pt>
                <c:pt idx="1">
                  <c:v>Kamuda açılan hakaret davaları</c:v>
                </c:pt>
              </c:strCache>
            </c:strRef>
          </c:cat>
          <c:val>
            <c:numRef>
              <c:f>Sayfa1!$B$2:$B$3</c:f>
              <c:numCache>
                <c:formatCode>General</c:formatCode>
                <c:ptCount val="2"/>
                <c:pt idx="0">
                  <c:v>946523</c:v>
                </c:pt>
                <c:pt idx="1">
                  <c:v>348822</c:v>
                </c:pt>
              </c:numCache>
            </c:numRef>
          </c:val>
          <c:extLst>
            <c:ext xmlns:c16="http://schemas.microsoft.com/office/drawing/2014/chart" uri="{C3380CC4-5D6E-409C-BE32-E72D297353CC}">
              <c16:uniqueId val="{00000000-2734-4602-AA6A-BB0B8B16EE10}"/>
            </c:ext>
          </c:extLst>
        </c:ser>
        <c:ser>
          <c:idx val="1"/>
          <c:order val="1"/>
          <c:tx>
            <c:strRef>
              <c:f>Sayfa1!$C$1</c:f>
              <c:strCache>
                <c:ptCount val="1"/>
                <c:pt idx="0">
                  <c:v>2023</c:v>
                </c:pt>
              </c:strCache>
            </c:strRef>
          </c:tx>
          <c:spPr>
            <a:solidFill>
              <a:schemeClr val="accent2"/>
            </a:solidFill>
            <a:ln>
              <a:noFill/>
            </a:ln>
            <a:effectLst/>
          </c:spPr>
          <c:invertIfNegative val="0"/>
          <c:cat>
            <c:strRef>
              <c:f>Sayfa1!$A$2:$A$3</c:f>
              <c:strCache>
                <c:ptCount val="2"/>
                <c:pt idx="0">
                  <c:v>Hakaret davaları</c:v>
                </c:pt>
                <c:pt idx="1">
                  <c:v>Kamuda açılan hakaret davaları</c:v>
                </c:pt>
              </c:strCache>
            </c:strRef>
          </c:cat>
          <c:val>
            <c:numRef>
              <c:f>Sayfa1!$C$2:$C$3</c:f>
              <c:numCache>
                <c:formatCode>General</c:formatCode>
                <c:ptCount val="2"/>
                <c:pt idx="0">
                  <c:v>1623508</c:v>
                </c:pt>
                <c:pt idx="1">
                  <c:v>498508</c:v>
                </c:pt>
              </c:numCache>
            </c:numRef>
          </c:val>
          <c:extLst>
            <c:ext xmlns:c16="http://schemas.microsoft.com/office/drawing/2014/chart" uri="{C3380CC4-5D6E-409C-BE32-E72D297353CC}">
              <c16:uniqueId val="{00000001-2734-4602-AA6A-BB0B8B16EE10}"/>
            </c:ext>
          </c:extLst>
        </c:ser>
        <c:dLbls>
          <c:showLegendKey val="0"/>
          <c:showVal val="0"/>
          <c:showCatName val="0"/>
          <c:showSerName val="0"/>
          <c:showPercent val="0"/>
          <c:showBubbleSize val="0"/>
        </c:dLbls>
        <c:gapWidth val="219"/>
        <c:overlap val="-27"/>
        <c:axId val="1693760368"/>
        <c:axId val="1687836960"/>
      </c:barChart>
      <c:catAx>
        <c:axId val="1693760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crossAx val="1687836960"/>
        <c:crosses val="autoZero"/>
        <c:auto val="1"/>
        <c:lblAlgn val="ctr"/>
        <c:lblOffset val="100"/>
        <c:noMultiLvlLbl val="0"/>
      </c:catAx>
      <c:valAx>
        <c:axId val="1687836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crossAx val="1693760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2AE7A-02A7-40AA-B9A3-F8C5659C157C}" type="datetimeFigureOut">
              <a:rPr lang="tr-TR" smtClean="0"/>
              <a:t>9.08.2024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E7362E-44A8-4936-B95D-236915FE04D9}" type="slidenum">
              <a:rPr lang="tr-TR" smtClean="0"/>
              <a:t>‹#›</a:t>
            </a:fld>
            <a:endParaRPr lang="tr-TR"/>
          </a:p>
        </p:txBody>
      </p:sp>
    </p:spTree>
    <p:extLst>
      <p:ext uri="{BB962C8B-B14F-4D97-AF65-F5344CB8AC3E}">
        <p14:creationId xmlns:p14="http://schemas.microsoft.com/office/powerpoint/2010/main" val="2027852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inzva/Turkish-GloVe?tab=readme-ov-fil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2E7362E-44A8-4936-B95D-236915FE04D9}" type="slidenum">
              <a:rPr lang="tr-TR" smtClean="0"/>
              <a:t>2</a:t>
            </a:fld>
            <a:endParaRPr lang="tr-TR"/>
          </a:p>
        </p:txBody>
      </p:sp>
    </p:spTree>
    <p:extLst>
      <p:ext uri="{BB962C8B-B14F-4D97-AF65-F5344CB8AC3E}">
        <p14:creationId xmlns:p14="http://schemas.microsoft.com/office/powerpoint/2010/main" val="1511179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2E7362E-44A8-4936-B95D-236915FE04D9}" type="slidenum">
              <a:rPr lang="tr-TR" smtClean="0"/>
              <a:t>5</a:t>
            </a:fld>
            <a:endParaRPr lang="tr-TR"/>
          </a:p>
        </p:txBody>
      </p:sp>
    </p:spTree>
    <p:extLst>
      <p:ext uri="{BB962C8B-B14F-4D97-AF65-F5344CB8AC3E}">
        <p14:creationId xmlns:p14="http://schemas.microsoft.com/office/powerpoint/2010/main" val="1120450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004AAD"/>
                </a:solidFill>
                <a:latin typeface="Arial"/>
                <a:ea typeface="Arial"/>
                <a:cs typeface="Arial"/>
                <a:sym typeface="Arial"/>
              </a:rPr>
              <a:t>Projenin</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başarıyla</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tamamlanması</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için</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gereken</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görevlerin</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ve</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süreçlerin</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sıralı</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ve</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düzenli</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bir</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şekilde</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tanımlanması</a:t>
            </a:r>
            <a:endParaRPr lang="tr-TR" dirty="0"/>
          </a:p>
          <a:p>
            <a:endParaRPr lang="tr-TR" dirty="0"/>
          </a:p>
        </p:txBody>
      </p:sp>
      <p:sp>
        <p:nvSpPr>
          <p:cNvPr id="4" name="Slayt Numarası Yer Tutucusu 3"/>
          <p:cNvSpPr>
            <a:spLocks noGrp="1"/>
          </p:cNvSpPr>
          <p:nvPr>
            <p:ph type="sldNum" sz="quarter" idx="5"/>
          </p:nvPr>
        </p:nvSpPr>
        <p:spPr/>
        <p:txBody>
          <a:bodyPr/>
          <a:lstStyle/>
          <a:p>
            <a:fld id="{02E7362E-44A8-4936-B95D-236915FE04D9}" type="slidenum">
              <a:rPr lang="tr-TR" smtClean="0"/>
              <a:t>7</a:t>
            </a:fld>
            <a:endParaRPr lang="tr-TR"/>
          </a:p>
        </p:txBody>
      </p:sp>
    </p:spTree>
    <p:extLst>
      <p:ext uri="{BB962C8B-B14F-4D97-AF65-F5344CB8AC3E}">
        <p14:creationId xmlns:p14="http://schemas.microsoft.com/office/powerpoint/2010/main" val="3154455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004AAD"/>
                </a:solidFill>
                <a:latin typeface="Arial"/>
                <a:ea typeface="Arial"/>
                <a:cs typeface="Arial"/>
                <a:sym typeface="Arial"/>
              </a:rPr>
              <a:t>Projenin</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başarıyla</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tamamlanması</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için</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gereken</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görevlerin</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ve</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süreçlerin</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sıralı</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ve</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düzenli</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bir</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şekilde</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tanımlanması</a:t>
            </a:r>
            <a:endParaRPr lang="tr-TR" dirty="0"/>
          </a:p>
          <a:p>
            <a:endParaRPr lang="tr-TR" dirty="0"/>
          </a:p>
        </p:txBody>
      </p:sp>
      <p:sp>
        <p:nvSpPr>
          <p:cNvPr id="4" name="Slayt Numarası Yer Tutucusu 3"/>
          <p:cNvSpPr>
            <a:spLocks noGrp="1"/>
          </p:cNvSpPr>
          <p:nvPr>
            <p:ph type="sldNum" sz="quarter" idx="5"/>
          </p:nvPr>
        </p:nvSpPr>
        <p:spPr/>
        <p:txBody>
          <a:bodyPr/>
          <a:lstStyle/>
          <a:p>
            <a:fld id="{02E7362E-44A8-4936-B95D-236915FE04D9}" type="slidenum">
              <a:rPr lang="tr-TR" smtClean="0"/>
              <a:t>8</a:t>
            </a:fld>
            <a:endParaRPr lang="tr-TR"/>
          </a:p>
        </p:txBody>
      </p:sp>
    </p:spTree>
    <p:extLst>
      <p:ext uri="{BB962C8B-B14F-4D97-AF65-F5344CB8AC3E}">
        <p14:creationId xmlns:p14="http://schemas.microsoft.com/office/powerpoint/2010/main" val="1214590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004AAD"/>
                </a:solidFill>
                <a:latin typeface="Arial"/>
                <a:ea typeface="Arial"/>
                <a:cs typeface="Arial"/>
                <a:sym typeface="Arial"/>
              </a:rPr>
              <a:t>Kullanılan</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veri</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setinin</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kaynağı</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özellikleri</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ve</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hazırlanma</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süreci</a:t>
            </a:r>
            <a:r>
              <a:rPr lang="en-US" sz="1200" dirty="0">
                <a:solidFill>
                  <a:srgbClr val="004AAD"/>
                </a:solidFill>
                <a:latin typeface="Arial"/>
                <a:ea typeface="Arial"/>
                <a:cs typeface="Arial"/>
                <a:sym typeface="Arial"/>
              </a:rPr>
              <a:t>.</a:t>
            </a:r>
          </a:p>
          <a:p>
            <a:endParaRPr lang="tr-TR" dirty="0"/>
          </a:p>
        </p:txBody>
      </p:sp>
      <p:sp>
        <p:nvSpPr>
          <p:cNvPr id="4" name="Slayt Numarası Yer Tutucusu 3"/>
          <p:cNvSpPr>
            <a:spLocks noGrp="1"/>
          </p:cNvSpPr>
          <p:nvPr>
            <p:ph type="sldNum" sz="quarter" idx="5"/>
          </p:nvPr>
        </p:nvSpPr>
        <p:spPr/>
        <p:txBody>
          <a:bodyPr/>
          <a:lstStyle/>
          <a:p>
            <a:fld id="{02E7362E-44A8-4936-B95D-236915FE04D9}" type="slidenum">
              <a:rPr lang="tr-TR" smtClean="0"/>
              <a:t>9</a:t>
            </a:fld>
            <a:endParaRPr lang="tr-TR"/>
          </a:p>
        </p:txBody>
      </p:sp>
    </p:spTree>
    <p:extLst>
      <p:ext uri="{BB962C8B-B14F-4D97-AF65-F5344CB8AC3E}">
        <p14:creationId xmlns:p14="http://schemas.microsoft.com/office/powerpoint/2010/main" val="698286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Attention</a:t>
            </a:r>
            <a:r>
              <a:rPr lang="tr-TR" dirty="0"/>
              <a:t> mekanizması, derin öğrenme modellerinin performansını önemli ölçüde artırma potansiyeline sahip bir tekniktir. Bu mekanizmanın en belirgin avantajı, modelin önemli bilgilere odaklanmasını sağlamasıdır. Geleneksel derin öğrenme modelleri, tüm girdileri eşit ağırlıkla işler. Ancak </a:t>
            </a:r>
            <a:r>
              <a:rPr lang="tr-TR" dirty="0" err="1"/>
              <a:t>attention</a:t>
            </a:r>
            <a:r>
              <a:rPr lang="tr-TR" dirty="0"/>
              <a:t> mekanizması, modelin belirli girdilere daha fazla “dikkat etmesini” sağlar. Bu, genellikle çıktının kalitesini artırır ve modelin daha hızlı öğrenmesine yardımcı olur. </a:t>
            </a:r>
            <a:r>
              <a:rPr lang="tr-TR" b="0" i="0" dirty="0">
                <a:solidFill>
                  <a:srgbClr val="1F2328"/>
                </a:solidFill>
                <a:effectLst/>
                <a:highlight>
                  <a:srgbClr val="FFFFFF"/>
                </a:highlight>
                <a:latin typeface="-apple-system"/>
              </a:rPr>
              <a:t>32k kelime dağarcığına sahip </a:t>
            </a:r>
            <a:r>
              <a:rPr lang="tr-TR" b="0" i="1" dirty="0" err="1">
                <a:solidFill>
                  <a:srgbClr val="1F2328"/>
                </a:solidFill>
                <a:effectLst/>
                <a:highlight>
                  <a:srgbClr val="FFFFFF"/>
                </a:highlight>
                <a:latin typeface="-apple-system"/>
              </a:rPr>
              <a:t>BERTurk</a:t>
            </a:r>
            <a:r>
              <a:rPr lang="tr-TR" b="0" i="1" dirty="0">
                <a:solidFill>
                  <a:srgbClr val="1F2328"/>
                </a:solidFill>
                <a:effectLst/>
                <a:highlight>
                  <a:srgbClr val="FFFFFF"/>
                </a:highlight>
                <a:latin typeface="-apple-system"/>
              </a:rPr>
              <a:t>  (</a:t>
            </a:r>
            <a:r>
              <a:rPr lang="tr-TR" b="0" dirty="0" err="1">
                <a:solidFill>
                  <a:srgbClr val="A31515"/>
                </a:solidFill>
                <a:effectLst/>
                <a:highlight>
                  <a:srgbClr val="F7F7F7"/>
                </a:highlight>
                <a:latin typeface="Courier New" panose="02070309020205020404" pitchFamily="49" charset="0"/>
              </a:rPr>
              <a:t>dbmdz</a:t>
            </a:r>
            <a:r>
              <a:rPr lang="tr-TR" b="0" dirty="0">
                <a:solidFill>
                  <a:srgbClr val="A31515"/>
                </a:solidFill>
                <a:effectLst/>
                <a:highlight>
                  <a:srgbClr val="F7F7F7"/>
                </a:highlight>
                <a:latin typeface="Courier New" panose="02070309020205020404" pitchFamily="49" charset="0"/>
              </a:rPr>
              <a:t>/bert-</a:t>
            </a:r>
            <a:r>
              <a:rPr lang="tr-TR" b="0" dirty="0" err="1">
                <a:solidFill>
                  <a:srgbClr val="A31515"/>
                </a:solidFill>
                <a:effectLst/>
                <a:highlight>
                  <a:srgbClr val="F7F7F7"/>
                </a:highlight>
                <a:latin typeface="Courier New" panose="02070309020205020404" pitchFamily="49" charset="0"/>
              </a:rPr>
              <a:t>base</a:t>
            </a:r>
            <a:r>
              <a:rPr lang="tr-TR" b="0" dirty="0">
                <a:solidFill>
                  <a:srgbClr val="A31515"/>
                </a:solidFill>
                <a:effectLst/>
                <a:highlight>
                  <a:srgbClr val="F7F7F7"/>
                </a:highlight>
                <a:latin typeface="Courier New" panose="02070309020205020404" pitchFamily="49" charset="0"/>
              </a:rPr>
              <a:t>-</a:t>
            </a:r>
            <a:r>
              <a:rPr lang="tr-TR" b="0" dirty="0" err="1">
                <a:solidFill>
                  <a:srgbClr val="A31515"/>
                </a:solidFill>
                <a:effectLst/>
                <a:highlight>
                  <a:srgbClr val="F7F7F7"/>
                </a:highlight>
                <a:latin typeface="Courier New" panose="02070309020205020404" pitchFamily="49" charset="0"/>
              </a:rPr>
              <a:t>turkish-cased</a:t>
            </a:r>
            <a:r>
              <a:rPr lang="tr-TR" b="0" dirty="0">
                <a:solidFill>
                  <a:srgbClr val="A31515"/>
                </a:solidFill>
                <a:effectLst/>
                <a:highlight>
                  <a:srgbClr val="F7F7F7"/>
                </a:highlight>
                <a:latin typeface="Courier New" panose="02070309020205020404" pitchFamily="49" charset="0"/>
              </a:rPr>
              <a:t>) kullanıldı. </a:t>
            </a:r>
            <a:r>
              <a:rPr lang="tr-TR" sz="1800"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https://github.com/inzva/Turkish-GloVe?tab=readme-ov-file</a:t>
            </a:r>
            <a:r>
              <a:rPr lang="tr-TR" sz="1800" kern="100" dirty="0">
                <a:effectLst/>
                <a:latin typeface="Times New Roman" panose="02020603050405020304" pitchFamily="18" charset="0"/>
                <a:ea typeface="Calibri" panose="020F0502020204030204" pitchFamily="34" charset="0"/>
                <a:cs typeface="Times New Roman" panose="02020603050405020304" pitchFamily="18" charset="0"/>
              </a:rPr>
              <a:t> bu adresteki 253K </a:t>
            </a:r>
            <a:r>
              <a:rPr lang="tr-TR" sz="1800" kern="100" dirty="0" err="1">
                <a:effectLst/>
                <a:latin typeface="Times New Roman" panose="02020603050405020304" pitchFamily="18" charset="0"/>
                <a:ea typeface="Calibri" panose="020F0502020204030204" pitchFamily="34" charset="0"/>
                <a:cs typeface="Times New Roman" panose="02020603050405020304" pitchFamily="18" charset="0"/>
              </a:rPr>
              <a:t>Vocab</a:t>
            </a:r>
            <a:r>
              <a:rPr lang="tr-TR"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100" dirty="0" err="1">
                <a:effectLst/>
                <a:latin typeface="Times New Roman" panose="02020603050405020304" pitchFamily="18" charset="0"/>
                <a:ea typeface="Calibri" panose="020F0502020204030204" pitchFamily="34" charset="0"/>
                <a:cs typeface="Times New Roman" panose="02020603050405020304" pitchFamily="18" charset="0"/>
              </a:rPr>
              <a:t>uncased</a:t>
            </a:r>
            <a:r>
              <a:rPr lang="tr-TR" sz="1800" kern="100" dirty="0">
                <a:effectLst/>
                <a:latin typeface="Times New Roman" panose="02020603050405020304" pitchFamily="18" charset="0"/>
                <a:ea typeface="Calibri" panose="020F0502020204030204" pitchFamily="34" charset="0"/>
                <a:cs typeface="Times New Roman" panose="02020603050405020304" pitchFamily="18" charset="0"/>
              </a:rPr>
              <a:t>, 300d </a:t>
            </a:r>
            <a:r>
              <a:rPr lang="tr-TR" sz="1800" kern="100" dirty="0" err="1">
                <a:effectLst/>
                <a:latin typeface="Times New Roman" panose="02020603050405020304" pitchFamily="18" charset="0"/>
                <a:ea typeface="Calibri" panose="020F0502020204030204" pitchFamily="34" charset="0"/>
                <a:cs typeface="Times New Roman" panose="02020603050405020304" pitchFamily="18" charset="0"/>
              </a:rPr>
              <a:t>vectors</a:t>
            </a:r>
            <a:r>
              <a:rPr lang="tr-TR" sz="1800" kern="100" dirty="0">
                <a:effectLst/>
                <a:latin typeface="Times New Roman" panose="02020603050405020304" pitchFamily="18" charset="0"/>
                <a:ea typeface="Calibri" panose="020F0502020204030204" pitchFamily="34" charset="0"/>
                <a:cs typeface="Times New Roman" panose="02020603050405020304" pitchFamily="18" charset="0"/>
              </a:rPr>
              <a:t>, 720 MB </a:t>
            </a:r>
            <a:r>
              <a:rPr lang="tr-TR" sz="1800" kern="100" dirty="0" err="1">
                <a:effectLst/>
                <a:latin typeface="Times New Roman" panose="02020603050405020304" pitchFamily="18" charset="0"/>
                <a:ea typeface="Calibri" panose="020F0502020204030204" pitchFamily="34" charset="0"/>
                <a:cs typeface="Times New Roman" panose="02020603050405020304" pitchFamily="18" charset="0"/>
              </a:rPr>
              <a:t>Text</a:t>
            </a:r>
            <a:r>
              <a:rPr lang="tr-TR" sz="1800" kern="100" dirty="0">
                <a:effectLst/>
                <a:latin typeface="Times New Roman" panose="02020603050405020304" pitchFamily="18" charset="0"/>
                <a:ea typeface="Calibri" panose="020F0502020204030204" pitchFamily="34" charset="0"/>
                <a:cs typeface="Times New Roman" panose="02020603050405020304" pitchFamily="18" charset="0"/>
              </a:rPr>
              <a:t>  oluşan vectors.txt dosyası </a:t>
            </a:r>
            <a:r>
              <a:rPr lang="tr-TR" sz="1800" kern="100" dirty="0" err="1">
                <a:effectLst/>
                <a:latin typeface="Times New Roman" panose="02020603050405020304" pitchFamily="18" charset="0"/>
                <a:ea typeface="Calibri" panose="020F0502020204030204" pitchFamily="34" charset="0"/>
                <a:cs typeface="Times New Roman" panose="02020603050405020304" pitchFamily="18" charset="0"/>
              </a:rPr>
              <a:t>GloVe</a:t>
            </a:r>
            <a:r>
              <a:rPr lang="tr-TR"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100" dirty="0" err="1">
                <a:effectLst/>
                <a:latin typeface="Times New Roman" panose="02020603050405020304" pitchFamily="18" charset="0"/>
                <a:ea typeface="Calibri" panose="020F0502020204030204" pitchFamily="34" charset="0"/>
                <a:cs typeface="Times New Roman" panose="02020603050405020304" pitchFamily="18" charset="0"/>
              </a:rPr>
              <a:t>embedding</a:t>
            </a:r>
            <a:r>
              <a:rPr lang="tr-TR" sz="1800" kern="100" dirty="0">
                <a:effectLst/>
                <a:latin typeface="Times New Roman" panose="02020603050405020304" pitchFamily="18" charset="0"/>
                <a:ea typeface="Calibri" panose="020F0502020204030204" pitchFamily="34" charset="0"/>
                <a:cs typeface="Times New Roman" panose="02020603050405020304" pitchFamily="18" charset="0"/>
              </a:rPr>
              <a:t> olarak kullanılmıştır.</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b="0" dirty="0">
              <a:solidFill>
                <a:srgbClr val="000000"/>
              </a:solidFill>
              <a:effectLst/>
              <a:highlight>
                <a:srgbClr val="F7F7F7"/>
              </a:highlight>
              <a:latin typeface="Courier New" panose="02070309020205020404" pitchFamily="49" charset="0"/>
            </a:endParaRPr>
          </a:p>
          <a:p>
            <a:endParaRPr lang="tr-TR" dirty="0"/>
          </a:p>
        </p:txBody>
      </p:sp>
      <p:sp>
        <p:nvSpPr>
          <p:cNvPr id="4" name="Slayt Numarası Yer Tutucusu 3"/>
          <p:cNvSpPr>
            <a:spLocks noGrp="1"/>
          </p:cNvSpPr>
          <p:nvPr>
            <p:ph type="sldNum" sz="quarter" idx="5"/>
          </p:nvPr>
        </p:nvSpPr>
        <p:spPr/>
        <p:txBody>
          <a:bodyPr/>
          <a:lstStyle/>
          <a:p>
            <a:fld id="{02E7362E-44A8-4936-B95D-236915FE04D9}" type="slidenum">
              <a:rPr lang="tr-TR" smtClean="0"/>
              <a:t>10</a:t>
            </a:fld>
            <a:endParaRPr lang="tr-TR"/>
          </a:p>
        </p:txBody>
      </p:sp>
    </p:spTree>
    <p:extLst>
      <p:ext uri="{BB962C8B-B14F-4D97-AF65-F5344CB8AC3E}">
        <p14:creationId xmlns:p14="http://schemas.microsoft.com/office/powerpoint/2010/main" val="2732083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004AAD"/>
                </a:solidFill>
                <a:latin typeface="Arial"/>
                <a:ea typeface="Arial"/>
                <a:cs typeface="Arial"/>
                <a:sym typeface="Arial"/>
              </a:rPr>
              <a:t>Kullanılan</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algoritmalar</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modeller</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ve</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doğal</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dil</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işleme</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tekniklerinin</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açıklanması</a:t>
            </a:r>
            <a:r>
              <a:rPr lang="en-US" sz="1200" dirty="0">
                <a:solidFill>
                  <a:srgbClr val="004AAD"/>
                </a:solidFill>
                <a:latin typeface="Arial"/>
                <a:ea typeface="Arial"/>
                <a:cs typeface="Arial"/>
                <a:sym typeface="Arial"/>
              </a:rPr>
              <a:t>.</a:t>
            </a:r>
          </a:p>
          <a:p>
            <a:endParaRPr lang="tr-TR" dirty="0"/>
          </a:p>
        </p:txBody>
      </p:sp>
      <p:sp>
        <p:nvSpPr>
          <p:cNvPr id="4" name="Slayt Numarası Yer Tutucusu 3"/>
          <p:cNvSpPr>
            <a:spLocks noGrp="1"/>
          </p:cNvSpPr>
          <p:nvPr>
            <p:ph type="sldNum" sz="quarter" idx="5"/>
          </p:nvPr>
        </p:nvSpPr>
        <p:spPr/>
        <p:txBody>
          <a:bodyPr/>
          <a:lstStyle/>
          <a:p>
            <a:fld id="{02E7362E-44A8-4936-B95D-236915FE04D9}" type="slidenum">
              <a:rPr lang="tr-TR" smtClean="0"/>
              <a:t>11</a:t>
            </a:fld>
            <a:endParaRPr lang="tr-TR"/>
          </a:p>
        </p:txBody>
      </p:sp>
    </p:spTree>
    <p:extLst>
      <p:ext uri="{BB962C8B-B14F-4D97-AF65-F5344CB8AC3E}">
        <p14:creationId xmlns:p14="http://schemas.microsoft.com/office/powerpoint/2010/main" val="500195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004AAD"/>
                </a:solidFill>
                <a:latin typeface="Arial"/>
                <a:ea typeface="Arial"/>
                <a:cs typeface="Arial"/>
                <a:sym typeface="Arial"/>
              </a:rPr>
              <a:t>Modelin</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nasıl</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eğitildiği</a:t>
            </a:r>
            <a:r>
              <a:rPr lang="en-US" sz="1200" dirty="0">
                <a:solidFill>
                  <a:srgbClr val="004AAD"/>
                </a:solidFill>
                <a:latin typeface="Arial"/>
                <a:ea typeface="Arial"/>
                <a:cs typeface="Arial"/>
                <a:sym typeface="Arial"/>
              </a:rPr>
              <a:t>, hangi </a:t>
            </a:r>
            <a:r>
              <a:rPr lang="en-US" sz="1200" dirty="0" err="1">
                <a:solidFill>
                  <a:srgbClr val="004AAD"/>
                </a:solidFill>
                <a:latin typeface="Arial"/>
                <a:ea typeface="Arial"/>
                <a:cs typeface="Arial"/>
                <a:sym typeface="Arial"/>
              </a:rPr>
              <a:t>metriklerle</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değerlendirildiği</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ve</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elde</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edilen</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sonuçlar</a:t>
            </a:r>
            <a:r>
              <a:rPr lang="en-US" sz="1200" dirty="0">
                <a:solidFill>
                  <a:srgbClr val="004AAD"/>
                </a:solidFill>
                <a:latin typeface="Arial"/>
                <a:ea typeface="Arial"/>
                <a:cs typeface="Arial"/>
                <a:sym typeface="Arial"/>
              </a:rPr>
              <a:t>.</a:t>
            </a:r>
          </a:p>
          <a:p>
            <a:endParaRPr lang="tr-TR" dirty="0"/>
          </a:p>
        </p:txBody>
      </p:sp>
      <p:sp>
        <p:nvSpPr>
          <p:cNvPr id="4" name="Slayt Numarası Yer Tutucusu 3"/>
          <p:cNvSpPr>
            <a:spLocks noGrp="1"/>
          </p:cNvSpPr>
          <p:nvPr>
            <p:ph type="sldNum" sz="quarter" idx="5"/>
          </p:nvPr>
        </p:nvSpPr>
        <p:spPr/>
        <p:txBody>
          <a:bodyPr/>
          <a:lstStyle/>
          <a:p>
            <a:fld id="{02E7362E-44A8-4936-B95D-236915FE04D9}" type="slidenum">
              <a:rPr lang="tr-TR" smtClean="0"/>
              <a:t>13</a:t>
            </a:fld>
            <a:endParaRPr lang="tr-TR"/>
          </a:p>
        </p:txBody>
      </p:sp>
    </p:spTree>
    <p:extLst>
      <p:ext uri="{BB962C8B-B14F-4D97-AF65-F5344CB8AC3E}">
        <p14:creationId xmlns:p14="http://schemas.microsoft.com/office/powerpoint/2010/main" val="274198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004AAD"/>
                </a:solidFill>
                <a:latin typeface="Arial"/>
                <a:ea typeface="Arial"/>
                <a:cs typeface="Arial"/>
                <a:sym typeface="Arial"/>
              </a:rPr>
              <a:t>Projenin</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gelecekte</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nasıl</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geliştirilebileceği</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ve</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olası</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araştırma</a:t>
            </a:r>
            <a:r>
              <a:rPr lang="en-US" sz="1200" dirty="0">
                <a:solidFill>
                  <a:srgbClr val="004AAD"/>
                </a:solidFill>
                <a:latin typeface="Arial"/>
                <a:ea typeface="Arial"/>
                <a:cs typeface="Arial"/>
                <a:sym typeface="Arial"/>
              </a:rPr>
              <a:t> </a:t>
            </a:r>
            <a:r>
              <a:rPr lang="en-US" sz="1200" dirty="0" err="1">
                <a:solidFill>
                  <a:srgbClr val="004AAD"/>
                </a:solidFill>
                <a:latin typeface="Arial"/>
                <a:ea typeface="Arial"/>
                <a:cs typeface="Arial"/>
                <a:sym typeface="Arial"/>
              </a:rPr>
              <a:t>konuları</a:t>
            </a:r>
            <a:endParaRPr lang="en-US" sz="1200" dirty="0">
              <a:solidFill>
                <a:srgbClr val="004AAD"/>
              </a:solidFill>
              <a:latin typeface="Arial"/>
              <a:ea typeface="Arial"/>
              <a:cs typeface="Arial"/>
              <a:sym typeface="Arial"/>
            </a:endParaRPr>
          </a:p>
        </p:txBody>
      </p:sp>
      <p:sp>
        <p:nvSpPr>
          <p:cNvPr id="4" name="Slayt Numarası Yer Tutucusu 3"/>
          <p:cNvSpPr>
            <a:spLocks noGrp="1"/>
          </p:cNvSpPr>
          <p:nvPr>
            <p:ph type="sldNum" sz="quarter" idx="5"/>
          </p:nvPr>
        </p:nvSpPr>
        <p:spPr/>
        <p:txBody>
          <a:bodyPr/>
          <a:lstStyle/>
          <a:p>
            <a:fld id="{02E7362E-44A8-4936-B95D-236915FE04D9}" type="slidenum">
              <a:rPr lang="tr-TR" smtClean="0"/>
              <a:t>19</a:t>
            </a:fld>
            <a:endParaRPr lang="tr-TR"/>
          </a:p>
        </p:txBody>
      </p:sp>
    </p:spTree>
    <p:extLst>
      <p:ext uri="{BB962C8B-B14F-4D97-AF65-F5344CB8AC3E}">
        <p14:creationId xmlns:p14="http://schemas.microsoft.com/office/powerpoint/2010/main" val="3538631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780714" y="3134148"/>
            <a:ext cx="17031371" cy="3350276"/>
          </a:xfrm>
          <a:prstGeom prst="rect">
            <a:avLst/>
          </a:prstGeom>
        </p:spPr>
        <p:txBody>
          <a:bodyPr wrap="square" lIns="0" tIns="0" rIns="0" bIns="0" rtlCol="0" anchor="t">
            <a:spAutoFit/>
          </a:bodyPr>
          <a:lstStyle/>
          <a:p>
            <a:pPr algn="ctr">
              <a:lnSpc>
                <a:spcPts val="6656"/>
              </a:lnSpc>
            </a:pPr>
            <a:r>
              <a:rPr lang="tr-TR" sz="5000" dirty="0">
                <a:solidFill>
                  <a:srgbClr val="004AAD"/>
                </a:solidFill>
                <a:latin typeface="HK Modular"/>
              </a:rPr>
              <a:t>Sosyal Medyada </a:t>
            </a:r>
            <a:r>
              <a:rPr lang="tr-TR" sz="5000" dirty="0" err="1">
                <a:solidFill>
                  <a:srgbClr val="004AAD"/>
                </a:solidFill>
                <a:latin typeface="HK Modular"/>
              </a:rPr>
              <a:t>Derİn</a:t>
            </a:r>
            <a:r>
              <a:rPr lang="tr-TR" sz="5000" dirty="0">
                <a:solidFill>
                  <a:srgbClr val="004AAD"/>
                </a:solidFill>
                <a:latin typeface="HK Modular"/>
              </a:rPr>
              <a:t> Öğrenme </a:t>
            </a:r>
            <a:r>
              <a:rPr lang="tr-TR" sz="5000" dirty="0" err="1">
                <a:solidFill>
                  <a:srgbClr val="004AAD"/>
                </a:solidFill>
                <a:latin typeface="HK Modular"/>
              </a:rPr>
              <a:t>Modellerİ</a:t>
            </a:r>
            <a:r>
              <a:rPr lang="tr-TR" sz="5000" dirty="0">
                <a:solidFill>
                  <a:srgbClr val="004AAD"/>
                </a:solidFill>
                <a:latin typeface="HK Modular"/>
              </a:rPr>
              <a:t> Kullanarak Türk Ceza Kanunu Kapsamında Hakaret Suçlarının Tespİtİ</a:t>
            </a:r>
            <a:endParaRPr lang="en-US" sz="5000" dirty="0">
              <a:solidFill>
                <a:srgbClr val="004AAD"/>
              </a:solidFill>
              <a:latin typeface="HK Modular"/>
              <a:sym typeface="HK Modular"/>
            </a:endParaRPr>
          </a:p>
        </p:txBody>
      </p:sp>
      <p:sp>
        <p:nvSpPr>
          <p:cNvPr id="4" name="TextBox 4"/>
          <p:cNvSpPr txBox="1"/>
          <p:nvPr/>
        </p:nvSpPr>
        <p:spPr>
          <a:xfrm>
            <a:off x="6248400" y="1794547"/>
            <a:ext cx="5369644" cy="530860"/>
          </a:xfrm>
          <a:prstGeom prst="rect">
            <a:avLst/>
          </a:prstGeom>
        </p:spPr>
        <p:txBody>
          <a:bodyPr lIns="0" tIns="0" rIns="0" bIns="0" rtlCol="0" anchor="t">
            <a:spAutoFit/>
          </a:bodyPr>
          <a:lstStyle/>
          <a:p>
            <a:pPr algn="ctr">
              <a:lnSpc>
                <a:spcPts val="4339"/>
              </a:lnSpc>
            </a:pPr>
            <a:r>
              <a:rPr lang="en-US" sz="3099" dirty="0">
                <a:solidFill>
                  <a:srgbClr val="004AAD"/>
                </a:solidFill>
                <a:latin typeface="HK Modular"/>
                <a:ea typeface="HK Modular"/>
                <a:cs typeface="HK Modular"/>
                <a:sym typeface="HK Modular"/>
              </a:rPr>
              <a:t>8 - 9 Ağustos 2024</a:t>
            </a:r>
          </a:p>
        </p:txBody>
      </p:sp>
      <p:sp>
        <p:nvSpPr>
          <p:cNvPr id="5" name="TextBox 5"/>
          <p:cNvSpPr txBox="1"/>
          <p:nvPr/>
        </p:nvSpPr>
        <p:spPr>
          <a:xfrm>
            <a:off x="7445927" y="7293165"/>
            <a:ext cx="3395067" cy="1044517"/>
          </a:xfrm>
          <a:prstGeom prst="rect">
            <a:avLst/>
          </a:prstGeom>
        </p:spPr>
        <p:txBody>
          <a:bodyPr lIns="0" tIns="0" rIns="0" bIns="0" rtlCol="0" anchor="t">
            <a:spAutoFit/>
          </a:bodyPr>
          <a:lstStyle/>
          <a:p>
            <a:pPr algn="ctr">
              <a:lnSpc>
                <a:spcPts val="4339"/>
              </a:lnSpc>
            </a:pPr>
            <a:r>
              <a:rPr lang="en-US" sz="3099" dirty="0">
                <a:solidFill>
                  <a:srgbClr val="004AAD"/>
                </a:solidFill>
                <a:latin typeface="HK Modular"/>
                <a:ea typeface="HK Modular"/>
                <a:cs typeface="HK Modular"/>
                <a:sym typeface="HK Modular"/>
              </a:rPr>
              <a:t>&lt;</a:t>
            </a:r>
            <a:r>
              <a:rPr lang="tr-TR" sz="3099" dirty="0">
                <a:solidFill>
                  <a:srgbClr val="004AAD"/>
                </a:solidFill>
                <a:latin typeface="HK Modular"/>
                <a:ea typeface="HK Modular"/>
                <a:cs typeface="HK Modular"/>
                <a:sym typeface="HK Modular"/>
              </a:rPr>
              <a:t>KUTADGU BİLİG</a:t>
            </a:r>
            <a:r>
              <a:rPr lang="en-US" sz="3099" dirty="0">
                <a:solidFill>
                  <a:srgbClr val="004AAD"/>
                </a:solidFill>
                <a:latin typeface="HK Modular"/>
                <a:ea typeface="HK Modular"/>
                <a:cs typeface="HK Modular"/>
                <a:sym typeface="HK Modular"/>
              </a:rPr>
              <a:t>&gt;</a:t>
            </a:r>
          </a:p>
        </p:txBody>
      </p:sp>
      <p:sp>
        <p:nvSpPr>
          <p:cNvPr id="6" name="TextBox 6"/>
          <p:cNvSpPr txBox="1"/>
          <p:nvPr/>
        </p:nvSpPr>
        <p:spPr>
          <a:xfrm>
            <a:off x="3276600" y="1181100"/>
            <a:ext cx="12039600" cy="493084"/>
          </a:xfrm>
          <a:prstGeom prst="rect">
            <a:avLst/>
          </a:prstGeom>
        </p:spPr>
        <p:txBody>
          <a:bodyPr wrap="square" lIns="0" tIns="0" rIns="0" bIns="0" rtlCol="0" anchor="t">
            <a:spAutoFit/>
          </a:bodyPr>
          <a:lstStyle/>
          <a:p>
            <a:pPr algn="ctr">
              <a:lnSpc>
                <a:spcPts val="4339"/>
              </a:lnSpc>
            </a:pPr>
            <a:r>
              <a:rPr lang="en-US" sz="3099" dirty="0">
                <a:solidFill>
                  <a:srgbClr val="004AAD"/>
                </a:solidFill>
                <a:latin typeface="HK Modular"/>
                <a:ea typeface="HK Modular"/>
                <a:cs typeface="HK Modular"/>
                <a:sym typeface="HK Modular"/>
              </a:rPr>
              <a:t>&lt;</a:t>
            </a:r>
            <a:r>
              <a:rPr lang="tr-TR" sz="3099" dirty="0">
                <a:solidFill>
                  <a:srgbClr val="004AAD"/>
                </a:solidFill>
                <a:latin typeface="HK Modular"/>
              </a:rPr>
              <a:t>Türkçe Doğal </a:t>
            </a:r>
            <a:r>
              <a:rPr lang="tr-TR" sz="3099" dirty="0" err="1">
                <a:solidFill>
                  <a:srgbClr val="004AAD"/>
                </a:solidFill>
                <a:latin typeface="HK Modular"/>
              </a:rPr>
              <a:t>Dİl</a:t>
            </a:r>
            <a:r>
              <a:rPr lang="tr-TR" sz="3099" dirty="0">
                <a:solidFill>
                  <a:srgbClr val="004AAD"/>
                </a:solidFill>
                <a:latin typeface="HK Modular"/>
              </a:rPr>
              <a:t> İşleme Yarışması</a:t>
            </a:r>
            <a:r>
              <a:rPr lang="en-US" sz="3099" dirty="0">
                <a:solidFill>
                  <a:srgbClr val="004AAD"/>
                </a:solidFill>
                <a:latin typeface="HK Modular"/>
                <a:ea typeface="HK Modular"/>
                <a:cs typeface="HK Modular"/>
                <a:sym typeface="HK Modular"/>
              </a:rPr>
              <a:t>&gt;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tr-TR"/>
          </a:p>
        </p:txBody>
      </p:sp>
      <p:sp>
        <p:nvSpPr>
          <p:cNvPr id="3" name="TextBox 3"/>
          <p:cNvSpPr txBox="1"/>
          <p:nvPr/>
        </p:nvSpPr>
        <p:spPr>
          <a:xfrm>
            <a:off x="6159252" y="885825"/>
            <a:ext cx="5969496" cy="689610"/>
          </a:xfrm>
          <a:prstGeom prst="rect">
            <a:avLst/>
          </a:prstGeom>
        </p:spPr>
        <p:txBody>
          <a:bodyPr lIns="0" tIns="0" rIns="0" bIns="0" rtlCol="0" anchor="t">
            <a:spAutoFit/>
          </a:bodyPr>
          <a:lstStyle/>
          <a:p>
            <a:pPr algn="ctr">
              <a:lnSpc>
                <a:spcPts val="5039"/>
              </a:lnSpc>
            </a:pPr>
            <a:r>
              <a:rPr lang="en-US" sz="3599">
                <a:solidFill>
                  <a:srgbClr val="004AAD"/>
                </a:solidFill>
                <a:latin typeface="Arial Bold"/>
                <a:ea typeface="Arial Bold"/>
                <a:cs typeface="Arial Bold"/>
                <a:sym typeface="Arial Bold"/>
              </a:rPr>
              <a:t>&lt;YÖNTEM VE TEKNİKLER&gt;</a:t>
            </a:r>
          </a:p>
        </p:txBody>
      </p:sp>
      <p:pic>
        <p:nvPicPr>
          <p:cNvPr id="5" name="Resim 4">
            <a:extLst>
              <a:ext uri="{FF2B5EF4-FFF2-40B4-BE49-F238E27FC236}">
                <a16:creationId xmlns:a16="http://schemas.microsoft.com/office/drawing/2014/main" id="{4CC6C86F-EC77-CEE4-BF7A-19D968830A1E}"/>
              </a:ext>
            </a:extLst>
          </p:cNvPr>
          <p:cNvPicPr>
            <a:picLocks noChangeAspect="1"/>
          </p:cNvPicPr>
          <p:nvPr/>
        </p:nvPicPr>
        <p:blipFill>
          <a:blip r:embed="rId4"/>
          <a:stretch>
            <a:fillRect/>
          </a:stretch>
        </p:blipFill>
        <p:spPr>
          <a:xfrm>
            <a:off x="3352800" y="1575435"/>
            <a:ext cx="11811000" cy="81200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tr-TR" dirty="0"/>
          </a:p>
        </p:txBody>
      </p:sp>
      <p:sp>
        <p:nvSpPr>
          <p:cNvPr id="3" name="TextBox 3"/>
          <p:cNvSpPr txBox="1"/>
          <p:nvPr/>
        </p:nvSpPr>
        <p:spPr>
          <a:xfrm>
            <a:off x="4698616" y="885825"/>
            <a:ext cx="8890769" cy="689610"/>
          </a:xfrm>
          <a:prstGeom prst="rect">
            <a:avLst/>
          </a:prstGeom>
        </p:spPr>
        <p:txBody>
          <a:bodyPr lIns="0" tIns="0" rIns="0" bIns="0" rtlCol="0" anchor="t">
            <a:spAutoFit/>
          </a:bodyPr>
          <a:lstStyle/>
          <a:p>
            <a:pPr algn="ctr">
              <a:lnSpc>
                <a:spcPts val="5039"/>
              </a:lnSpc>
            </a:pPr>
            <a:r>
              <a:rPr lang="en-US" sz="3599">
                <a:solidFill>
                  <a:srgbClr val="004AAD"/>
                </a:solidFill>
                <a:latin typeface="Arial Bold"/>
                <a:ea typeface="Arial Bold"/>
                <a:cs typeface="Arial Bold"/>
                <a:sym typeface="Arial Bold"/>
              </a:rPr>
              <a:t>&lt;MODEL EĞİTİMİ VE DEĞERLENDİRME&gt;</a:t>
            </a:r>
          </a:p>
        </p:txBody>
      </p:sp>
      <p:sp>
        <p:nvSpPr>
          <p:cNvPr id="4" name="TextBox 4"/>
          <p:cNvSpPr txBox="1"/>
          <p:nvPr/>
        </p:nvSpPr>
        <p:spPr>
          <a:xfrm>
            <a:off x="1074707" y="2156670"/>
            <a:ext cx="16310744" cy="5737596"/>
          </a:xfrm>
          <a:prstGeom prst="rect">
            <a:avLst/>
          </a:prstGeom>
        </p:spPr>
        <p:txBody>
          <a:bodyPr wrap="square" lIns="0" tIns="0" rIns="0" bIns="0" rtlCol="0" anchor="t">
            <a:spAutoFit/>
          </a:bodyPr>
          <a:lstStyle/>
          <a:p>
            <a:pPr marL="571500" indent="-571500" algn="just">
              <a:lnSpc>
                <a:spcPct val="107000"/>
              </a:lnSpc>
              <a:spcAft>
                <a:spcPts val="800"/>
              </a:spcAft>
              <a:buFont typeface="Arial" panose="020B0604020202020204" pitchFamily="34" charset="0"/>
              <a:buChar char="•"/>
            </a:pPr>
            <a:r>
              <a:rPr lang="tr-TR" sz="3599" dirty="0">
                <a:solidFill>
                  <a:srgbClr val="004AAD"/>
                </a:solidFill>
                <a:latin typeface="Arial"/>
                <a:cs typeface="Arial"/>
              </a:rPr>
              <a:t>Deneyler hakaret veri kümesinde ve 5 katlı çapraz doğrulama kullanılarak (BERT +DL modeller hariç) elde edildi. </a:t>
            </a:r>
          </a:p>
          <a:p>
            <a:pPr marL="571500" indent="-571500" algn="just">
              <a:lnSpc>
                <a:spcPct val="107000"/>
              </a:lnSpc>
              <a:spcAft>
                <a:spcPts val="800"/>
              </a:spcAft>
              <a:buFont typeface="Arial" panose="020B0604020202020204" pitchFamily="34" charset="0"/>
              <a:buChar char="•"/>
            </a:pPr>
            <a:r>
              <a:rPr lang="tr-TR" sz="3599" dirty="0">
                <a:solidFill>
                  <a:srgbClr val="004AAD"/>
                </a:solidFill>
                <a:latin typeface="Arial"/>
                <a:cs typeface="Arial"/>
              </a:rPr>
              <a:t>Derin Öğrenme sınıflandırıcılarının uygun parametre değerleri deneme yanılma yöntemiyle belirlenmiştir. </a:t>
            </a:r>
          </a:p>
          <a:p>
            <a:pPr marL="571500" indent="-571500" algn="just">
              <a:lnSpc>
                <a:spcPct val="107000"/>
              </a:lnSpc>
              <a:spcAft>
                <a:spcPts val="800"/>
              </a:spcAft>
              <a:buFont typeface="Arial" panose="020B0604020202020204" pitchFamily="34" charset="0"/>
              <a:buChar char="•"/>
            </a:pPr>
            <a:r>
              <a:rPr lang="tr-TR" sz="3599" dirty="0">
                <a:solidFill>
                  <a:srgbClr val="004AAD"/>
                </a:solidFill>
                <a:latin typeface="Arial"/>
                <a:cs typeface="Arial"/>
              </a:rPr>
              <a:t>Deneylerden bir kısmı Google'ın ücretsiz Colaboratory hizmeti ile kalan kısmı ise Jupyter üzerinde gerçekleştirildi. </a:t>
            </a:r>
          </a:p>
          <a:p>
            <a:pPr marL="571500" indent="-571500" algn="just">
              <a:lnSpc>
                <a:spcPct val="107000"/>
              </a:lnSpc>
              <a:spcAft>
                <a:spcPts val="800"/>
              </a:spcAft>
              <a:buFont typeface="Arial" panose="020B0604020202020204" pitchFamily="34" charset="0"/>
              <a:buChar char="•"/>
            </a:pPr>
            <a:r>
              <a:rPr lang="tr-TR" sz="3599" dirty="0">
                <a:solidFill>
                  <a:srgbClr val="004AAD"/>
                </a:solidFill>
                <a:latin typeface="Arial"/>
                <a:cs typeface="Arial"/>
              </a:rPr>
              <a:t>Eğitim süresi, veri kümesinin %80’i ile test süresi, veri kümesinin %20’si olarak belirlendi.</a:t>
            </a:r>
          </a:p>
          <a:p>
            <a:pPr algn="ctr">
              <a:lnSpc>
                <a:spcPts val="5039"/>
              </a:lnSpc>
            </a:pPr>
            <a:endParaRPr lang="en-US" sz="3599" dirty="0">
              <a:solidFill>
                <a:srgbClr val="004AAD"/>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tr-TR" dirty="0"/>
          </a:p>
        </p:txBody>
      </p:sp>
      <p:sp>
        <p:nvSpPr>
          <p:cNvPr id="3" name="TextBox 3"/>
          <p:cNvSpPr txBox="1"/>
          <p:nvPr/>
        </p:nvSpPr>
        <p:spPr>
          <a:xfrm>
            <a:off x="4698616" y="885825"/>
            <a:ext cx="8890769" cy="689610"/>
          </a:xfrm>
          <a:prstGeom prst="rect">
            <a:avLst/>
          </a:prstGeom>
        </p:spPr>
        <p:txBody>
          <a:bodyPr lIns="0" tIns="0" rIns="0" bIns="0" rtlCol="0" anchor="t">
            <a:spAutoFit/>
          </a:bodyPr>
          <a:lstStyle/>
          <a:p>
            <a:pPr algn="ctr">
              <a:lnSpc>
                <a:spcPts val="5039"/>
              </a:lnSpc>
            </a:pPr>
            <a:r>
              <a:rPr lang="en-US" sz="3599">
                <a:solidFill>
                  <a:srgbClr val="004AAD"/>
                </a:solidFill>
                <a:latin typeface="Arial Bold"/>
                <a:ea typeface="Arial Bold"/>
                <a:cs typeface="Arial Bold"/>
                <a:sym typeface="Arial Bold"/>
              </a:rPr>
              <a:t>&lt;MODEL EĞİTİMİ VE DEĞERLENDİRME&gt;</a:t>
            </a:r>
          </a:p>
        </p:txBody>
      </p:sp>
      <p:sp>
        <p:nvSpPr>
          <p:cNvPr id="4" name="TextBox 4"/>
          <p:cNvSpPr txBox="1"/>
          <p:nvPr/>
        </p:nvSpPr>
        <p:spPr>
          <a:xfrm>
            <a:off x="1074707" y="2156670"/>
            <a:ext cx="16310744" cy="1976438"/>
          </a:xfrm>
          <a:prstGeom prst="rect">
            <a:avLst/>
          </a:prstGeom>
        </p:spPr>
        <p:txBody>
          <a:bodyPr wrap="square" lIns="0" tIns="0" rIns="0" bIns="0" rtlCol="0" anchor="t">
            <a:spAutoFit/>
          </a:bodyPr>
          <a:lstStyle/>
          <a:p>
            <a:pPr algn="just">
              <a:lnSpc>
                <a:spcPct val="107000"/>
              </a:lnSpc>
              <a:spcAft>
                <a:spcPts val="800"/>
              </a:spcAft>
            </a:pPr>
            <a:endParaRPr lang="tr-TR" sz="3599" dirty="0">
              <a:solidFill>
                <a:srgbClr val="004AAD"/>
              </a:solidFill>
              <a:latin typeface="Arial"/>
              <a:ea typeface="Arial"/>
              <a:cs typeface="Arial"/>
              <a:sym typeface="Arial"/>
            </a:endParaRPr>
          </a:p>
          <a:p>
            <a:pPr algn="just">
              <a:lnSpc>
                <a:spcPct val="107000"/>
              </a:lnSpc>
              <a:spcAft>
                <a:spcPts val="800"/>
              </a:spcAft>
            </a:pPr>
            <a:endParaRPr lang="tr-TR" sz="3599" dirty="0">
              <a:solidFill>
                <a:srgbClr val="004AAD"/>
              </a:solidFill>
              <a:latin typeface="Arial"/>
              <a:cs typeface="Arial"/>
            </a:endParaRPr>
          </a:p>
          <a:p>
            <a:pPr algn="ctr">
              <a:lnSpc>
                <a:spcPts val="5039"/>
              </a:lnSpc>
            </a:pPr>
            <a:endParaRPr lang="en-US" sz="3599" dirty="0">
              <a:solidFill>
                <a:srgbClr val="004AAD"/>
              </a:solidFill>
              <a:latin typeface="Arial"/>
              <a:ea typeface="Arial"/>
              <a:cs typeface="Arial"/>
              <a:sym typeface="Arial"/>
            </a:endParaRPr>
          </a:p>
        </p:txBody>
      </p:sp>
      <mc:AlternateContent xmlns:mc="http://schemas.openxmlformats.org/markup-compatibility/2006" xmlns:a14="http://schemas.microsoft.com/office/drawing/2010/main">
        <mc:Choice Requires="a14">
          <p:graphicFrame>
            <p:nvGraphicFramePr>
              <p:cNvPr id="5" name="Tablo 4">
                <a:extLst>
                  <a:ext uri="{FF2B5EF4-FFF2-40B4-BE49-F238E27FC236}">
                    <a16:creationId xmlns:a16="http://schemas.microsoft.com/office/drawing/2014/main" id="{DA6BAB20-D523-DA2D-9C81-E7A64E24A5A4}"/>
                  </a:ext>
                </a:extLst>
              </p:cNvPr>
              <p:cNvGraphicFramePr>
                <a:graphicFrameLocks noGrp="1"/>
              </p:cNvGraphicFramePr>
              <p:nvPr>
                <p:extLst>
                  <p:ext uri="{D42A27DB-BD31-4B8C-83A1-F6EECF244321}">
                    <p14:modId xmlns:p14="http://schemas.microsoft.com/office/powerpoint/2010/main" val="2895265529"/>
                  </p:ext>
                </p:extLst>
              </p:nvPr>
            </p:nvGraphicFramePr>
            <p:xfrm>
              <a:off x="2743200" y="2461260"/>
              <a:ext cx="11436033" cy="4860854"/>
            </p:xfrm>
            <a:graphic>
              <a:graphicData uri="http://schemas.openxmlformats.org/drawingml/2006/table">
                <a:tbl>
                  <a:tblPr firstRow="1" firstCol="1" bandRow="1">
                    <a:tableStyleId>{5C22544A-7EE6-4342-B048-85BDC9FD1C3A}</a:tableStyleId>
                  </a:tblPr>
                  <a:tblGrid>
                    <a:gridCol w="1391105">
                      <a:extLst>
                        <a:ext uri="{9D8B030D-6E8A-4147-A177-3AD203B41FA5}">
                          <a16:colId xmlns:a16="http://schemas.microsoft.com/office/drawing/2014/main" val="2241283781"/>
                        </a:ext>
                      </a:extLst>
                    </a:gridCol>
                    <a:gridCol w="5335900">
                      <a:extLst>
                        <a:ext uri="{9D8B030D-6E8A-4147-A177-3AD203B41FA5}">
                          <a16:colId xmlns:a16="http://schemas.microsoft.com/office/drawing/2014/main" val="3633759473"/>
                        </a:ext>
                      </a:extLst>
                    </a:gridCol>
                    <a:gridCol w="4709028">
                      <a:extLst>
                        <a:ext uri="{9D8B030D-6E8A-4147-A177-3AD203B41FA5}">
                          <a16:colId xmlns:a16="http://schemas.microsoft.com/office/drawing/2014/main" val="2711384780"/>
                        </a:ext>
                      </a:extLst>
                    </a:gridCol>
                  </a:tblGrid>
                  <a:tr h="463476">
                    <a:tc>
                      <a:txBody>
                        <a:bodyPr/>
                        <a:lstStyle/>
                        <a:p>
                          <a:pPr>
                            <a:lnSpc>
                              <a:spcPct val="107000"/>
                            </a:lnSpc>
                            <a:spcAft>
                              <a:spcPts val="800"/>
                            </a:spcAft>
                          </a:pPr>
                          <a:r>
                            <a:rPr lang="tr-TR" sz="2000" kern="100" dirty="0">
                              <a:effectLst/>
                            </a:rPr>
                            <a:t>Metrikler</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100" dirty="0">
                              <a:effectLst/>
                            </a:rPr>
                            <a:t>Formül</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100" dirty="0">
                              <a:effectLst/>
                            </a:rPr>
                            <a:t>Bilgi</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604002741"/>
                      </a:ext>
                    </a:extLst>
                  </a:tr>
                  <a:tr h="931729">
                    <a:tc>
                      <a:txBody>
                        <a:bodyPr/>
                        <a:lstStyle/>
                        <a:p>
                          <a:pPr>
                            <a:lnSpc>
                              <a:spcPct val="107000"/>
                            </a:lnSpc>
                            <a:spcAft>
                              <a:spcPts val="800"/>
                            </a:spcAft>
                          </a:pPr>
                          <a:r>
                            <a:rPr lang="tr-TR" sz="2000" kern="100">
                              <a:effectLst/>
                            </a:rPr>
                            <a:t>Accuracy </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tr-TR" sz="2000" kern="100">
                                    <a:effectLst/>
                                    <a:latin typeface="Cambria Math" panose="02040503050406030204" pitchFamily="18" charset="0"/>
                                  </a:rPr>
                                  <m:t>𝐴𝑐𝑐</m:t>
                                </m:r>
                                <m:r>
                                  <a:rPr lang="tr-TR" sz="2000" kern="100">
                                    <a:effectLst/>
                                    <a:latin typeface="Cambria Math" panose="02040503050406030204" pitchFamily="18" charset="0"/>
                                  </a:rPr>
                                  <m:t>=</m:t>
                                </m:r>
                                <m:f>
                                  <m:fPr>
                                    <m:ctrlPr>
                                      <a:rPr lang="tr-TR" sz="2000" i="1" kern="100">
                                        <a:effectLst/>
                                        <a:latin typeface="Cambria Math" panose="02040503050406030204" pitchFamily="18" charset="0"/>
                                      </a:rPr>
                                    </m:ctrlPr>
                                  </m:fPr>
                                  <m:num>
                                    <m:r>
                                      <a:rPr lang="tr-TR" sz="2000" kern="100">
                                        <a:effectLst/>
                                        <a:latin typeface="Cambria Math" panose="02040503050406030204" pitchFamily="18" charset="0"/>
                                      </a:rPr>
                                      <m:t>𝑇𝑃</m:t>
                                    </m:r>
                                    <m:r>
                                      <a:rPr lang="tr-TR" sz="2000" kern="100">
                                        <a:effectLst/>
                                        <a:latin typeface="Cambria Math" panose="02040503050406030204" pitchFamily="18" charset="0"/>
                                      </a:rPr>
                                      <m:t>+</m:t>
                                    </m:r>
                                    <m:r>
                                      <a:rPr lang="tr-TR" sz="2000" kern="100">
                                        <a:effectLst/>
                                        <a:latin typeface="Cambria Math" panose="02040503050406030204" pitchFamily="18" charset="0"/>
                                      </a:rPr>
                                      <m:t>𝑇𝑁</m:t>
                                    </m:r>
                                  </m:num>
                                  <m:den>
                                    <m:r>
                                      <a:rPr lang="tr-TR" sz="2000" kern="100">
                                        <a:effectLst/>
                                        <a:latin typeface="Cambria Math" panose="02040503050406030204" pitchFamily="18" charset="0"/>
                                      </a:rPr>
                                      <m:t>𝑇𝑃</m:t>
                                    </m:r>
                                    <m:r>
                                      <a:rPr lang="tr-TR" sz="2000" kern="100">
                                        <a:effectLst/>
                                        <a:latin typeface="Cambria Math" panose="02040503050406030204" pitchFamily="18" charset="0"/>
                                      </a:rPr>
                                      <m:t>+</m:t>
                                    </m:r>
                                    <m:r>
                                      <a:rPr lang="tr-TR" sz="2000" kern="100">
                                        <a:effectLst/>
                                        <a:latin typeface="Cambria Math" panose="02040503050406030204" pitchFamily="18" charset="0"/>
                                      </a:rPr>
                                      <m:t>𝑇𝑁</m:t>
                                    </m:r>
                                    <m:r>
                                      <a:rPr lang="tr-TR" sz="2000" kern="100">
                                        <a:effectLst/>
                                        <a:latin typeface="Cambria Math" panose="02040503050406030204" pitchFamily="18" charset="0"/>
                                      </a:rPr>
                                      <m:t>+</m:t>
                                    </m:r>
                                    <m:r>
                                      <a:rPr lang="tr-TR" sz="2000" kern="100">
                                        <a:effectLst/>
                                        <a:latin typeface="Cambria Math" panose="02040503050406030204" pitchFamily="18" charset="0"/>
                                      </a:rPr>
                                      <m:t>𝐹𝑃</m:t>
                                    </m:r>
                                    <m:r>
                                      <a:rPr lang="tr-TR" sz="2000" kern="100">
                                        <a:effectLst/>
                                        <a:latin typeface="Cambria Math" panose="02040503050406030204" pitchFamily="18" charset="0"/>
                                      </a:rPr>
                                      <m:t>+</m:t>
                                    </m:r>
                                    <m:r>
                                      <a:rPr lang="tr-TR" sz="2000" kern="100">
                                        <a:effectLst/>
                                        <a:latin typeface="Cambria Math" panose="02040503050406030204" pitchFamily="18" charset="0"/>
                                      </a:rPr>
                                      <m:t>𝐹𝑁</m:t>
                                    </m:r>
                                  </m:den>
                                </m:f>
                              </m:oMath>
                            </m:oMathPara>
                          </a14:m>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just">
                            <a:lnSpc>
                              <a:spcPct val="107000"/>
                            </a:lnSpc>
                            <a:spcAft>
                              <a:spcPts val="800"/>
                            </a:spcAft>
                          </a:pPr>
                          <a:r>
                            <a:rPr lang="tr-TR" sz="2000" kern="100" dirty="0">
                              <a:effectLst/>
                            </a:rPr>
                            <a:t>Gerçek tahminlerin yüzdesini gösterir.</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565290119"/>
                      </a:ext>
                    </a:extLst>
                  </a:tr>
                  <a:tr h="931729">
                    <a:tc>
                      <a:txBody>
                        <a:bodyPr/>
                        <a:lstStyle/>
                        <a:p>
                          <a:pPr>
                            <a:lnSpc>
                              <a:spcPct val="107000"/>
                            </a:lnSpc>
                            <a:spcAft>
                              <a:spcPts val="800"/>
                            </a:spcAft>
                          </a:pPr>
                          <a:r>
                            <a:rPr lang="tr-TR" sz="2000" kern="100" dirty="0">
                              <a:effectLst/>
                            </a:rPr>
                            <a:t>Precision (Kesinlik)</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tr-TR" sz="2000" kern="100">
                                    <a:effectLst/>
                                    <a:latin typeface="Cambria Math" panose="02040503050406030204" pitchFamily="18" charset="0"/>
                                  </a:rPr>
                                  <m:t>𝑃𝑟𝑒𝑐</m:t>
                                </m:r>
                                <m:r>
                                  <a:rPr lang="tr-TR" sz="2000" kern="100">
                                    <a:effectLst/>
                                    <a:latin typeface="Cambria Math" panose="02040503050406030204" pitchFamily="18" charset="0"/>
                                  </a:rPr>
                                  <m:t>=</m:t>
                                </m:r>
                                <m:f>
                                  <m:fPr>
                                    <m:ctrlPr>
                                      <a:rPr lang="tr-TR" sz="2000" i="1" kern="100">
                                        <a:effectLst/>
                                        <a:latin typeface="Cambria Math" panose="02040503050406030204" pitchFamily="18" charset="0"/>
                                      </a:rPr>
                                    </m:ctrlPr>
                                  </m:fPr>
                                  <m:num>
                                    <m:r>
                                      <a:rPr lang="tr-TR" sz="2000" kern="100">
                                        <a:effectLst/>
                                        <a:latin typeface="Cambria Math" panose="02040503050406030204" pitchFamily="18" charset="0"/>
                                      </a:rPr>
                                      <m:t>𝑇𝑃</m:t>
                                    </m:r>
                                  </m:num>
                                  <m:den>
                                    <m:r>
                                      <a:rPr lang="tr-TR" sz="2000" kern="100">
                                        <a:effectLst/>
                                        <a:latin typeface="Cambria Math" panose="02040503050406030204" pitchFamily="18" charset="0"/>
                                      </a:rPr>
                                      <m:t>𝑇𝑃</m:t>
                                    </m:r>
                                    <m:r>
                                      <a:rPr lang="tr-TR" sz="2000" kern="100">
                                        <a:effectLst/>
                                        <a:latin typeface="Cambria Math" panose="02040503050406030204" pitchFamily="18" charset="0"/>
                                      </a:rPr>
                                      <m:t>+</m:t>
                                    </m:r>
                                    <m:r>
                                      <a:rPr lang="tr-TR" sz="2000" kern="100">
                                        <a:effectLst/>
                                        <a:latin typeface="Cambria Math" panose="02040503050406030204" pitchFamily="18" charset="0"/>
                                      </a:rPr>
                                      <m:t>𝐹𝑃</m:t>
                                    </m:r>
                                  </m:den>
                                </m:f>
                              </m:oMath>
                            </m:oMathPara>
                          </a14:m>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just">
                            <a:lnSpc>
                              <a:spcPct val="107000"/>
                            </a:lnSpc>
                            <a:spcAft>
                              <a:spcPts val="800"/>
                            </a:spcAft>
                          </a:pPr>
                          <a:r>
                            <a:rPr lang="tr-TR" sz="2000" kern="100" dirty="0">
                              <a:effectLst/>
                            </a:rPr>
                            <a:t>Doğru tahmin edilen pozitiflerin kaçının gerçek pozitif olduğunu gösterir</a:t>
                          </a:r>
                          <a:r>
                            <a:rPr lang="tr-TR" sz="2000" kern="100" dirty="0">
                              <a:effectLst/>
                              <a:highlight>
                                <a:srgbClr val="FFFF00"/>
                              </a:highlight>
                            </a:rPr>
                            <a:t>.</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17786795"/>
                      </a:ext>
                    </a:extLst>
                  </a:tr>
                  <a:tr h="931729">
                    <a:tc>
                      <a:txBody>
                        <a:bodyPr/>
                        <a:lstStyle/>
                        <a:p>
                          <a:pPr>
                            <a:lnSpc>
                              <a:spcPct val="107000"/>
                            </a:lnSpc>
                            <a:spcAft>
                              <a:spcPts val="800"/>
                            </a:spcAft>
                          </a:pPr>
                          <a:r>
                            <a:rPr lang="tr-TR" sz="2000" kern="100" dirty="0" err="1">
                              <a:effectLst/>
                            </a:rPr>
                            <a:t>Recall</a:t>
                          </a:r>
                          <a:r>
                            <a:rPr lang="tr-TR" sz="2000" kern="100" dirty="0">
                              <a:effectLst/>
                            </a:rPr>
                            <a:t> (Geri Çağırma)</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tr-TR" sz="2000" kern="100" dirty="0" err="1">
                              <a:effectLst/>
                            </a:rPr>
                            <a:t>Recall</a:t>
                          </a:r>
                          <a14:m>
                            <m:oMath xmlns:m="http://schemas.openxmlformats.org/officeDocument/2006/math">
                              <m:r>
                                <a:rPr lang="tr-TR" sz="2000" kern="100">
                                  <a:effectLst/>
                                  <a:latin typeface="Cambria Math" panose="02040503050406030204" pitchFamily="18" charset="0"/>
                                </a:rPr>
                                <m:t>=</m:t>
                              </m:r>
                              <m:f>
                                <m:fPr>
                                  <m:ctrlPr>
                                    <a:rPr lang="tr-TR" sz="2000" i="1" kern="100">
                                      <a:effectLst/>
                                      <a:latin typeface="Cambria Math" panose="02040503050406030204" pitchFamily="18" charset="0"/>
                                    </a:rPr>
                                  </m:ctrlPr>
                                </m:fPr>
                                <m:num>
                                  <m:r>
                                    <a:rPr lang="tr-TR" sz="2000" kern="100">
                                      <a:effectLst/>
                                      <a:latin typeface="Cambria Math" panose="02040503050406030204" pitchFamily="18" charset="0"/>
                                    </a:rPr>
                                    <m:t>𝑇𝑃</m:t>
                                  </m:r>
                                </m:num>
                                <m:den>
                                  <m:r>
                                    <a:rPr lang="tr-TR" sz="2000" kern="100">
                                      <a:effectLst/>
                                      <a:latin typeface="Cambria Math" panose="02040503050406030204" pitchFamily="18" charset="0"/>
                                    </a:rPr>
                                    <m:t>𝑇𝑃</m:t>
                                  </m:r>
                                  <m:r>
                                    <a:rPr lang="tr-TR" sz="2000" kern="100">
                                      <a:effectLst/>
                                      <a:latin typeface="Cambria Math" panose="02040503050406030204" pitchFamily="18" charset="0"/>
                                    </a:rPr>
                                    <m:t>+</m:t>
                                  </m:r>
                                  <m:r>
                                    <a:rPr lang="tr-TR" sz="2000" kern="100">
                                      <a:effectLst/>
                                      <a:latin typeface="Cambria Math" panose="02040503050406030204" pitchFamily="18" charset="0"/>
                                    </a:rPr>
                                    <m:t>𝐹𝑁</m:t>
                                  </m:r>
                                </m:den>
                              </m:f>
                            </m:oMath>
                          </a14:m>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just">
                            <a:lnSpc>
                              <a:spcPct val="107000"/>
                            </a:lnSpc>
                            <a:spcAft>
                              <a:spcPts val="800"/>
                            </a:spcAft>
                          </a:pPr>
                          <a:r>
                            <a:rPr lang="tr-TR" sz="2000" kern="100" dirty="0">
                              <a:effectLst/>
                            </a:rPr>
                            <a:t>Gerçek pozitiflerden kaç tanesini tespit edebildiğimizi gösterir.</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438495479"/>
                      </a:ext>
                    </a:extLst>
                  </a:tr>
                  <a:tr h="1602191">
                    <a:tc>
                      <a:txBody>
                        <a:bodyPr/>
                        <a:lstStyle/>
                        <a:p>
                          <a:pPr>
                            <a:lnSpc>
                              <a:spcPct val="107000"/>
                            </a:lnSpc>
                            <a:spcAft>
                              <a:spcPts val="800"/>
                            </a:spcAft>
                          </a:pPr>
                          <a:r>
                            <a:rPr lang="tr-TR" sz="2000" kern="100" dirty="0">
                              <a:effectLst/>
                            </a:rPr>
                            <a:t>Macro-</a:t>
                          </a:r>
                          <a:r>
                            <a:rPr lang="tr-TR" sz="2000" kern="100" dirty="0" err="1">
                              <a:effectLst/>
                            </a:rPr>
                            <a:t>averaged</a:t>
                          </a:r>
                          <a:r>
                            <a:rPr lang="tr-TR" sz="2000" kern="100" dirty="0">
                              <a:effectLst/>
                            </a:rPr>
                            <a:t> F1-score</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100">
                              <a:effectLst/>
                            </a:rPr>
                            <a:t> </a:t>
                          </a:r>
                        </a:p>
                        <a:p>
                          <a:pPr>
                            <a:lnSpc>
                              <a:spcPct val="107000"/>
                            </a:lnSpc>
                            <a:spcAft>
                              <a:spcPts val="800"/>
                            </a:spcAft>
                          </a:pPr>
                          <a14:m>
                            <m:oMathPara xmlns:m="http://schemas.openxmlformats.org/officeDocument/2006/math">
                              <m:oMathParaPr>
                                <m:jc m:val="centerGroup"/>
                              </m:oMathParaPr>
                              <m:oMath xmlns:m="http://schemas.openxmlformats.org/officeDocument/2006/math">
                                <m:r>
                                  <m:rPr>
                                    <m:sty m:val="p"/>
                                  </m:rPr>
                                  <a:rPr lang="tr-TR" sz="2000" kern="100">
                                    <a:effectLst/>
                                    <a:latin typeface="Cambria Math" panose="02040503050406030204" pitchFamily="18" charset="0"/>
                                  </a:rPr>
                                  <m:t>Mac</m:t>
                                </m:r>
                                <m:r>
                                  <a:rPr lang="tr-TR" sz="2000" kern="100">
                                    <a:effectLst/>
                                    <a:latin typeface="Cambria Math" panose="02040503050406030204" pitchFamily="18" charset="0"/>
                                  </a:rPr>
                                  <m:t> </m:t>
                                </m:r>
                                <m:r>
                                  <m:rPr>
                                    <m:sty m:val="p"/>
                                  </m:rPr>
                                  <a:rPr lang="tr-TR" sz="2000" kern="100">
                                    <a:effectLst/>
                                    <a:latin typeface="Cambria Math" panose="02040503050406030204" pitchFamily="18" charset="0"/>
                                  </a:rPr>
                                  <m:t>Av</m:t>
                                </m:r>
                                <m:r>
                                  <a:rPr lang="tr-TR" sz="2000" kern="100">
                                    <a:effectLst/>
                                    <a:latin typeface="Cambria Math" panose="02040503050406030204" pitchFamily="18" charset="0"/>
                                  </a:rPr>
                                  <m:t>. </m:t>
                                </m:r>
                                <m:r>
                                  <m:rPr>
                                    <m:sty m:val="p"/>
                                  </m:rPr>
                                  <a:rPr lang="tr-TR" sz="2000" kern="100">
                                    <a:effectLst/>
                                    <a:latin typeface="Cambria Math" panose="02040503050406030204" pitchFamily="18" charset="0"/>
                                  </a:rPr>
                                  <m:t>F</m:t>
                                </m:r>
                                <m:r>
                                  <a:rPr lang="tr-TR" sz="2000" kern="100">
                                    <a:effectLst/>
                                    <a:latin typeface="Cambria Math" panose="02040503050406030204" pitchFamily="18" charset="0"/>
                                  </a:rPr>
                                  <m:t>1=</m:t>
                                </m:r>
                                <m:f>
                                  <m:fPr>
                                    <m:ctrlPr>
                                      <a:rPr lang="tr-TR" sz="2000" i="1" kern="100">
                                        <a:effectLst/>
                                        <a:latin typeface="Cambria Math" panose="02040503050406030204" pitchFamily="18" charset="0"/>
                                      </a:rPr>
                                    </m:ctrlPr>
                                  </m:fPr>
                                  <m:num>
                                    <m:r>
                                      <a:rPr lang="tr-TR" sz="2000" kern="100">
                                        <a:effectLst/>
                                        <a:latin typeface="Cambria Math" panose="02040503050406030204" pitchFamily="18" charset="0"/>
                                      </a:rPr>
                                      <m:t>1</m:t>
                                    </m:r>
                                  </m:num>
                                  <m:den>
                                    <m:r>
                                      <a:rPr lang="tr-TR" sz="2000" kern="100">
                                        <a:effectLst/>
                                        <a:latin typeface="Cambria Math" panose="02040503050406030204" pitchFamily="18" charset="0"/>
                                      </a:rPr>
                                      <m:t>𝑁</m:t>
                                    </m:r>
                                  </m:den>
                                </m:f>
                                <m:nary>
                                  <m:naryPr>
                                    <m:chr m:val="∑"/>
                                    <m:limLoc m:val="subSup"/>
                                    <m:ctrlPr>
                                      <a:rPr lang="tr-TR" sz="2000" i="1" kern="100">
                                        <a:effectLst/>
                                        <a:latin typeface="Cambria Math" panose="02040503050406030204" pitchFamily="18" charset="0"/>
                                      </a:rPr>
                                    </m:ctrlPr>
                                  </m:naryPr>
                                  <m:sub>
                                    <m:r>
                                      <a:rPr lang="tr-TR" sz="2000" kern="100">
                                        <a:effectLst/>
                                        <a:latin typeface="Cambria Math" panose="02040503050406030204" pitchFamily="18" charset="0"/>
                                      </a:rPr>
                                      <m:t>𝑖</m:t>
                                    </m:r>
                                    <m:r>
                                      <a:rPr lang="tr-TR" sz="2000" kern="100">
                                        <a:effectLst/>
                                        <a:latin typeface="Cambria Math" panose="02040503050406030204" pitchFamily="18" charset="0"/>
                                      </a:rPr>
                                      <m:t>=1</m:t>
                                    </m:r>
                                  </m:sub>
                                  <m:sup>
                                    <m:r>
                                      <a:rPr lang="tr-TR" sz="2000" kern="100">
                                        <a:effectLst/>
                                        <a:latin typeface="Cambria Math" panose="02040503050406030204" pitchFamily="18" charset="0"/>
                                      </a:rPr>
                                      <m:t>𝑁</m:t>
                                    </m:r>
                                  </m:sup>
                                  <m:e>
                                    <m:f>
                                      <m:fPr>
                                        <m:ctrlPr>
                                          <a:rPr lang="tr-TR" sz="2000" i="1" kern="100">
                                            <a:effectLst/>
                                            <a:latin typeface="Cambria Math" panose="02040503050406030204" pitchFamily="18" charset="0"/>
                                          </a:rPr>
                                        </m:ctrlPr>
                                      </m:fPr>
                                      <m:num>
                                        <m:r>
                                          <a:rPr lang="tr-TR" sz="2000" kern="100">
                                            <a:effectLst/>
                                            <a:latin typeface="Cambria Math" panose="02040503050406030204" pitchFamily="18" charset="0"/>
                                          </a:rPr>
                                          <m:t>2∗</m:t>
                                        </m:r>
                                        <m:sSub>
                                          <m:sSubPr>
                                            <m:ctrlPr>
                                              <a:rPr lang="tr-TR" sz="2000" i="1" kern="100">
                                                <a:effectLst/>
                                                <a:latin typeface="Cambria Math" panose="02040503050406030204" pitchFamily="18" charset="0"/>
                                              </a:rPr>
                                            </m:ctrlPr>
                                          </m:sSubPr>
                                          <m:e>
                                            <m:r>
                                              <a:rPr lang="tr-TR" sz="2000" kern="100">
                                                <a:effectLst/>
                                                <a:latin typeface="Cambria Math" panose="02040503050406030204" pitchFamily="18" charset="0"/>
                                              </a:rPr>
                                              <m:t>𝑃𝑟𝑒𝑐𝑖𝑠𝑖𝑜𝑛</m:t>
                                            </m:r>
                                          </m:e>
                                          <m:sub>
                                            <m:r>
                                              <a:rPr lang="tr-TR" sz="2000" kern="100">
                                                <a:effectLst/>
                                                <a:latin typeface="Cambria Math" panose="02040503050406030204" pitchFamily="18" charset="0"/>
                                              </a:rPr>
                                              <m:t>𝑖</m:t>
                                            </m:r>
                                          </m:sub>
                                        </m:sSub>
                                        <m:r>
                                          <a:rPr lang="tr-TR" sz="2000" kern="100">
                                            <a:effectLst/>
                                            <a:latin typeface="Cambria Math" panose="02040503050406030204" pitchFamily="18" charset="0"/>
                                          </a:rPr>
                                          <m:t>∗</m:t>
                                        </m:r>
                                        <m:sSub>
                                          <m:sSubPr>
                                            <m:ctrlPr>
                                              <a:rPr lang="tr-TR" sz="2000" i="1" kern="100">
                                                <a:effectLst/>
                                                <a:latin typeface="Cambria Math" panose="02040503050406030204" pitchFamily="18" charset="0"/>
                                              </a:rPr>
                                            </m:ctrlPr>
                                          </m:sSubPr>
                                          <m:e>
                                            <m:r>
                                              <a:rPr lang="tr-TR" sz="2000" kern="100">
                                                <a:effectLst/>
                                                <a:latin typeface="Cambria Math" panose="02040503050406030204" pitchFamily="18" charset="0"/>
                                              </a:rPr>
                                              <m:t>𝑅𝑒𝑐𝑎𝑙𝑙</m:t>
                                            </m:r>
                                          </m:e>
                                          <m:sub>
                                            <m:r>
                                              <a:rPr lang="tr-TR" sz="2000" kern="100">
                                                <a:effectLst/>
                                                <a:latin typeface="Cambria Math" panose="02040503050406030204" pitchFamily="18" charset="0"/>
                                              </a:rPr>
                                              <m:t>𝑖</m:t>
                                            </m:r>
                                          </m:sub>
                                        </m:sSub>
                                      </m:num>
                                      <m:den>
                                        <m:sSub>
                                          <m:sSubPr>
                                            <m:ctrlPr>
                                              <a:rPr lang="tr-TR" sz="2000" i="1" kern="100">
                                                <a:effectLst/>
                                                <a:latin typeface="Cambria Math" panose="02040503050406030204" pitchFamily="18" charset="0"/>
                                              </a:rPr>
                                            </m:ctrlPr>
                                          </m:sSubPr>
                                          <m:e>
                                            <m:r>
                                              <a:rPr lang="tr-TR" sz="2000" kern="100">
                                                <a:effectLst/>
                                                <a:latin typeface="Cambria Math" panose="02040503050406030204" pitchFamily="18" charset="0"/>
                                              </a:rPr>
                                              <m:t>𝑃𝑟𝑒𝑐𝑖𝑠𝑖𝑜𝑛</m:t>
                                            </m:r>
                                          </m:e>
                                          <m:sub>
                                            <m:r>
                                              <a:rPr lang="tr-TR" sz="2000" kern="100">
                                                <a:effectLst/>
                                                <a:latin typeface="Cambria Math" panose="02040503050406030204" pitchFamily="18" charset="0"/>
                                              </a:rPr>
                                              <m:t>𝑖</m:t>
                                            </m:r>
                                          </m:sub>
                                        </m:sSub>
                                        <m:r>
                                          <a:rPr lang="tr-TR" sz="2000" kern="100">
                                            <a:effectLst/>
                                            <a:latin typeface="Cambria Math" panose="02040503050406030204" pitchFamily="18" charset="0"/>
                                          </a:rPr>
                                          <m:t>+</m:t>
                                        </m:r>
                                        <m:sSub>
                                          <m:sSubPr>
                                            <m:ctrlPr>
                                              <a:rPr lang="tr-TR" sz="2000" i="1" kern="100">
                                                <a:effectLst/>
                                                <a:latin typeface="Cambria Math" panose="02040503050406030204" pitchFamily="18" charset="0"/>
                                              </a:rPr>
                                            </m:ctrlPr>
                                          </m:sSubPr>
                                          <m:e>
                                            <m:r>
                                              <a:rPr lang="tr-TR" sz="2000" kern="100">
                                                <a:effectLst/>
                                                <a:latin typeface="Cambria Math" panose="02040503050406030204" pitchFamily="18" charset="0"/>
                                              </a:rPr>
                                              <m:t>𝑅𝑒𝑐𝑎𝑙𝑙</m:t>
                                            </m:r>
                                          </m:e>
                                          <m:sub>
                                            <m:r>
                                              <a:rPr lang="tr-TR" sz="2000" kern="100">
                                                <a:effectLst/>
                                                <a:latin typeface="Cambria Math" panose="02040503050406030204" pitchFamily="18" charset="0"/>
                                              </a:rPr>
                                              <m:t>𝑖</m:t>
                                            </m:r>
                                          </m:sub>
                                        </m:sSub>
                                      </m:den>
                                    </m:f>
                                  </m:e>
                                </m:nary>
                              </m:oMath>
                            </m:oMathPara>
                          </a14:m>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just">
                            <a:lnSpc>
                              <a:spcPct val="107000"/>
                            </a:lnSpc>
                            <a:spcAft>
                              <a:spcPts val="800"/>
                            </a:spcAft>
                          </a:pPr>
                          <a:r>
                            <a:rPr lang="tr-TR" sz="2000" kern="100" dirty="0">
                              <a:effectLst/>
                            </a:rPr>
                            <a:t>Her sınıf için F1 puanını hesaplar ve ardından bu puanları sınıf sayısına bölerek her sınıfın katkısının eşit olduğu bir ortalama elde eder.</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833991850"/>
                      </a:ext>
                    </a:extLst>
                  </a:tr>
                </a:tbl>
              </a:graphicData>
            </a:graphic>
          </p:graphicFrame>
        </mc:Choice>
        <mc:Fallback xmlns="">
          <p:graphicFrame>
            <p:nvGraphicFramePr>
              <p:cNvPr id="5" name="Tablo 4">
                <a:extLst>
                  <a:ext uri="{FF2B5EF4-FFF2-40B4-BE49-F238E27FC236}">
                    <a16:creationId xmlns:a16="http://schemas.microsoft.com/office/drawing/2014/main" id="{DA6BAB20-D523-DA2D-9C81-E7A64E24A5A4}"/>
                  </a:ext>
                </a:extLst>
              </p:cNvPr>
              <p:cNvGraphicFramePr>
                <a:graphicFrameLocks noGrp="1"/>
              </p:cNvGraphicFramePr>
              <p:nvPr>
                <p:extLst>
                  <p:ext uri="{D42A27DB-BD31-4B8C-83A1-F6EECF244321}">
                    <p14:modId xmlns:p14="http://schemas.microsoft.com/office/powerpoint/2010/main" val="2895265529"/>
                  </p:ext>
                </p:extLst>
              </p:nvPr>
            </p:nvGraphicFramePr>
            <p:xfrm>
              <a:off x="2743200" y="2461260"/>
              <a:ext cx="11436033" cy="4860854"/>
            </p:xfrm>
            <a:graphic>
              <a:graphicData uri="http://schemas.openxmlformats.org/drawingml/2006/table">
                <a:tbl>
                  <a:tblPr firstRow="1" firstCol="1" bandRow="1">
                    <a:tableStyleId>{5C22544A-7EE6-4342-B048-85BDC9FD1C3A}</a:tableStyleId>
                  </a:tblPr>
                  <a:tblGrid>
                    <a:gridCol w="1391105">
                      <a:extLst>
                        <a:ext uri="{9D8B030D-6E8A-4147-A177-3AD203B41FA5}">
                          <a16:colId xmlns:a16="http://schemas.microsoft.com/office/drawing/2014/main" val="2241283781"/>
                        </a:ext>
                      </a:extLst>
                    </a:gridCol>
                    <a:gridCol w="5335900">
                      <a:extLst>
                        <a:ext uri="{9D8B030D-6E8A-4147-A177-3AD203B41FA5}">
                          <a16:colId xmlns:a16="http://schemas.microsoft.com/office/drawing/2014/main" val="3633759473"/>
                        </a:ext>
                      </a:extLst>
                    </a:gridCol>
                    <a:gridCol w="4709028">
                      <a:extLst>
                        <a:ext uri="{9D8B030D-6E8A-4147-A177-3AD203B41FA5}">
                          <a16:colId xmlns:a16="http://schemas.microsoft.com/office/drawing/2014/main" val="2711384780"/>
                        </a:ext>
                      </a:extLst>
                    </a:gridCol>
                  </a:tblGrid>
                  <a:tr h="463476">
                    <a:tc>
                      <a:txBody>
                        <a:bodyPr/>
                        <a:lstStyle/>
                        <a:p>
                          <a:pPr>
                            <a:lnSpc>
                              <a:spcPct val="107000"/>
                            </a:lnSpc>
                            <a:spcAft>
                              <a:spcPts val="800"/>
                            </a:spcAft>
                          </a:pPr>
                          <a:r>
                            <a:rPr lang="tr-TR" sz="2000" kern="100" dirty="0">
                              <a:effectLst/>
                            </a:rPr>
                            <a:t>Metrikler</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100" dirty="0">
                              <a:effectLst/>
                            </a:rPr>
                            <a:t>Formül</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100" dirty="0">
                              <a:effectLst/>
                            </a:rPr>
                            <a:t>Bilgi</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604002741"/>
                      </a:ext>
                    </a:extLst>
                  </a:tr>
                  <a:tr h="931729">
                    <a:tc>
                      <a:txBody>
                        <a:bodyPr/>
                        <a:lstStyle/>
                        <a:p>
                          <a:pPr>
                            <a:lnSpc>
                              <a:spcPct val="107000"/>
                            </a:lnSpc>
                            <a:spcAft>
                              <a:spcPts val="800"/>
                            </a:spcAft>
                          </a:pPr>
                          <a:r>
                            <a:rPr lang="tr-TR" sz="2000" kern="100">
                              <a:effectLst/>
                            </a:rPr>
                            <a:t>Accuracy </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endParaRPr lang="tr-TR"/>
                        </a:p>
                      </a:txBody>
                      <a:tcPr marL="47625" marR="47625" marT="47625" marB="47625">
                        <a:blipFill>
                          <a:blip r:embed="rId3"/>
                          <a:stretch>
                            <a:fillRect l="-26256" t="-51634" r="-88699" b="-373856"/>
                          </a:stretch>
                        </a:blipFill>
                      </a:tcPr>
                    </a:tc>
                    <a:tc>
                      <a:txBody>
                        <a:bodyPr/>
                        <a:lstStyle/>
                        <a:p>
                          <a:pPr algn="just">
                            <a:lnSpc>
                              <a:spcPct val="107000"/>
                            </a:lnSpc>
                            <a:spcAft>
                              <a:spcPts val="800"/>
                            </a:spcAft>
                          </a:pPr>
                          <a:r>
                            <a:rPr lang="tr-TR" sz="2000" kern="100" dirty="0">
                              <a:effectLst/>
                            </a:rPr>
                            <a:t>Gerçek tahminlerin yüzdesini gösterir.</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565290119"/>
                      </a:ext>
                    </a:extLst>
                  </a:tr>
                  <a:tr h="931729">
                    <a:tc>
                      <a:txBody>
                        <a:bodyPr/>
                        <a:lstStyle/>
                        <a:p>
                          <a:pPr>
                            <a:lnSpc>
                              <a:spcPct val="107000"/>
                            </a:lnSpc>
                            <a:spcAft>
                              <a:spcPts val="800"/>
                            </a:spcAft>
                          </a:pPr>
                          <a:r>
                            <a:rPr lang="tr-TR" sz="2000" kern="100" dirty="0">
                              <a:effectLst/>
                            </a:rPr>
                            <a:t>Precision (Kesinlik)</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endParaRPr lang="tr-TR"/>
                        </a:p>
                      </a:txBody>
                      <a:tcPr marL="47625" marR="47625" marT="47625" marB="47625">
                        <a:blipFill>
                          <a:blip r:embed="rId3"/>
                          <a:stretch>
                            <a:fillRect l="-26256" t="-151634" r="-88699" b="-273856"/>
                          </a:stretch>
                        </a:blipFill>
                      </a:tcPr>
                    </a:tc>
                    <a:tc>
                      <a:txBody>
                        <a:bodyPr/>
                        <a:lstStyle/>
                        <a:p>
                          <a:pPr algn="just">
                            <a:lnSpc>
                              <a:spcPct val="107000"/>
                            </a:lnSpc>
                            <a:spcAft>
                              <a:spcPts val="800"/>
                            </a:spcAft>
                          </a:pPr>
                          <a:r>
                            <a:rPr lang="tr-TR" sz="2000" kern="100" dirty="0">
                              <a:effectLst/>
                            </a:rPr>
                            <a:t>Doğru tahmin edilen pozitiflerin kaçının gerçek pozitif olduğunu gösterir</a:t>
                          </a:r>
                          <a:r>
                            <a:rPr lang="tr-TR" sz="2000" kern="100" dirty="0">
                              <a:effectLst/>
                              <a:highlight>
                                <a:srgbClr val="FFFF00"/>
                              </a:highlight>
                            </a:rPr>
                            <a:t>.</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17786795"/>
                      </a:ext>
                    </a:extLst>
                  </a:tr>
                  <a:tr h="931729">
                    <a:tc>
                      <a:txBody>
                        <a:bodyPr/>
                        <a:lstStyle/>
                        <a:p>
                          <a:pPr>
                            <a:lnSpc>
                              <a:spcPct val="107000"/>
                            </a:lnSpc>
                            <a:spcAft>
                              <a:spcPts val="800"/>
                            </a:spcAft>
                          </a:pPr>
                          <a:r>
                            <a:rPr lang="tr-TR" sz="2000" kern="100" dirty="0" err="1">
                              <a:effectLst/>
                            </a:rPr>
                            <a:t>Recall</a:t>
                          </a:r>
                          <a:r>
                            <a:rPr lang="tr-TR" sz="2000" kern="100" dirty="0">
                              <a:effectLst/>
                            </a:rPr>
                            <a:t> (Geri Çağırma)</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endParaRPr lang="tr-TR"/>
                        </a:p>
                      </a:txBody>
                      <a:tcPr marL="47625" marR="47625" marT="47625" marB="47625">
                        <a:blipFill>
                          <a:blip r:embed="rId3"/>
                          <a:stretch>
                            <a:fillRect l="-26256" t="-250000" r="-88699" b="-172078"/>
                          </a:stretch>
                        </a:blipFill>
                      </a:tcPr>
                    </a:tc>
                    <a:tc>
                      <a:txBody>
                        <a:bodyPr/>
                        <a:lstStyle/>
                        <a:p>
                          <a:pPr algn="just">
                            <a:lnSpc>
                              <a:spcPct val="107000"/>
                            </a:lnSpc>
                            <a:spcAft>
                              <a:spcPts val="800"/>
                            </a:spcAft>
                          </a:pPr>
                          <a:r>
                            <a:rPr lang="tr-TR" sz="2000" kern="100" dirty="0">
                              <a:effectLst/>
                            </a:rPr>
                            <a:t>Gerçek pozitiflerden kaç tanesini tespit edebildiğimizi gösterir.</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438495479"/>
                      </a:ext>
                    </a:extLst>
                  </a:tr>
                  <a:tr h="1602191">
                    <a:tc>
                      <a:txBody>
                        <a:bodyPr/>
                        <a:lstStyle/>
                        <a:p>
                          <a:pPr>
                            <a:lnSpc>
                              <a:spcPct val="107000"/>
                            </a:lnSpc>
                            <a:spcAft>
                              <a:spcPts val="800"/>
                            </a:spcAft>
                          </a:pPr>
                          <a:r>
                            <a:rPr lang="tr-TR" sz="2000" kern="100" dirty="0">
                              <a:effectLst/>
                            </a:rPr>
                            <a:t>Macro-</a:t>
                          </a:r>
                          <a:r>
                            <a:rPr lang="tr-TR" sz="2000" kern="100" dirty="0" err="1">
                              <a:effectLst/>
                            </a:rPr>
                            <a:t>averaged</a:t>
                          </a:r>
                          <a:r>
                            <a:rPr lang="tr-TR" sz="2000" kern="100" dirty="0">
                              <a:effectLst/>
                            </a:rPr>
                            <a:t> F1-score</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endParaRPr lang="tr-TR"/>
                        </a:p>
                      </a:txBody>
                      <a:tcPr marL="47625" marR="47625" marT="47625" marB="47625">
                        <a:blipFill>
                          <a:blip r:embed="rId3"/>
                          <a:stretch>
                            <a:fillRect l="-26256" t="-204943" r="-88699" b="-760"/>
                          </a:stretch>
                        </a:blipFill>
                      </a:tcPr>
                    </a:tc>
                    <a:tc>
                      <a:txBody>
                        <a:bodyPr/>
                        <a:lstStyle/>
                        <a:p>
                          <a:pPr algn="just">
                            <a:lnSpc>
                              <a:spcPct val="107000"/>
                            </a:lnSpc>
                            <a:spcAft>
                              <a:spcPts val="800"/>
                            </a:spcAft>
                          </a:pPr>
                          <a:r>
                            <a:rPr lang="tr-TR" sz="2000" kern="100" dirty="0">
                              <a:effectLst/>
                            </a:rPr>
                            <a:t>Her sınıf için F1 puanını hesaplar ve ardından bu puanları sınıf sayısına bölerek her sınıfın katkısının eşit olduğu bir ortalama elde eder.</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833991850"/>
                      </a:ext>
                    </a:extLst>
                  </a:tr>
                </a:tbl>
              </a:graphicData>
            </a:graphic>
          </p:graphicFrame>
        </mc:Fallback>
      </mc:AlternateContent>
    </p:spTree>
    <p:extLst>
      <p:ext uri="{BB962C8B-B14F-4D97-AF65-F5344CB8AC3E}">
        <p14:creationId xmlns:p14="http://schemas.microsoft.com/office/powerpoint/2010/main" val="2877187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tr-TR"/>
          </a:p>
        </p:txBody>
      </p:sp>
      <p:sp>
        <p:nvSpPr>
          <p:cNvPr id="3" name="TextBox 3"/>
          <p:cNvSpPr txBox="1"/>
          <p:nvPr/>
        </p:nvSpPr>
        <p:spPr>
          <a:xfrm>
            <a:off x="7581900" y="885825"/>
            <a:ext cx="3124200" cy="689610"/>
          </a:xfrm>
          <a:prstGeom prst="rect">
            <a:avLst/>
          </a:prstGeom>
        </p:spPr>
        <p:txBody>
          <a:bodyPr lIns="0" tIns="0" rIns="0" bIns="0" rtlCol="0" anchor="t">
            <a:spAutoFit/>
          </a:bodyPr>
          <a:lstStyle/>
          <a:p>
            <a:pPr algn="ctr">
              <a:lnSpc>
                <a:spcPts val="5039"/>
              </a:lnSpc>
            </a:pPr>
            <a:r>
              <a:rPr lang="en-US" sz="3599">
                <a:solidFill>
                  <a:srgbClr val="004AAD"/>
                </a:solidFill>
                <a:latin typeface="Arial Bold"/>
                <a:ea typeface="Arial Bold"/>
                <a:cs typeface="Arial Bold"/>
                <a:sym typeface="Arial Bold"/>
              </a:rPr>
              <a:t>&lt;SONUÇLAR&gt;</a:t>
            </a:r>
          </a:p>
        </p:txBody>
      </p:sp>
      <p:sp>
        <p:nvSpPr>
          <p:cNvPr id="4" name="TextBox 4"/>
          <p:cNvSpPr txBox="1"/>
          <p:nvPr/>
        </p:nvSpPr>
        <p:spPr>
          <a:xfrm>
            <a:off x="2858048" y="1847694"/>
            <a:ext cx="12571903" cy="1227131"/>
          </a:xfrm>
          <a:prstGeom prst="rect">
            <a:avLst/>
          </a:prstGeom>
        </p:spPr>
        <p:txBody>
          <a:bodyPr wrap="square" lIns="0" tIns="0" rIns="0" bIns="0" rtlCol="0" anchor="t">
            <a:spAutoFit/>
          </a:bodyPr>
          <a:lstStyle/>
          <a:p>
            <a:pPr algn="ctr">
              <a:lnSpc>
                <a:spcPts val="5039"/>
              </a:lnSpc>
            </a:pPr>
            <a:r>
              <a:rPr lang="tr-TR" sz="3599" dirty="0">
                <a:solidFill>
                  <a:srgbClr val="004AAD"/>
                </a:solidFill>
                <a:latin typeface="Arial"/>
                <a:cs typeface="Arial"/>
              </a:rPr>
              <a:t>Klasik Makine Öğrenmesi Yöntemlerinin Deneysel Sonuçları </a:t>
            </a:r>
          </a:p>
          <a:p>
            <a:pPr algn="ctr">
              <a:lnSpc>
                <a:spcPts val="5039"/>
              </a:lnSpc>
            </a:pPr>
            <a:endParaRPr lang="en-US" sz="3599" dirty="0">
              <a:solidFill>
                <a:srgbClr val="004AAD"/>
              </a:solidFill>
              <a:latin typeface="Arial"/>
              <a:ea typeface="Arial"/>
              <a:cs typeface="Arial"/>
              <a:sym typeface="Arial"/>
            </a:endParaRPr>
          </a:p>
        </p:txBody>
      </p:sp>
      <p:graphicFrame>
        <p:nvGraphicFramePr>
          <p:cNvPr id="6" name="Tablo 5">
            <a:extLst>
              <a:ext uri="{FF2B5EF4-FFF2-40B4-BE49-F238E27FC236}">
                <a16:creationId xmlns:a16="http://schemas.microsoft.com/office/drawing/2014/main" id="{FDDA74BA-452E-D7EF-4AF2-FB577F5351D0}"/>
              </a:ext>
            </a:extLst>
          </p:cNvPr>
          <p:cNvGraphicFramePr>
            <a:graphicFrameLocks noGrp="1"/>
          </p:cNvGraphicFramePr>
          <p:nvPr>
            <p:extLst>
              <p:ext uri="{D42A27DB-BD31-4B8C-83A1-F6EECF244321}">
                <p14:modId xmlns:p14="http://schemas.microsoft.com/office/powerpoint/2010/main" val="1917608051"/>
              </p:ext>
            </p:extLst>
          </p:nvPr>
        </p:nvGraphicFramePr>
        <p:xfrm>
          <a:off x="1371600" y="3347084"/>
          <a:ext cx="6835516" cy="4474814"/>
        </p:xfrm>
        <a:graphic>
          <a:graphicData uri="http://schemas.openxmlformats.org/drawingml/2006/table">
            <a:tbl>
              <a:tblPr firstRow="1" firstCol="1" bandRow="1">
                <a:tableStyleId>{5C22544A-7EE6-4342-B048-85BDC9FD1C3A}</a:tableStyleId>
              </a:tblPr>
              <a:tblGrid>
                <a:gridCol w="1623366">
                  <a:extLst>
                    <a:ext uri="{9D8B030D-6E8A-4147-A177-3AD203B41FA5}">
                      <a16:colId xmlns:a16="http://schemas.microsoft.com/office/drawing/2014/main" val="941762258"/>
                    </a:ext>
                  </a:extLst>
                </a:gridCol>
                <a:gridCol w="1800942">
                  <a:extLst>
                    <a:ext uri="{9D8B030D-6E8A-4147-A177-3AD203B41FA5}">
                      <a16:colId xmlns:a16="http://schemas.microsoft.com/office/drawing/2014/main" val="542312506"/>
                    </a:ext>
                  </a:extLst>
                </a:gridCol>
                <a:gridCol w="1125209">
                  <a:extLst>
                    <a:ext uri="{9D8B030D-6E8A-4147-A177-3AD203B41FA5}">
                      <a16:colId xmlns:a16="http://schemas.microsoft.com/office/drawing/2014/main" val="337169370"/>
                    </a:ext>
                  </a:extLst>
                </a:gridCol>
                <a:gridCol w="1066800">
                  <a:extLst>
                    <a:ext uri="{9D8B030D-6E8A-4147-A177-3AD203B41FA5}">
                      <a16:colId xmlns:a16="http://schemas.microsoft.com/office/drawing/2014/main" val="269482103"/>
                    </a:ext>
                  </a:extLst>
                </a:gridCol>
                <a:gridCol w="1219199">
                  <a:extLst>
                    <a:ext uri="{9D8B030D-6E8A-4147-A177-3AD203B41FA5}">
                      <a16:colId xmlns:a16="http://schemas.microsoft.com/office/drawing/2014/main" val="86853863"/>
                    </a:ext>
                  </a:extLst>
                </a:gridCol>
              </a:tblGrid>
              <a:tr h="1110024">
                <a:tc>
                  <a:txBody>
                    <a:bodyPr/>
                    <a:lstStyle/>
                    <a:p>
                      <a:pPr>
                        <a:lnSpc>
                          <a:spcPct val="107000"/>
                        </a:lnSpc>
                        <a:spcAft>
                          <a:spcPts val="800"/>
                        </a:spcAft>
                      </a:pPr>
                      <a:r>
                        <a:rPr lang="tr-TR" sz="2000" kern="0" dirty="0">
                          <a:effectLst/>
                        </a:rPr>
                        <a:t>Sınıflandırıcı </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tr-TR" sz="2000" kern="0" dirty="0">
                          <a:effectLst/>
                        </a:rPr>
                        <a:t>Makro ortalamalı F1</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tr-TR" sz="2000" kern="0" dirty="0">
                          <a:effectLst/>
                        </a:rPr>
                        <a:t>Precision</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tr-TR" sz="2000" kern="0" dirty="0" err="1">
                          <a:effectLst/>
                        </a:rPr>
                        <a:t>Recall</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tr-TR" sz="2000" kern="0">
                          <a:effectLst/>
                        </a:rPr>
                        <a:t>Accuracy</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4158287095"/>
                  </a:ext>
                </a:extLst>
              </a:tr>
              <a:tr h="672958">
                <a:tc>
                  <a:txBody>
                    <a:bodyPr/>
                    <a:lstStyle/>
                    <a:p>
                      <a:pPr>
                        <a:lnSpc>
                          <a:spcPct val="107000"/>
                        </a:lnSpc>
                        <a:spcAft>
                          <a:spcPts val="800"/>
                        </a:spcAft>
                      </a:pPr>
                      <a:r>
                        <a:rPr lang="tr-TR" sz="2000" kern="0">
                          <a:effectLst/>
                        </a:rPr>
                        <a:t>SVM</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0.84</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0.85</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0" algn="l" defTabSz="914400" rtl="0" eaLnBrk="1" latinLnBrk="0" hangingPunct="1">
                        <a:lnSpc>
                          <a:spcPct val="107000"/>
                        </a:lnSpc>
                        <a:spcAft>
                          <a:spcPts val="800"/>
                        </a:spcAft>
                      </a:pPr>
                      <a:r>
                        <a:rPr lang="tr-TR" sz="2000" kern="0" dirty="0">
                          <a:solidFill>
                            <a:schemeClr val="dk1"/>
                          </a:solidFill>
                          <a:effectLst/>
                          <a:latin typeface="+mn-lt"/>
                          <a:ea typeface="+mn-ea"/>
                          <a:cs typeface="+mn-cs"/>
                        </a:rPr>
                        <a:t>0.84</a:t>
                      </a:r>
                    </a:p>
                  </a:txBody>
                  <a:tcPr marL="47625" marR="47625" marT="47625" marB="47625"/>
                </a:tc>
                <a:tc>
                  <a:txBody>
                    <a:bodyPr/>
                    <a:lstStyle/>
                    <a:p>
                      <a:pPr marL="0" algn="l" defTabSz="914400" rtl="0" eaLnBrk="1" latinLnBrk="0" hangingPunct="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2000" kern="0" dirty="0">
                          <a:solidFill>
                            <a:schemeClr val="dk1"/>
                          </a:solidFill>
                          <a:effectLst/>
                          <a:latin typeface="+mn-lt"/>
                          <a:ea typeface="+mn-ea"/>
                          <a:cs typeface="+mn-cs"/>
                        </a:rPr>
                        <a:t>0.84</a:t>
                      </a:r>
                    </a:p>
                  </a:txBody>
                  <a:tcPr marL="47625" marR="47625" marT="47625" marB="47625"/>
                </a:tc>
                <a:extLst>
                  <a:ext uri="{0D108BD9-81ED-4DB2-BD59-A6C34878D82A}">
                    <a16:rowId xmlns:a16="http://schemas.microsoft.com/office/drawing/2014/main" val="3809420635"/>
                  </a:ext>
                </a:extLst>
              </a:tr>
              <a:tr h="672958">
                <a:tc>
                  <a:txBody>
                    <a:bodyPr/>
                    <a:lstStyle/>
                    <a:p>
                      <a:pPr>
                        <a:lnSpc>
                          <a:spcPct val="107000"/>
                        </a:lnSpc>
                        <a:spcAft>
                          <a:spcPts val="800"/>
                        </a:spcAft>
                      </a:pPr>
                      <a:r>
                        <a:rPr lang="tr-TR" sz="2000" kern="0">
                          <a:effectLst/>
                        </a:rPr>
                        <a:t>NB</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u="sng" kern="0">
                          <a:effectLst/>
                        </a:rPr>
                        <a:t>0.85</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0.85</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0.85</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dirty="0">
                          <a:effectLst/>
                        </a:rPr>
                        <a:t>0.85</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903542781"/>
                  </a:ext>
                </a:extLst>
              </a:tr>
              <a:tr h="672958">
                <a:tc>
                  <a:txBody>
                    <a:bodyPr/>
                    <a:lstStyle/>
                    <a:p>
                      <a:pPr>
                        <a:lnSpc>
                          <a:spcPct val="107000"/>
                        </a:lnSpc>
                        <a:spcAft>
                          <a:spcPts val="800"/>
                        </a:spcAft>
                      </a:pPr>
                      <a:r>
                        <a:rPr lang="tr-TR" sz="2000" kern="0">
                          <a:effectLst/>
                        </a:rPr>
                        <a:t>RF</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0.81</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0.81</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0.81</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0.81</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4251955633"/>
                  </a:ext>
                </a:extLst>
              </a:tr>
              <a:tr h="672958">
                <a:tc>
                  <a:txBody>
                    <a:bodyPr/>
                    <a:lstStyle/>
                    <a:p>
                      <a:pPr>
                        <a:lnSpc>
                          <a:spcPct val="107000"/>
                        </a:lnSpc>
                        <a:spcAft>
                          <a:spcPts val="800"/>
                        </a:spcAft>
                      </a:pPr>
                      <a:r>
                        <a:rPr lang="tr-TR" sz="2000" kern="0">
                          <a:effectLst/>
                        </a:rPr>
                        <a:t>DT</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0.76</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0.77</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0.76</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0.76</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664724466"/>
                  </a:ext>
                </a:extLst>
              </a:tr>
              <a:tr h="672958">
                <a:tc>
                  <a:txBody>
                    <a:bodyPr/>
                    <a:lstStyle/>
                    <a:p>
                      <a:pPr>
                        <a:lnSpc>
                          <a:spcPct val="107000"/>
                        </a:lnSpc>
                        <a:spcAft>
                          <a:spcPts val="800"/>
                        </a:spcAft>
                      </a:pPr>
                      <a:r>
                        <a:rPr lang="tr-TR" sz="2000" kern="0">
                          <a:effectLst/>
                        </a:rPr>
                        <a:t>LR</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0.82</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0.83</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0.82</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dirty="0">
                          <a:effectLst/>
                        </a:rPr>
                        <a:t>0.82</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468488260"/>
                  </a:ext>
                </a:extLst>
              </a:tr>
            </a:tbl>
          </a:graphicData>
        </a:graphic>
      </p:graphicFrame>
      <p:pic>
        <p:nvPicPr>
          <p:cNvPr id="8" name="Resim 7">
            <a:extLst>
              <a:ext uri="{FF2B5EF4-FFF2-40B4-BE49-F238E27FC236}">
                <a16:creationId xmlns:a16="http://schemas.microsoft.com/office/drawing/2014/main" id="{5512EABE-E03A-6517-7781-49961FC03288}"/>
              </a:ext>
            </a:extLst>
          </p:cNvPr>
          <p:cNvPicPr>
            <a:picLocks noChangeAspect="1"/>
          </p:cNvPicPr>
          <p:nvPr/>
        </p:nvPicPr>
        <p:blipFill>
          <a:blip r:embed="rId4"/>
          <a:stretch>
            <a:fillRect/>
          </a:stretch>
        </p:blipFill>
        <p:spPr>
          <a:xfrm>
            <a:off x="9272658" y="4697576"/>
            <a:ext cx="7328739" cy="2514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7581900" y="885825"/>
            <a:ext cx="3124200" cy="689610"/>
          </a:xfrm>
          <a:prstGeom prst="rect">
            <a:avLst/>
          </a:prstGeom>
        </p:spPr>
        <p:txBody>
          <a:bodyPr lIns="0" tIns="0" rIns="0" bIns="0" rtlCol="0" anchor="t">
            <a:spAutoFit/>
          </a:bodyPr>
          <a:lstStyle/>
          <a:p>
            <a:pPr algn="ctr">
              <a:lnSpc>
                <a:spcPts val="5039"/>
              </a:lnSpc>
            </a:pPr>
            <a:r>
              <a:rPr lang="en-US" sz="3599">
                <a:solidFill>
                  <a:srgbClr val="004AAD"/>
                </a:solidFill>
                <a:latin typeface="Arial Bold"/>
                <a:ea typeface="Arial Bold"/>
                <a:cs typeface="Arial Bold"/>
                <a:sym typeface="Arial Bold"/>
              </a:rPr>
              <a:t>&lt;SONUÇLAR&gt;</a:t>
            </a:r>
          </a:p>
        </p:txBody>
      </p:sp>
      <p:sp>
        <p:nvSpPr>
          <p:cNvPr id="4" name="TextBox 4"/>
          <p:cNvSpPr txBox="1"/>
          <p:nvPr/>
        </p:nvSpPr>
        <p:spPr>
          <a:xfrm>
            <a:off x="457200" y="1847694"/>
            <a:ext cx="14972751" cy="1868332"/>
          </a:xfrm>
          <a:prstGeom prst="rect">
            <a:avLst/>
          </a:prstGeom>
        </p:spPr>
        <p:txBody>
          <a:bodyPr wrap="square" lIns="0" tIns="0" rIns="0" bIns="0" rtlCol="0" anchor="t">
            <a:spAutoFit/>
          </a:bodyPr>
          <a:lstStyle/>
          <a:p>
            <a:pPr algn="ctr">
              <a:lnSpc>
                <a:spcPts val="5039"/>
              </a:lnSpc>
            </a:pPr>
            <a:r>
              <a:rPr lang="tr-TR" sz="3599" dirty="0">
                <a:solidFill>
                  <a:srgbClr val="004AAD"/>
                </a:solidFill>
                <a:latin typeface="Arial"/>
                <a:cs typeface="Arial"/>
              </a:rPr>
              <a:t>Dikkat Katmanlı Derin Öğrenme Modelleri ile </a:t>
            </a:r>
            <a:r>
              <a:rPr lang="tr-TR" sz="3599" dirty="0" err="1">
                <a:solidFill>
                  <a:srgbClr val="004AAD"/>
                </a:solidFill>
                <a:latin typeface="Arial"/>
                <a:cs typeface="Arial"/>
              </a:rPr>
              <a:t>One</a:t>
            </a:r>
            <a:r>
              <a:rPr lang="tr-TR" sz="3599" dirty="0">
                <a:solidFill>
                  <a:srgbClr val="004AAD"/>
                </a:solidFill>
                <a:latin typeface="Arial"/>
                <a:cs typeface="Arial"/>
              </a:rPr>
              <a:t>-hot </a:t>
            </a:r>
            <a:r>
              <a:rPr lang="tr-TR" sz="3599" dirty="0" err="1">
                <a:solidFill>
                  <a:srgbClr val="004AAD"/>
                </a:solidFill>
                <a:latin typeface="Arial"/>
                <a:cs typeface="Arial"/>
              </a:rPr>
              <a:t>Encoding</a:t>
            </a:r>
            <a:r>
              <a:rPr lang="tr-TR" sz="3599" dirty="0">
                <a:solidFill>
                  <a:srgbClr val="004AAD"/>
                </a:solidFill>
                <a:latin typeface="Arial"/>
                <a:cs typeface="Arial"/>
              </a:rPr>
              <a:t> sonuçları </a:t>
            </a:r>
          </a:p>
          <a:p>
            <a:pPr algn="ctr">
              <a:lnSpc>
                <a:spcPts val="5039"/>
              </a:lnSpc>
            </a:pPr>
            <a:r>
              <a:rPr lang="tr-TR" sz="3599" dirty="0">
                <a:solidFill>
                  <a:srgbClr val="004AAD"/>
                </a:solidFill>
                <a:latin typeface="Arial"/>
                <a:cs typeface="Arial"/>
              </a:rPr>
              <a:t> </a:t>
            </a:r>
          </a:p>
          <a:p>
            <a:pPr algn="ctr">
              <a:lnSpc>
                <a:spcPts val="5039"/>
              </a:lnSpc>
            </a:pPr>
            <a:endParaRPr lang="en-US" sz="3599" dirty="0">
              <a:solidFill>
                <a:srgbClr val="004AAD"/>
              </a:solidFill>
              <a:latin typeface="Arial"/>
              <a:ea typeface="Arial"/>
              <a:cs typeface="Arial"/>
              <a:sym typeface="Arial"/>
            </a:endParaRPr>
          </a:p>
        </p:txBody>
      </p:sp>
      <p:graphicFrame>
        <p:nvGraphicFramePr>
          <p:cNvPr id="5" name="Tablo 4">
            <a:extLst>
              <a:ext uri="{FF2B5EF4-FFF2-40B4-BE49-F238E27FC236}">
                <a16:creationId xmlns:a16="http://schemas.microsoft.com/office/drawing/2014/main" id="{9F574026-6A8E-9A7C-2CD9-0824E59E300B}"/>
              </a:ext>
            </a:extLst>
          </p:cNvPr>
          <p:cNvGraphicFramePr>
            <a:graphicFrameLocks noGrp="1"/>
          </p:cNvGraphicFramePr>
          <p:nvPr>
            <p:extLst>
              <p:ext uri="{D42A27DB-BD31-4B8C-83A1-F6EECF244321}">
                <p14:modId xmlns:p14="http://schemas.microsoft.com/office/powerpoint/2010/main" val="2802385465"/>
              </p:ext>
            </p:extLst>
          </p:nvPr>
        </p:nvGraphicFramePr>
        <p:xfrm>
          <a:off x="609601" y="3423129"/>
          <a:ext cx="7848598" cy="3901738"/>
        </p:xfrm>
        <a:graphic>
          <a:graphicData uri="http://schemas.openxmlformats.org/drawingml/2006/table">
            <a:tbl>
              <a:tblPr firstRow="1" firstCol="1" bandRow="1">
                <a:tableStyleId>{5C22544A-7EE6-4342-B048-85BDC9FD1C3A}</a:tableStyleId>
              </a:tblPr>
              <a:tblGrid>
                <a:gridCol w="1600199">
                  <a:extLst>
                    <a:ext uri="{9D8B030D-6E8A-4147-A177-3AD203B41FA5}">
                      <a16:colId xmlns:a16="http://schemas.microsoft.com/office/drawing/2014/main" val="1765192637"/>
                    </a:ext>
                  </a:extLst>
                </a:gridCol>
                <a:gridCol w="1447800">
                  <a:extLst>
                    <a:ext uri="{9D8B030D-6E8A-4147-A177-3AD203B41FA5}">
                      <a16:colId xmlns:a16="http://schemas.microsoft.com/office/drawing/2014/main" val="3901154419"/>
                    </a:ext>
                  </a:extLst>
                </a:gridCol>
                <a:gridCol w="1295400">
                  <a:extLst>
                    <a:ext uri="{9D8B030D-6E8A-4147-A177-3AD203B41FA5}">
                      <a16:colId xmlns:a16="http://schemas.microsoft.com/office/drawing/2014/main" val="1059876625"/>
                    </a:ext>
                  </a:extLst>
                </a:gridCol>
                <a:gridCol w="1295400">
                  <a:extLst>
                    <a:ext uri="{9D8B030D-6E8A-4147-A177-3AD203B41FA5}">
                      <a16:colId xmlns:a16="http://schemas.microsoft.com/office/drawing/2014/main" val="3057625510"/>
                    </a:ext>
                  </a:extLst>
                </a:gridCol>
                <a:gridCol w="838200">
                  <a:extLst>
                    <a:ext uri="{9D8B030D-6E8A-4147-A177-3AD203B41FA5}">
                      <a16:colId xmlns:a16="http://schemas.microsoft.com/office/drawing/2014/main" val="2163843007"/>
                    </a:ext>
                  </a:extLst>
                </a:gridCol>
                <a:gridCol w="1371599">
                  <a:extLst>
                    <a:ext uri="{9D8B030D-6E8A-4147-A177-3AD203B41FA5}">
                      <a16:colId xmlns:a16="http://schemas.microsoft.com/office/drawing/2014/main" val="3933987829"/>
                    </a:ext>
                  </a:extLst>
                </a:gridCol>
              </a:tblGrid>
              <a:tr h="1195318">
                <a:tc>
                  <a:txBody>
                    <a:bodyPr/>
                    <a:lstStyle/>
                    <a:p>
                      <a:pPr>
                        <a:lnSpc>
                          <a:spcPct val="107000"/>
                        </a:lnSpc>
                        <a:spcAft>
                          <a:spcPts val="800"/>
                        </a:spcAft>
                      </a:pPr>
                      <a:r>
                        <a:rPr lang="tr-TR" sz="2000" kern="0" dirty="0">
                          <a:effectLst/>
                        </a:rPr>
                        <a:t>Sınıflandırıcı </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Embedding</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tr-TR" sz="2000" kern="0">
                          <a:effectLst/>
                        </a:rPr>
                        <a:t>Makro ortalamalı F1</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tr-TR" sz="2000" kern="0">
                          <a:effectLst/>
                        </a:rPr>
                        <a:t>Precision</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tr-TR" sz="2000" kern="0">
                          <a:effectLst/>
                        </a:rPr>
                        <a:t>Recall</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tr-TR" sz="2000" kern="0">
                          <a:effectLst/>
                        </a:rPr>
                        <a:t>Accuracy</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707627701"/>
                  </a:ext>
                </a:extLst>
              </a:tr>
              <a:tr h="663571">
                <a:tc>
                  <a:txBody>
                    <a:bodyPr/>
                    <a:lstStyle/>
                    <a:p>
                      <a:pPr>
                        <a:lnSpc>
                          <a:spcPct val="107000"/>
                        </a:lnSpc>
                        <a:spcAft>
                          <a:spcPts val="800"/>
                        </a:spcAft>
                      </a:pPr>
                      <a:r>
                        <a:rPr lang="tr-TR" sz="2000" kern="0">
                          <a:effectLst/>
                        </a:rPr>
                        <a:t>LSTM</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dirty="0">
                          <a:effectLst/>
                        </a:rPr>
                        <a:t> </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pPr>
                      <a:r>
                        <a:rPr lang="tr-TR" sz="2000" kern="100">
                          <a:effectLst/>
                        </a:rPr>
                        <a:t>0.83</a:t>
                      </a:r>
                      <a:endParaRPr lang="tr-TR" sz="2000" kern="100">
                        <a:effectLst/>
                        <a:latin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0.83</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0.83</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dirty="0">
                          <a:effectLst/>
                        </a:rPr>
                        <a:t>0.83</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316427807"/>
                  </a:ext>
                </a:extLst>
              </a:tr>
              <a:tr h="624704">
                <a:tc>
                  <a:txBody>
                    <a:bodyPr/>
                    <a:lstStyle/>
                    <a:p>
                      <a:pPr>
                        <a:lnSpc>
                          <a:spcPct val="107000"/>
                        </a:lnSpc>
                        <a:spcAft>
                          <a:spcPts val="800"/>
                        </a:spcAft>
                      </a:pPr>
                      <a:r>
                        <a:rPr lang="tr-TR" sz="2000" kern="0">
                          <a:effectLst/>
                        </a:rPr>
                        <a:t>GRU</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 </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tr-TR" sz="2000" kern="0">
                          <a:effectLst/>
                        </a:rPr>
                        <a:t>0.83</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0.83</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0.83</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0.83</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146698334"/>
                  </a:ext>
                </a:extLst>
              </a:tr>
              <a:tr h="793441">
                <a:tc>
                  <a:txBody>
                    <a:bodyPr/>
                    <a:lstStyle/>
                    <a:p>
                      <a:pPr>
                        <a:lnSpc>
                          <a:spcPct val="107000"/>
                        </a:lnSpc>
                        <a:spcAft>
                          <a:spcPts val="800"/>
                        </a:spcAft>
                      </a:pPr>
                      <a:r>
                        <a:rPr lang="tr-TR" sz="2000" kern="0">
                          <a:effectLst/>
                        </a:rPr>
                        <a:t>BiLSTM</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dirty="0" err="1">
                          <a:effectLst/>
                        </a:rPr>
                        <a:t>One</a:t>
                      </a:r>
                      <a:r>
                        <a:rPr lang="tr-TR" sz="2000" kern="0" dirty="0">
                          <a:effectLst/>
                        </a:rPr>
                        <a:t>-hot </a:t>
                      </a:r>
                      <a:r>
                        <a:rPr lang="tr-TR" sz="2000" kern="0" dirty="0" err="1">
                          <a:effectLst/>
                        </a:rPr>
                        <a:t>encoding</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tr-TR" sz="2000" kern="0">
                          <a:effectLst/>
                        </a:rPr>
                        <a:t>0.83</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0.83</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0.83</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0.83</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08516957"/>
                  </a:ext>
                </a:extLst>
              </a:tr>
              <a:tr h="624704">
                <a:tc>
                  <a:txBody>
                    <a:bodyPr/>
                    <a:lstStyle/>
                    <a:p>
                      <a:pPr>
                        <a:lnSpc>
                          <a:spcPct val="107000"/>
                        </a:lnSpc>
                        <a:spcAft>
                          <a:spcPts val="800"/>
                        </a:spcAft>
                      </a:pPr>
                      <a:r>
                        <a:rPr lang="tr-TR" sz="2000" kern="0">
                          <a:effectLst/>
                        </a:rPr>
                        <a:t>CNN</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 </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tr-TR" sz="2000" u="sng" kern="0">
                          <a:effectLst/>
                        </a:rPr>
                        <a:t>0.84</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0.84</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0.84</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dirty="0">
                          <a:effectLst/>
                        </a:rPr>
                        <a:t>0.84</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051180705"/>
                  </a:ext>
                </a:extLst>
              </a:tr>
            </a:tbl>
          </a:graphicData>
        </a:graphic>
      </p:graphicFrame>
      <p:pic>
        <p:nvPicPr>
          <p:cNvPr id="8" name="Resim 7">
            <a:extLst>
              <a:ext uri="{FF2B5EF4-FFF2-40B4-BE49-F238E27FC236}">
                <a16:creationId xmlns:a16="http://schemas.microsoft.com/office/drawing/2014/main" id="{56E01CCD-30E7-E78F-2133-1EF373BE547A}"/>
              </a:ext>
            </a:extLst>
          </p:cNvPr>
          <p:cNvPicPr>
            <a:picLocks noChangeAspect="1"/>
          </p:cNvPicPr>
          <p:nvPr/>
        </p:nvPicPr>
        <p:blipFill>
          <a:blip r:embed="rId3"/>
          <a:stretch>
            <a:fillRect/>
          </a:stretch>
        </p:blipFill>
        <p:spPr>
          <a:xfrm>
            <a:off x="8840879" y="3722261"/>
            <a:ext cx="8989921" cy="3078919"/>
          </a:xfrm>
          <a:prstGeom prst="rect">
            <a:avLst/>
          </a:prstGeom>
        </p:spPr>
      </p:pic>
    </p:spTree>
    <p:extLst>
      <p:ext uri="{BB962C8B-B14F-4D97-AF65-F5344CB8AC3E}">
        <p14:creationId xmlns:p14="http://schemas.microsoft.com/office/powerpoint/2010/main" val="4213233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7581900" y="885825"/>
            <a:ext cx="3124200" cy="689610"/>
          </a:xfrm>
          <a:prstGeom prst="rect">
            <a:avLst/>
          </a:prstGeom>
        </p:spPr>
        <p:txBody>
          <a:bodyPr lIns="0" tIns="0" rIns="0" bIns="0" rtlCol="0" anchor="t">
            <a:spAutoFit/>
          </a:bodyPr>
          <a:lstStyle/>
          <a:p>
            <a:pPr algn="ctr">
              <a:lnSpc>
                <a:spcPts val="5039"/>
              </a:lnSpc>
            </a:pPr>
            <a:r>
              <a:rPr lang="en-US" sz="3599">
                <a:solidFill>
                  <a:srgbClr val="004AAD"/>
                </a:solidFill>
                <a:latin typeface="Arial Bold"/>
                <a:ea typeface="Arial Bold"/>
                <a:cs typeface="Arial Bold"/>
                <a:sym typeface="Arial Bold"/>
              </a:rPr>
              <a:t>&lt;SONUÇLAR&gt;</a:t>
            </a:r>
          </a:p>
        </p:txBody>
      </p:sp>
      <p:sp>
        <p:nvSpPr>
          <p:cNvPr id="4" name="TextBox 4"/>
          <p:cNvSpPr txBox="1"/>
          <p:nvPr/>
        </p:nvSpPr>
        <p:spPr>
          <a:xfrm>
            <a:off x="228600" y="1847694"/>
            <a:ext cx="16611600" cy="549574"/>
          </a:xfrm>
          <a:prstGeom prst="rect">
            <a:avLst/>
          </a:prstGeom>
        </p:spPr>
        <p:txBody>
          <a:bodyPr wrap="square" lIns="0" tIns="0" rIns="0" bIns="0" rtlCol="0" anchor="t">
            <a:spAutoFit/>
          </a:bodyPr>
          <a:lstStyle/>
          <a:p>
            <a:pPr lvl="2" algn="just">
              <a:lnSpc>
                <a:spcPct val="107000"/>
              </a:lnSpc>
              <a:spcAft>
                <a:spcPts val="800"/>
              </a:spcAft>
            </a:pPr>
            <a:r>
              <a:rPr lang="tr-TR" sz="3599" dirty="0">
                <a:solidFill>
                  <a:srgbClr val="004AAD"/>
                </a:solidFill>
                <a:latin typeface="Arial"/>
                <a:cs typeface="Arial"/>
              </a:rPr>
              <a:t>Dikkat Katmanlı Derin Öğrenme Modelleri ile Word2Vec Gömme sonuçları </a:t>
            </a:r>
          </a:p>
        </p:txBody>
      </p:sp>
      <p:graphicFrame>
        <p:nvGraphicFramePr>
          <p:cNvPr id="7" name="Tablo 6">
            <a:extLst>
              <a:ext uri="{FF2B5EF4-FFF2-40B4-BE49-F238E27FC236}">
                <a16:creationId xmlns:a16="http://schemas.microsoft.com/office/drawing/2014/main" id="{BFCCBED6-8FBA-165A-3BA7-FFE6102543A7}"/>
              </a:ext>
            </a:extLst>
          </p:cNvPr>
          <p:cNvGraphicFramePr>
            <a:graphicFrameLocks noGrp="1"/>
          </p:cNvGraphicFramePr>
          <p:nvPr>
            <p:extLst>
              <p:ext uri="{D42A27DB-BD31-4B8C-83A1-F6EECF244321}">
                <p14:modId xmlns:p14="http://schemas.microsoft.com/office/powerpoint/2010/main" val="3305496293"/>
              </p:ext>
            </p:extLst>
          </p:nvPr>
        </p:nvGraphicFramePr>
        <p:xfrm>
          <a:off x="762000" y="3162300"/>
          <a:ext cx="8991600" cy="3401201"/>
        </p:xfrm>
        <a:graphic>
          <a:graphicData uri="http://schemas.openxmlformats.org/drawingml/2006/table">
            <a:tbl>
              <a:tblPr firstRow="1" firstCol="1" bandRow="1">
                <a:tableStyleId>{5C22544A-7EE6-4342-B048-85BDC9FD1C3A}</a:tableStyleId>
              </a:tblPr>
              <a:tblGrid>
                <a:gridCol w="1789739">
                  <a:extLst>
                    <a:ext uri="{9D8B030D-6E8A-4147-A177-3AD203B41FA5}">
                      <a16:colId xmlns:a16="http://schemas.microsoft.com/office/drawing/2014/main" val="666661513"/>
                    </a:ext>
                  </a:extLst>
                </a:gridCol>
                <a:gridCol w="1405922">
                  <a:extLst>
                    <a:ext uri="{9D8B030D-6E8A-4147-A177-3AD203B41FA5}">
                      <a16:colId xmlns:a16="http://schemas.microsoft.com/office/drawing/2014/main" val="3650593228"/>
                    </a:ext>
                  </a:extLst>
                </a:gridCol>
                <a:gridCol w="1760214">
                  <a:extLst>
                    <a:ext uri="{9D8B030D-6E8A-4147-A177-3AD203B41FA5}">
                      <a16:colId xmlns:a16="http://schemas.microsoft.com/office/drawing/2014/main" val="886713374"/>
                    </a:ext>
                  </a:extLst>
                </a:gridCol>
                <a:gridCol w="1760214">
                  <a:extLst>
                    <a:ext uri="{9D8B030D-6E8A-4147-A177-3AD203B41FA5}">
                      <a16:colId xmlns:a16="http://schemas.microsoft.com/office/drawing/2014/main" val="82804733"/>
                    </a:ext>
                  </a:extLst>
                </a:gridCol>
                <a:gridCol w="1132511">
                  <a:extLst>
                    <a:ext uri="{9D8B030D-6E8A-4147-A177-3AD203B41FA5}">
                      <a16:colId xmlns:a16="http://schemas.microsoft.com/office/drawing/2014/main" val="4084220567"/>
                    </a:ext>
                  </a:extLst>
                </a:gridCol>
                <a:gridCol w="1143000">
                  <a:extLst>
                    <a:ext uri="{9D8B030D-6E8A-4147-A177-3AD203B41FA5}">
                      <a16:colId xmlns:a16="http://schemas.microsoft.com/office/drawing/2014/main" val="1687958688"/>
                    </a:ext>
                  </a:extLst>
                </a:gridCol>
              </a:tblGrid>
              <a:tr h="993045">
                <a:tc>
                  <a:txBody>
                    <a:bodyPr/>
                    <a:lstStyle/>
                    <a:p>
                      <a:pPr>
                        <a:lnSpc>
                          <a:spcPct val="107000"/>
                        </a:lnSpc>
                        <a:spcAft>
                          <a:spcPts val="800"/>
                        </a:spcAft>
                      </a:pPr>
                      <a:r>
                        <a:rPr lang="tr-TR" sz="2000" kern="0" dirty="0">
                          <a:effectLst/>
                        </a:rPr>
                        <a:t>Sınıflandırıcı </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Embedding</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tr-TR" sz="2000" kern="0">
                          <a:effectLst/>
                        </a:rPr>
                        <a:t>Makro ortalamalı F1</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tr-TR" sz="2000" kern="0" dirty="0">
                          <a:effectLst/>
                        </a:rPr>
                        <a:t>Precision</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tr-TR" sz="2000" kern="0">
                          <a:effectLst/>
                        </a:rPr>
                        <a:t>Recall</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tr-TR" sz="2000" kern="0">
                          <a:effectLst/>
                        </a:rPr>
                        <a:t>Accuracy</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901794141"/>
                  </a:ext>
                </a:extLst>
              </a:tr>
              <a:tr h="602039">
                <a:tc>
                  <a:txBody>
                    <a:bodyPr/>
                    <a:lstStyle/>
                    <a:p>
                      <a:pPr>
                        <a:lnSpc>
                          <a:spcPct val="107000"/>
                        </a:lnSpc>
                        <a:spcAft>
                          <a:spcPts val="800"/>
                        </a:spcAft>
                      </a:pPr>
                      <a:r>
                        <a:rPr lang="tr-TR" sz="2000" kern="0">
                          <a:effectLst/>
                        </a:rPr>
                        <a:t>LSTM</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 </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tr-TR" sz="2000" kern="0">
                          <a:effectLst/>
                        </a:rPr>
                        <a:t>0.73</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0.74</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0.73</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dirty="0">
                          <a:effectLst/>
                        </a:rPr>
                        <a:t> 0.73</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728485246"/>
                  </a:ext>
                </a:extLst>
              </a:tr>
              <a:tr h="602039">
                <a:tc>
                  <a:txBody>
                    <a:bodyPr/>
                    <a:lstStyle/>
                    <a:p>
                      <a:pPr>
                        <a:lnSpc>
                          <a:spcPct val="107000"/>
                        </a:lnSpc>
                        <a:spcAft>
                          <a:spcPts val="800"/>
                        </a:spcAft>
                      </a:pPr>
                      <a:r>
                        <a:rPr lang="tr-TR" sz="2000" kern="0">
                          <a:effectLst/>
                        </a:rPr>
                        <a:t>GRU</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 </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tr-TR" sz="2000" kern="0">
                          <a:effectLst/>
                        </a:rPr>
                        <a:t>0.83</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0.84</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0.83</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0.83</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64876931"/>
                  </a:ext>
                </a:extLst>
              </a:tr>
              <a:tr h="602039">
                <a:tc>
                  <a:txBody>
                    <a:bodyPr/>
                    <a:lstStyle/>
                    <a:p>
                      <a:pPr>
                        <a:lnSpc>
                          <a:spcPct val="107000"/>
                        </a:lnSpc>
                        <a:spcAft>
                          <a:spcPts val="800"/>
                        </a:spcAft>
                      </a:pPr>
                      <a:r>
                        <a:rPr lang="tr-TR" sz="2000" kern="0">
                          <a:effectLst/>
                        </a:rPr>
                        <a:t>BiLSTM</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Word2Vec</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tr-TR" sz="2000" kern="0">
                          <a:effectLst/>
                        </a:rPr>
                        <a:t>0.73</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0.75</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0.73</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0.73</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970925025"/>
                  </a:ext>
                </a:extLst>
              </a:tr>
              <a:tr h="602039">
                <a:tc>
                  <a:txBody>
                    <a:bodyPr/>
                    <a:lstStyle/>
                    <a:p>
                      <a:pPr>
                        <a:lnSpc>
                          <a:spcPct val="107000"/>
                        </a:lnSpc>
                        <a:spcAft>
                          <a:spcPts val="800"/>
                        </a:spcAft>
                      </a:pPr>
                      <a:r>
                        <a:rPr lang="tr-TR" sz="2000" kern="0">
                          <a:effectLst/>
                        </a:rPr>
                        <a:t>CNN</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 </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tr-TR" sz="2000" u="sng" kern="0">
                          <a:effectLst/>
                        </a:rPr>
                        <a:t>0.84</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0.85</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0.84</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dirty="0">
                          <a:effectLst/>
                        </a:rPr>
                        <a:t>0.84</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588886802"/>
                  </a:ext>
                </a:extLst>
              </a:tr>
            </a:tbl>
          </a:graphicData>
        </a:graphic>
      </p:graphicFrame>
      <p:pic>
        <p:nvPicPr>
          <p:cNvPr id="9" name="Resim 8">
            <a:extLst>
              <a:ext uri="{FF2B5EF4-FFF2-40B4-BE49-F238E27FC236}">
                <a16:creationId xmlns:a16="http://schemas.microsoft.com/office/drawing/2014/main" id="{AAC224B6-9439-9D40-1650-CF070D7B174D}"/>
              </a:ext>
            </a:extLst>
          </p:cNvPr>
          <p:cNvPicPr>
            <a:picLocks noChangeAspect="1"/>
          </p:cNvPicPr>
          <p:nvPr/>
        </p:nvPicPr>
        <p:blipFill>
          <a:blip r:embed="rId3"/>
          <a:stretch>
            <a:fillRect/>
          </a:stretch>
        </p:blipFill>
        <p:spPr>
          <a:xfrm>
            <a:off x="10210800" y="3197629"/>
            <a:ext cx="7350226" cy="3927071"/>
          </a:xfrm>
          <a:prstGeom prst="rect">
            <a:avLst/>
          </a:prstGeom>
        </p:spPr>
      </p:pic>
    </p:spTree>
    <p:extLst>
      <p:ext uri="{BB962C8B-B14F-4D97-AF65-F5344CB8AC3E}">
        <p14:creationId xmlns:p14="http://schemas.microsoft.com/office/powerpoint/2010/main" val="3043946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7581900" y="885825"/>
            <a:ext cx="3124200" cy="689610"/>
          </a:xfrm>
          <a:prstGeom prst="rect">
            <a:avLst/>
          </a:prstGeom>
        </p:spPr>
        <p:txBody>
          <a:bodyPr lIns="0" tIns="0" rIns="0" bIns="0" rtlCol="0" anchor="t">
            <a:spAutoFit/>
          </a:bodyPr>
          <a:lstStyle/>
          <a:p>
            <a:pPr algn="ctr">
              <a:lnSpc>
                <a:spcPts val="5039"/>
              </a:lnSpc>
            </a:pPr>
            <a:r>
              <a:rPr lang="en-US" sz="3599">
                <a:solidFill>
                  <a:srgbClr val="004AAD"/>
                </a:solidFill>
                <a:latin typeface="Arial Bold"/>
                <a:ea typeface="Arial Bold"/>
                <a:cs typeface="Arial Bold"/>
                <a:sym typeface="Arial Bold"/>
              </a:rPr>
              <a:t>&lt;SONUÇLAR&gt;</a:t>
            </a:r>
          </a:p>
        </p:txBody>
      </p:sp>
      <p:sp>
        <p:nvSpPr>
          <p:cNvPr id="4" name="TextBox 4"/>
          <p:cNvSpPr txBox="1"/>
          <p:nvPr/>
        </p:nvSpPr>
        <p:spPr>
          <a:xfrm>
            <a:off x="451282" y="1911686"/>
            <a:ext cx="15429951" cy="549574"/>
          </a:xfrm>
          <a:prstGeom prst="rect">
            <a:avLst/>
          </a:prstGeom>
        </p:spPr>
        <p:txBody>
          <a:bodyPr wrap="square" lIns="0" tIns="0" rIns="0" bIns="0" rtlCol="0" anchor="t">
            <a:spAutoFit/>
          </a:bodyPr>
          <a:lstStyle/>
          <a:p>
            <a:pPr lvl="2" algn="just">
              <a:lnSpc>
                <a:spcPct val="107000"/>
              </a:lnSpc>
              <a:spcAft>
                <a:spcPts val="800"/>
              </a:spcAft>
            </a:pPr>
            <a:r>
              <a:rPr lang="tr-TR" sz="3599" dirty="0">
                <a:solidFill>
                  <a:srgbClr val="004AAD"/>
                </a:solidFill>
                <a:latin typeface="Arial"/>
                <a:cs typeface="Arial"/>
              </a:rPr>
              <a:t>Dikkat Katmanlı Derin Öğrenme Modelleri ile </a:t>
            </a:r>
            <a:r>
              <a:rPr lang="tr-TR" sz="3599" dirty="0" err="1">
                <a:solidFill>
                  <a:srgbClr val="004AAD"/>
                </a:solidFill>
                <a:latin typeface="Arial"/>
                <a:cs typeface="Arial"/>
              </a:rPr>
              <a:t>GloVe</a:t>
            </a:r>
            <a:r>
              <a:rPr lang="tr-TR" sz="3599" dirty="0">
                <a:solidFill>
                  <a:srgbClr val="004AAD"/>
                </a:solidFill>
                <a:latin typeface="Arial"/>
                <a:cs typeface="Arial"/>
              </a:rPr>
              <a:t> Gömme sonuçları </a:t>
            </a:r>
          </a:p>
        </p:txBody>
      </p:sp>
      <p:graphicFrame>
        <p:nvGraphicFramePr>
          <p:cNvPr id="6" name="Tablo 5">
            <a:extLst>
              <a:ext uri="{FF2B5EF4-FFF2-40B4-BE49-F238E27FC236}">
                <a16:creationId xmlns:a16="http://schemas.microsoft.com/office/drawing/2014/main" id="{A695AD6F-897E-1591-5C2F-C2AD616EC130}"/>
              </a:ext>
            </a:extLst>
          </p:cNvPr>
          <p:cNvGraphicFramePr>
            <a:graphicFrameLocks noGrp="1"/>
          </p:cNvGraphicFramePr>
          <p:nvPr>
            <p:extLst>
              <p:ext uri="{D42A27DB-BD31-4B8C-83A1-F6EECF244321}">
                <p14:modId xmlns:p14="http://schemas.microsoft.com/office/powerpoint/2010/main" val="3207775918"/>
              </p:ext>
            </p:extLst>
          </p:nvPr>
        </p:nvGraphicFramePr>
        <p:xfrm>
          <a:off x="668766" y="3386993"/>
          <a:ext cx="7637034" cy="4202623"/>
        </p:xfrm>
        <a:graphic>
          <a:graphicData uri="http://schemas.openxmlformats.org/drawingml/2006/table">
            <a:tbl>
              <a:tblPr firstRow="1" firstCol="1" bandRow="1">
                <a:tableStyleId>{5C22544A-7EE6-4342-B048-85BDC9FD1C3A}</a:tableStyleId>
              </a:tblPr>
              <a:tblGrid>
                <a:gridCol w="1492143">
                  <a:extLst>
                    <a:ext uri="{9D8B030D-6E8A-4147-A177-3AD203B41FA5}">
                      <a16:colId xmlns:a16="http://schemas.microsoft.com/office/drawing/2014/main" val="2983683601"/>
                    </a:ext>
                  </a:extLst>
                </a:gridCol>
                <a:gridCol w="1420491">
                  <a:extLst>
                    <a:ext uri="{9D8B030D-6E8A-4147-A177-3AD203B41FA5}">
                      <a16:colId xmlns:a16="http://schemas.microsoft.com/office/drawing/2014/main" val="1103054540"/>
                    </a:ext>
                  </a:extLst>
                </a:gridCol>
                <a:gridCol w="1371600">
                  <a:extLst>
                    <a:ext uri="{9D8B030D-6E8A-4147-A177-3AD203B41FA5}">
                      <a16:colId xmlns:a16="http://schemas.microsoft.com/office/drawing/2014/main" val="1311027709"/>
                    </a:ext>
                  </a:extLst>
                </a:gridCol>
                <a:gridCol w="1315110">
                  <a:extLst>
                    <a:ext uri="{9D8B030D-6E8A-4147-A177-3AD203B41FA5}">
                      <a16:colId xmlns:a16="http://schemas.microsoft.com/office/drawing/2014/main" val="3451220599"/>
                    </a:ext>
                  </a:extLst>
                </a:gridCol>
                <a:gridCol w="854424">
                  <a:extLst>
                    <a:ext uri="{9D8B030D-6E8A-4147-A177-3AD203B41FA5}">
                      <a16:colId xmlns:a16="http://schemas.microsoft.com/office/drawing/2014/main" val="3595577365"/>
                    </a:ext>
                  </a:extLst>
                </a:gridCol>
                <a:gridCol w="1183266">
                  <a:extLst>
                    <a:ext uri="{9D8B030D-6E8A-4147-A177-3AD203B41FA5}">
                      <a16:colId xmlns:a16="http://schemas.microsoft.com/office/drawing/2014/main" val="1198334467"/>
                    </a:ext>
                  </a:extLst>
                </a:gridCol>
              </a:tblGrid>
              <a:tr h="1227035">
                <a:tc>
                  <a:txBody>
                    <a:bodyPr/>
                    <a:lstStyle/>
                    <a:p>
                      <a:pPr>
                        <a:lnSpc>
                          <a:spcPct val="107000"/>
                        </a:lnSpc>
                        <a:spcAft>
                          <a:spcPts val="800"/>
                        </a:spcAft>
                      </a:pPr>
                      <a:r>
                        <a:rPr lang="tr-TR" sz="2000" kern="0" dirty="0">
                          <a:effectLst/>
                        </a:rPr>
                        <a:t>Sınıflandırıcı </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Embedding</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tr-TR" sz="2000" kern="0">
                          <a:effectLst/>
                        </a:rPr>
                        <a:t>Makro ortalamalı F1</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tr-TR" sz="2000" kern="0">
                          <a:effectLst/>
                        </a:rPr>
                        <a:t>Precision</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tr-TR" sz="2000" kern="0">
                          <a:effectLst/>
                        </a:rPr>
                        <a:t>Recall</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tr-TR" sz="2000" kern="0">
                          <a:effectLst/>
                        </a:rPr>
                        <a:t>Accuracy</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474987964"/>
                  </a:ext>
                </a:extLst>
              </a:tr>
              <a:tr h="743897">
                <a:tc>
                  <a:txBody>
                    <a:bodyPr/>
                    <a:lstStyle/>
                    <a:p>
                      <a:pPr>
                        <a:lnSpc>
                          <a:spcPct val="107000"/>
                        </a:lnSpc>
                        <a:spcAft>
                          <a:spcPts val="800"/>
                        </a:spcAft>
                      </a:pPr>
                      <a:r>
                        <a:rPr lang="tr-TR" sz="2000" kern="0">
                          <a:effectLst/>
                        </a:rPr>
                        <a:t>LSTM</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 </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tr-TR" sz="2000" u="sng" kern="0">
                          <a:effectLst/>
                        </a:rPr>
                        <a:t>0.84</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0.84</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0.84</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0.84</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392247658"/>
                  </a:ext>
                </a:extLst>
              </a:tr>
              <a:tr h="743897">
                <a:tc>
                  <a:txBody>
                    <a:bodyPr/>
                    <a:lstStyle/>
                    <a:p>
                      <a:pPr>
                        <a:lnSpc>
                          <a:spcPct val="107000"/>
                        </a:lnSpc>
                        <a:spcAft>
                          <a:spcPts val="800"/>
                        </a:spcAft>
                      </a:pPr>
                      <a:r>
                        <a:rPr lang="tr-TR" sz="2000" kern="0">
                          <a:effectLst/>
                        </a:rPr>
                        <a:t>GRU</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 </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tr-TR" sz="2000" u="sng" kern="0" dirty="0">
                          <a:effectLst/>
                        </a:rPr>
                        <a:t>0.84</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0.84</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0.84</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0.84</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640409642"/>
                  </a:ext>
                </a:extLst>
              </a:tr>
              <a:tr h="743897">
                <a:tc>
                  <a:txBody>
                    <a:bodyPr/>
                    <a:lstStyle/>
                    <a:p>
                      <a:pPr>
                        <a:lnSpc>
                          <a:spcPct val="107000"/>
                        </a:lnSpc>
                        <a:spcAft>
                          <a:spcPts val="800"/>
                        </a:spcAft>
                      </a:pPr>
                      <a:r>
                        <a:rPr lang="tr-TR" sz="2000" kern="0">
                          <a:effectLst/>
                        </a:rPr>
                        <a:t>BiLSTM</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tr-TR" sz="2000" kern="0" dirty="0" err="1">
                          <a:effectLst/>
                        </a:rPr>
                        <a:t>GloVe</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tr-TR" sz="2000" u="sng" kern="0">
                          <a:effectLst/>
                        </a:rPr>
                        <a:t>0.84</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0.84</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0.84</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0.84</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378419482"/>
                  </a:ext>
                </a:extLst>
              </a:tr>
              <a:tr h="743897">
                <a:tc>
                  <a:txBody>
                    <a:bodyPr/>
                    <a:lstStyle/>
                    <a:p>
                      <a:pPr>
                        <a:lnSpc>
                          <a:spcPct val="107000"/>
                        </a:lnSpc>
                        <a:spcAft>
                          <a:spcPts val="800"/>
                        </a:spcAft>
                      </a:pPr>
                      <a:r>
                        <a:rPr lang="tr-TR" sz="2000" kern="0">
                          <a:effectLst/>
                        </a:rPr>
                        <a:t>CNN</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dirty="0">
                          <a:effectLst/>
                        </a:rPr>
                        <a:t> </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tr-TR" sz="2000" kern="0" dirty="0">
                          <a:effectLst/>
                        </a:rPr>
                        <a:t>0.82</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0.82</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0.82</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dirty="0">
                          <a:effectLst/>
                        </a:rPr>
                        <a:t>0.82</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06112892"/>
                  </a:ext>
                </a:extLst>
              </a:tr>
            </a:tbl>
          </a:graphicData>
        </a:graphic>
      </p:graphicFrame>
      <p:pic>
        <p:nvPicPr>
          <p:cNvPr id="7" name="Resim 6">
            <a:extLst>
              <a:ext uri="{FF2B5EF4-FFF2-40B4-BE49-F238E27FC236}">
                <a16:creationId xmlns:a16="http://schemas.microsoft.com/office/drawing/2014/main" id="{53E99125-6871-A764-1DAD-2B3454B69ACA}"/>
              </a:ext>
            </a:extLst>
          </p:cNvPr>
          <p:cNvPicPr>
            <a:picLocks noChangeAspect="1"/>
          </p:cNvPicPr>
          <p:nvPr/>
        </p:nvPicPr>
        <p:blipFill>
          <a:blip r:embed="rId3"/>
          <a:stretch>
            <a:fillRect/>
          </a:stretch>
        </p:blipFill>
        <p:spPr>
          <a:xfrm>
            <a:off x="8760205" y="3086100"/>
            <a:ext cx="8859029" cy="5149311"/>
          </a:xfrm>
          <a:prstGeom prst="rect">
            <a:avLst/>
          </a:prstGeom>
        </p:spPr>
      </p:pic>
    </p:spTree>
    <p:extLst>
      <p:ext uri="{BB962C8B-B14F-4D97-AF65-F5344CB8AC3E}">
        <p14:creationId xmlns:p14="http://schemas.microsoft.com/office/powerpoint/2010/main" val="964787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7581900" y="885825"/>
            <a:ext cx="3124200" cy="689610"/>
          </a:xfrm>
          <a:prstGeom prst="rect">
            <a:avLst/>
          </a:prstGeom>
        </p:spPr>
        <p:txBody>
          <a:bodyPr lIns="0" tIns="0" rIns="0" bIns="0" rtlCol="0" anchor="t">
            <a:spAutoFit/>
          </a:bodyPr>
          <a:lstStyle/>
          <a:p>
            <a:pPr algn="ctr">
              <a:lnSpc>
                <a:spcPts val="5039"/>
              </a:lnSpc>
            </a:pPr>
            <a:r>
              <a:rPr lang="en-US" sz="3599">
                <a:solidFill>
                  <a:srgbClr val="004AAD"/>
                </a:solidFill>
                <a:latin typeface="Arial Bold"/>
                <a:ea typeface="Arial Bold"/>
                <a:cs typeface="Arial Bold"/>
                <a:sym typeface="Arial Bold"/>
              </a:rPr>
              <a:t>&lt;SONUÇLAR&gt;</a:t>
            </a:r>
          </a:p>
        </p:txBody>
      </p:sp>
      <p:sp>
        <p:nvSpPr>
          <p:cNvPr id="4" name="TextBox 4"/>
          <p:cNvSpPr txBox="1"/>
          <p:nvPr/>
        </p:nvSpPr>
        <p:spPr>
          <a:xfrm>
            <a:off x="990600" y="1847694"/>
            <a:ext cx="14439351" cy="549574"/>
          </a:xfrm>
          <a:prstGeom prst="rect">
            <a:avLst/>
          </a:prstGeom>
        </p:spPr>
        <p:txBody>
          <a:bodyPr wrap="square" lIns="0" tIns="0" rIns="0" bIns="0" rtlCol="0" anchor="t">
            <a:spAutoFit/>
          </a:bodyPr>
          <a:lstStyle/>
          <a:p>
            <a:pPr lvl="2" algn="just">
              <a:lnSpc>
                <a:spcPct val="107000"/>
              </a:lnSpc>
              <a:spcAft>
                <a:spcPts val="800"/>
              </a:spcAft>
            </a:pPr>
            <a:r>
              <a:rPr lang="tr-TR" sz="3599" dirty="0">
                <a:solidFill>
                  <a:srgbClr val="004AAD"/>
                </a:solidFill>
                <a:latin typeface="Arial"/>
                <a:cs typeface="Arial"/>
              </a:rPr>
              <a:t>Dikkat Katmanlı Derin Öğrenme Modelleri ile BERT sonuçları </a:t>
            </a:r>
          </a:p>
        </p:txBody>
      </p:sp>
      <p:graphicFrame>
        <p:nvGraphicFramePr>
          <p:cNvPr id="6" name="Tablo 5">
            <a:extLst>
              <a:ext uri="{FF2B5EF4-FFF2-40B4-BE49-F238E27FC236}">
                <a16:creationId xmlns:a16="http://schemas.microsoft.com/office/drawing/2014/main" id="{F412C268-1D10-5573-4F05-228733494208}"/>
              </a:ext>
            </a:extLst>
          </p:cNvPr>
          <p:cNvGraphicFramePr>
            <a:graphicFrameLocks noGrp="1"/>
          </p:cNvGraphicFramePr>
          <p:nvPr>
            <p:extLst>
              <p:ext uri="{D42A27DB-BD31-4B8C-83A1-F6EECF244321}">
                <p14:modId xmlns:p14="http://schemas.microsoft.com/office/powerpoint/2010/main" val="2967587477"/>
              </p:ext>
            </p:extLst>
          </p:nvPr>
        </p:nvGraphicFramePr>
        <p:xfrm>
          <a:off x="685800" y="3156363"/>
          <a:ext cx="7315200" cy="4844511"/>
        </p:xfrm>
        <a:graphic>
          <a:graphicData uri="http://schemas.openxmlformats.org/drawingml/2006/table">
            <a:tbl>
              <a:tblPr firstRow="1" firstCol="1" bandRow="1">
                <a:tableStyleId>{5C22544A-7EE6-4342-B048-85BDC9FD1C3A}</a:tableStyleId>
              </a:tblPr>
              <a:tblGrid>
                <a:gridCol w="1428405">
                  <a:extLst>
                    <a:ext uri="{9D8B030D-6E8A-4147-A177-3AD203B41FA5}">
                      <a16:colId xmlns:a16="http://schemas.microsoft.com/office/drawing/2014/main" val="911324743"/>
                    </a:ext>
                  </a:extLst>
                </a:gridCol>
                <a:gridCol w="1219200">
                  <a:extLst>
                    <a:ext uri="{9D8B030D-6E8A-4147-A177-3AD203B41FA5}">
                      <a16:colId xmlns:a16="http://schemas.microsoft.com/office/drawing/2014/main" val="2585028891"/>
                    </a:ext>
                  </a:extLst>
                </a:gridCol>
                <a:gridCol w="1524000">
                  <a:extLst>
                    <a:ext uri="{9D8B030D-6E8A-4147-A177-3AD203B41FA5}">
                      <a16:colId xmlns:a16="http://schemas.microsoft.com/office/drawing/2014/main" val="1231200198"/>
                    </a:ext>
                  </a:extLst>
                </a:gridCol>
                <a:gridCol w="1143000">
                  <a:extLst>
                    <a:ext uri="{9D8B030D-6E8A-4147-A177-3AD203B41FA5}">
                      <a16:colId xmlns:a16="http://schemas.microsoft.com/office/drawing/2014/main" val="623505728"/>
                    </a:ext>
                  </a:extLst>
                </a:gridCol>
                <a:gridCol w="838200">
                  <a:extLst>
                    <a:ext uri="{9D8B030D-6E8A-4147-A177-3AD203B41FA5}">
                      <a16:colId xmlns:a16="http://schemas.microsoft.com/office/drawing/2014/main" val="2269032525"/>
                    </a:ext>
                  </a:extLst>
                </a:gridCol>
                <a:gridCol w="1162395">
                  <a:extLst>
                    <a:ext uri="{9D8B030D-6E8A-4147-A177-3AD203B41FA5}">
                      <a16:colId xmlns:a16="http://schemas.microsoft.com/office/drawing/2014/main" val="1984799040"/>
                    </a:ext>
                  </a:extLst>
                </a:gridCol>
              </a:tblGrid>
              <a:tr h="1414447">
                <a:tc>
                  <a:txBody>
                    <a:bodyPr/>
                    <a:lstStyle/>
                    <a:p>
                      <a:pPr>
                        <a:lnSpc>
                          <a:spcPct val="107000"/>
                        </a:lnSpc>
                        <a:spcAft>
                          <a:spcPts val="800"/>
                        </a:spcAft>
                      </a:pPr>
                      <a:r>
                        <a:rPr lang="tr-TR" sz="2000" kern="0" dirty="0">
                          <a:effectLst/>
                        </a:rPr>
                        <a:t>Sınıflandırıcı </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Embedding</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tr-TR" sz="2000" kern="0">
                          <a:effectLst/>
                        </a:rPr>
                        <a:t>Makro ortalamalı F1</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tr-TR" sz="2000" kern="0">
                          <a:effectLst/>
                        </a:rPr>
                        <a:t>Precision</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tr-TR" sz="2000" kern="0">
                          <a:effectLst/>
                        </a:rPr>
                        <a:t>Recall</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tr-TR" sz="2000" kern="0" dirty="0" err="1">
                          <a:effectLst/>
                        </a:rPr>
                        <a:t>Accuracy</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648539355"/>
                  </a:ext>
                </a:extLst>
              </a:tr>
              <a:tr h="857516">
                <a:tc>
                  <a:txBody>
                    <a:bodyPr/>
                    <a:lstStyle/>
                    <a:p>
                      <a:pPr>
                        <a:lnSpc>
                          <a:spcPct val="107000"/>
                        </a:lnSpc>
                        <a:spcAft>
                          <a:spcPts val="800"/>
                        </a:spcAft>
                      </a:pPr>
                      <a:r>
                        <a:rPr lang="tr-TR" sz="2000" kern="0">
                          <a:effectLst/>
                        </a:rPr>
                        <a:t>LSTM</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 </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tr-TR" sz="2000" u="sng" kern="0" dirty="0">
                          <a:effectLst/>
                        </a:rPr>
                        <a:t>0.92</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0.92</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0.92</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dirty="0">
                          <a:effectLst/>
                        </a:rPr>
                        <a:t>0.92</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694387037"/>
                  </a:ext>
                </a:extLst>
              </a:tr>
              <a:tr h="857516">
                <a:tc>
                  <a:txBody>
                    <a:bodyPr/>
                    <a:lstStyle/>
                    <a:p>
                      <a:pPr>
                        <a:lnSpc>
                          <a:spcPct val="107000"/>
                        </a:lnSpc>
                        <a:spcAft>
                          <a:spcPts val="800"/>
                        </a:spcAft>
                      </a:pPr>
                      <a:r>
                        <a:rPr lang="tr-TR" sz="2000" kern="0">
                          <a:effectLst/>
                        </a:rPr>
                        <a:t>GRU</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 </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tr-TR" sz="2000" u="sng" kern="0">
                          <a:effectLst/>
                        </a:rPr>
                        <a:t>0.92</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0.92</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0.92</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0.92</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378102069"/>
                  </a:ext>
                </a:extLst>
              </a:tr>
              <a:tr h="857516">
                <a:tc>
                  <a:txBody>
                    <a:bodyPr/>
                    <a:lstStyle/>
                    <a:p>
                      <a:pPr>
                        <a:lnSpc>
                          <a:spcPct val="107000"/>
                        </a:lnSpc>
                        <a:spcAft>
                          <a:spcPts val="800"/>
                        </a:spcAft>
                      </a:pPr>
                      <a:r>
                        <a:rPr lang="tr-TR" sz="2000" kern="0">
                          <a:effectLst/>
                        </a:rPr>
                        <a:t>BiLSTM</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tr-TR" sz="2000" kern="0" dirty="0">
                          <a:effectLst/>
                        </a:rPr>
                        <a:t>BERT</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tr-TR" sz="2000" u="sng" kern="0">
                          <a:effectLst/>
                        </a:rPr>
                        <a:t>0.92</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0.92</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0.92</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0.92</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6047074"/>
                  </a:ext>
                </a:extLst>
              </a:tr>
              <a:tr h="857516">
                <a:tc>
                  <a:txBody>
                    <a:bodyPr/>
                    <a:lstStyle/>
                    <a:p>
                      <a:pPr>
                        <a:lnSpc>
                          <a:spcPct val="107000"/>
                        </a:lnSpc>
                        <a:spcAft>
                          <a:spcPts val="800"/>
                        </a:spcAft>
                      </a:pPr>
                      <a:r>
                        <a:rPr lang="tr-TR" sz="2000" kern="0" dirty="0">
                          <a:effectLst/>
                        </a:rPr>
                        <a:t>CNN</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 </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tr-TR" sz="2000" kern="0">
                          <a:effectLst/>
                        </a:rPr>
                        <a:t>0.91</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0.91</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a:effectLst/>
                        </a:rPr>
                        <a:t>0.91</a:t>
                      </a:r>
                      <a:endParaRPr lang="tr-TR"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000" kern="0" dirty="0">
                          <a:effectLst/>
                        </a:rPr>
                        <a:t>0.91</a:t>
                      </a:r>
                      <a:endParaRPr lang="tr-TR"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015357469"/>
                  </a:ext>
                </a:extLst>
              </a:tr>
            </a:tbl>
          </a:graphicData>
        </a:graphic>
      </p:graphicFrame>
      <p:pic>
        <p:nvPicPr>
          <p:cNvPr id="7" name="Resim 6">
            <a:extLst>
              <a:ext uri="{FF2B5EF4-FFF2-40B4-BE49-F238E27FC236}">
                <a16:creationId xmlns:a16="http://schemas.microsoft.com/office/drawing/2014/main" id="{C9C6F86F-F78E-A4AF-99B0-7C07FE8F5BBF}"/>
              </a:ext>
            </a:extLst>
          </p:cNvPr>
          <p:cNvPicPr>
            <a:picLocks noChangeAspect="1"/>
          </p:cNvPicPr>
          <p:nvPr/>
        </p:nvPicPr>
        <p:blipFill>
          <a:blip r:embed="rId3"/>
          <a:stretch>
            <a:fillRect/>
          </a:stretch>
        </p:blipFill>
        <p:spPr>
          <a:xfrm>
            <a:off x="9160625" y="3098045"/>
            <a:ext cx="8658498" cy="4309253"/>
          </a:xfrm>
          <a:prstGeom prst="rect">
            <a:avLst/>
          </a:prstGeom>
        </p:spPr>
      </p:pic>
    </p:spTree>
    <p:extLst>
      <p:ext uri="{BB962C8B-B14F-4D97-AF65-F5344CB8AC3E}">
        <p14:creationId xmlns:p14="http://schemas.microsoft.com/office/powerpoint/2010/main" val="2934941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7581900" y="885825"/>
            <a:ext cx="3124200" cy="689610"/>
          </a:xfrm>
          <a:prstGeom prst="rect">
            <a:avLst/>
          </a:prstGeom>
        </p:spPr>
        <p:txBody>
          <a:bodyPr lIns="0" tIns="0" rIns="0" bIns="0" rtlCol="0" anchor="t">
            <a:spAutoFit/>
          </a:bodyPr>
          <a:lstStyle/>
          <a:p>
            <a:pPr algn="ctr">
              <a:lnSpc>
                <a:spcPts val="5039"/>
              </a:lnSpc>
            </a:pPr>
            <a:r>
              <a:rPr lang="en-US" sz="3599" dirty="0">
                <a:solidFill>
                  <a:srgbClr val="004AAD"/>
                </a:solidFill>
                <a:latin typeface="Arial Bold"/>
                <a:ea typeface="Arial Bold"/>
                <a:cs typeface="Arial Bold"/>
                <a:sym typeface="Arial Bold"/>
              </a:rPr>
              <a:t>&lt;SONUÇLAR&gt;</a:t>
            </a:r>
          </a:p>
        </p:txBody>
      </p:sp>
      <p:sp>
        <p:nvSpPr>
          <p:cNvPr id="4" name="TextBox 4"/>
          <p:cNvSpPr txBox="1"/>
          <p:nvPr/>
        </p:nvSpPr>
        <p:spPr>
          <a:xfrm>
            <a:off x="2057400" y="1840420"/>
            <a:ext cx="14896551" cy="549574"/>
          </a:xfrm>
          <a:prstGeom prst="rect">
            <a:avLst/>
          </a:prstGeom>
        </p:spPr>
        <p:txBody>
          <a:bodyPr wrap="square" lIns="0" tIns="0" rIns="0" bIns="0" rtlCol="0" anchor="t">
            <a:spAutoFit/>
          </a:bodyPr>
          <a:lstStyle/>
          <a:p>
            <a:pPr lvl="2" algn="just">
              <a:lnSpc>
                <a:spcPct val="107000"/>
              </a:lnSpc>
              <a:spcAft>
                <a:spcPts val="800"/>
              </a:spcAft>
            </a:pPr>
            <a:r>
              <a:rPr lang="tr-TR" sz="3599" dirty="0">
                <a:solidFill>
                  <a:srgbClr val="004AAD"/>
                </a:solidFill>
                <a:latin typeface="Arial"/>
                <a:cs typeface="Arial"/>
              </a:rPr>
              <a:t>Projede kullanılan başarılı modellerin karşılaştırılması</a:t>
            </a:r>
          </a:p>
        </p:txBody>
      </p:sp>
      <p:graphicFrame>
        <p:nvGraphicFramePr>
          <p:cNvPr id="5" name="Tablo 4">
            <a:extLst>
              <a:ext uri="{FF2B5EF4-FFF2-40B4-BE49-F238E27FC236}">
                <a16:creationId xmlns:a16="http://schemas.microsoft.com/office/drawing/2014/main" id="{CE253081-CDD6-4777-B707-6F79864B9486}"/>
              </a:ext>
            </a:extLst>
          </p:cNvPr>
          <p:cNvGraphicFramePr>
            <a:graphicFrameLocks noGrp="1"/>
          </p:cNvGraphicFramePr>
          <p:nvPr>
            <p:extLst>
              <p:ext uri="{D42A27DB-BD31-4B8C-83A1-F6EECF244321}">
                <p14:modId xmlns:p14="http://schemas.microsoft.com/office/powerpoint/2010/main" val="4007998446"/>
              </p:ext>
            </p:extLst>
          </p:nvPr>
        </p:nvGraphicFramePr>
        <p:xfrm>
          <a:off x="3657600" y="2654980"/>
          <a:ext cx="9906001" cy="6316491"/>
        </p:xfrm>
        <a:graphic>
          <a:graphicData uri="http://schemas.openxmlformats.org/drawingml/2006/table">
            <a:tbl>
              <a:tblPr firstRow="1" firstCol="1" bandRow="1">
                <a:tableStyleId>{5C22544A-7EE6-4342-B048-85BDC9FD1C3A}</a:tableStyleId>
              </a:tblPr>
              <a:tblGrid>
                <a:gridCol w="3158769">
                  <a:extLst>
                    <a:ext uri="{9D8B030D-6E8A-4147-A177-3AD203B41FA5}">
                      <a16:colId xmlns:a16="http://schemas.microsoft.com/office/drawing/2014/main" val="3866984370"/>
                    </a:ext>
                  </a:extLst>
                </a:gridCol>
                <a:gridCol w="1686808">
                  <a:extLst>
                    <a:ext uri="{9D8B030D-6E8A-4147-A177-3AD203B41FA5}">
                      <a16:colId xmlns:a16="http://schemas.microsoft.com/office/drawing/2014/main" val="2013700781"/>
                    </a:ext>
                  </a:extLst>
                </a:gridCol>
                <a:gridCol w="1686808">
                  <a:extLst>
                    <a:ext uri="{9D8B030D-6E8A-4147-A177-3AD203B41FA5}">
                      <a16:colId xmlns:a16="http://schemas.microsoft.com/office/drawing/2014/main" val="395227971"/>
                    </a:ext>
                  </a:extLst>
                </a:gridCol>
                <a:gridCol w="1686808">
                  <a:extLst>
                    <a:ext uri="{9D8B030D-6E8A-4147-A177-3AD203B41FA5}">
                      <a16:colId xmlns:a16="http://schemas.microsoft.com/office/drawing/2014/main" val="3792335780"/>
                    </a:ext>
                  </a:extLst>
                </a:gridCol>
                <a:gridCol w="1686808">
                  <a:extLst>
                    <a:ext uri="{9D8B030D-6E8A-4147-A177-3AD203B41FA5}">
                      <a16:colId xmlns:a16="http://schemas.microsoft.com/office/drawing/2014/main" val="1667019639"/>
                    </a:ext>
                  </a:extLst>
                </a:gridCol>
              </a:tblGrid>
              <a:tr h="1249229">
                <a:tc>
                  <a:txBody>
                    <a:bodyPr/>
                    <a:lstStyle/>
                    <a:p>
                      <a:pPr>
                        <a:lnSpc>
                          <a:spcPct val="107000"/>
                        </a:lnSpc>
                        <a:spcAft>
                          <a:spcPts val="800"/>
                        </a:spcAft>
                      </a:pPr>
                      <a:r>
                        <a:rPr lang="tr-TR" sz="2200" kern="0" dirty="0">
                          <a:effectLst/>
                        </a:rPr>
                        <a:t>Model</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tr-TR" sz="2200" kern="0">
                          <a:effectLst/>
                        </a:rPr>
                        <a:t>Makro ortalamalı F1</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tr-TR" sz="2200" kern="0">
                          <a:effectLst/>
                        </a:rPr>
                        <a:t>Precision</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tr-TR" sz="2200" kern="0">
                          <a:effectLst/>
                        </a:rPr>
                        <a:t>Recall</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gn="ctr">
                        <a:lnSpc>
                          <a:spcPct val="107000"/>
                        </a:lnSpc>
                        <a:spcAft>
                          <a:spcPts val="800"/>
                        </a:spcAft>
                      </a:pPr>
                      <a:r>
                        <a:rPr lang="tr-TR" sz="2200" kern="0">
                          <a:effectLst/>
                        </a:rPr>
                        <a:t>Accuracy</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899752489"/>
                  </a:ext>
                </a:extLst>
              </a:tr>
              <a:tr h="525336">
                <a:tc>
                  <a:txBody>
                    <a:bodyPr/>
                    <a:lstStyle/>
                    <a:p>
                      <a:pPr>
                        <a:lnSpc>
                          <a:spcPct val="107000"/>
                        </a:lnSpc>
                        <a:spcAft>
                          <a:spcPts val="800"/>
                        </a:spcAft>
                      </a:pPr>
                      <a:r>
                        <a:rPr lang="tr-TR" sz="2200" kern="0" dirty="0">
                          <a:effectLst/>
                        </a:rPr>
                        <a:t>LSTM + BERT</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u="sng" kern="0" dirty="0">
                          <a:effectLst/>
                        </a:rPr>
                        <a:t>0.92</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a:effectLst/>
                        </a:rPr>
                        <a:t>0.92</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a:effectLst/>
                        </a:rPr>
                        <a:t>0.92</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a:effectLst/>
                        </a:rPr>
                        <a:t>0.92</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884218716"/>
                  </a:ext>
                </a:extLst>
              </a:tr>
              <a:tr h="525336">
                <a:tc>
                  <a:txBody>
                    <a:bodyPr/>
                    <a:lstStyle/>
                    <a:p>
                      <a:pPr>
                        <a:lnSpc>
                          <a:spcPct val="107000"/>
                        </a:lnSpc>
                        <a:spcAft>
                          <a:spcPts val="800"/>
                        </a:spcAft>
                      </a:pPr>
                      <a:r>
                        <a:rPr lang="tr-TR" sz="2200" kern="0" dirty="0">
                          <a:effectLst/>
                        </a:rPr>
                        <a:t>GRU + BERT</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u="sng" kern="0" dirty="0">
                          <a:effectLst/>
                        </a:rPr>
                        <a:t>0.92</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a:effectLst/>
                        </a:rPr>
                        <a:t>0.92</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a:effectLst/>
                        </a:rPr>
                        <a:t>0.92</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a:effectLst/>
                        </a:rPr>
                        <a:t>0.92</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377282186"/>
                  </a:ext>
                </a:extLst>
              </a:tr>
              <a:tr h="525336">
                <a:tc>
                  <a:txBody>
                    <a:bodyPr/>
                    <a:lstStyle/>
                    <a:p>
                      <a:pPr>
                        <a:lnSpc>
                          <a:spcPct val="107000"/>
                        </a:lnSpc>
                        <a:spcAft>
                          <a:spcPts val="800"/>
                        </a:spcAft>
                      </a:pPr>
                      <a:r>
                        <a:rPr lang="tr-TR" sz="2200" kern="0" dirty="0" err="1">
                          <a:effectLst/>
                        </a:rPr>
                        <a:t>BiLSTM</a:t>
                      </a:r>
                      <a:r>
                        <a:rPr lang="tr-TR" sz="2200" kern="0" dirty="0">
                          <a:effectLst/>
                        </a:rPr>
                        <a:t> + BERT</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u="sng" kern="0" dirty="0">
                          <a:effectLst/>
                        </a:rPr>
                        <a:t>0.92</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a:effectLst/>
                        </a:rPr>
                        <a:t>0.92</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a:effectLst/>
                        </a:rPr>
                        <a:t>0.92</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a:effectLst/>
                        </a:rPr>
                        <a:t>0.92</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34728573"/>
                  </a:ext>
                </a:extLst>
              </a:tr>
              <a:tr h="525336">
                <a:tc>
                  <a:txBody>
                    <a:bodyPr/>
                    <a:lstStyle/>
                    <a:p>
                      <a:pPr>
                        <a:lnSpc>
                          <a:spcPct val="107000"/>
                        </a:lnSpc>
                        <a:spcAft>
                          <a:spcPts val="800"/>
                        </a:spcAft>
                      </a:pPr>
                      <a:r>
                        <a:rPr lang="tr-TR" sz="2200" kern="0" dirty="0">
                          <a:effectLst/>
                        </a:rPr>
                        <a:t>CNN + Word2Vec</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u="sng" kern="0">
                          <a:effectLst/>
                        </a:rPr>
                        <a:t>0.84</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a:effectLst/>
                        </a:rPr>
                        <a:t>0.85</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a:effectLst/>
                        </a:rPr>
                        <a:t>0.84</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a:effectLst/>
                        </a:rPr>
                        <a:t>0.84</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893000693"/>
                  </a:ext>
                </a:extLst>
              </a:tr>
              <a:tr h="525336">
                <a:tc>
                  <a:txBody>
                    <a:bodyPr/>
                    <a:lstStyle/>
                    <a:p>
                      <a:pPr>
                        <a:lnSpc>
                          <a:spcPct val="107000"/>
                        </a:lnSpc>
                        <a:spcAft>
                          <a:spcPts val="800"/>
                        </a:spcAft>
                      </a:pPr>
                      <a:r>
                        <a:rPr lang="tr-TR" sz="2200" kern="0" dirty="0">
                          <a:effectLst/>
                        </a:rPr>
                        <a:t>LSTM + GLOVE</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u="sng" kern="0" dirty="0">
                          <a:effectLst/>
                        </a:rPr>
                        <a:t>0.84</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a:effectLst/>
                        </a:rPr>
                        <a:t>0.84</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a:effectLst/>
                        </a:rPr>
                        <a:t>0.84</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a:effectLst/>
                        </a:rPr>
                        <a:t>0.84</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790701915"/>
                  </a:ext>
                </a:extLst>
              </a:tr>
              <a:tr h="525336">
                <a:tc>
                  <a:txBody>
                    <a:bodyPr/>
                    <a:lstStyle/>
                    <a:p>
                      <a:pPr>
                        <a:lnSpc>
                          <a:spcPct val="107000"/>
                        </a:lnSpc>
                        <a:spcAft>
                          <a:spcPts val="800"/>
                        </a:spcAft>
                      </a:pPr>
                      <a:r>
                        <a:rPr lang="tr-TR" sz="2200" kern="0" dirty="0">
                          <a:effectLst/>
                        </a:rPr>
                        <a:t>GRU + GLOVE</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u="sng" kern="0" dirty="0">
                          <a:effectLst/>
                        </a:rPr>
                        <a:t>0.84</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a:effectLst/>
                        </a:rPr>
                        <a:t>0.84</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a:effectLst/>
                        </a:rPr>
                        <a:t>0.84</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a:effectLst/>
                        </a:rPr>
                        <a:t>0.84</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405941541"/>
                  </a:ext>
                </a:extLst>
              </a:tr>
              <a:tr h="525336">
                <a:tc>
                  <a:txBody>
                    <a:bodyPr/>
                    <a:lstStyle/>
                    <a:p>
                      <a:pPr>
                        <a:lnSpc>
                          <a:spcPct val="107000"/>
                        </a:lnSpc>
                        <a:spcAft>
                          <a:spcPts val="800"/>
                        </a:spcAft>
                      </a:pPr>
                      <a:r>
                        <a:rPr lang="tr-TR" sz="2200" kern="0">
                          <a:effectLst/>
                        </a:rPr>
                        <a:t>BiLSTM + GLOVE</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u="sng" kern="0" dirty="0">
                          <a:effectLst/>
                        </a:rPr>
                        <a:t>0.84</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dirty="0">
                          <a:effectLst/>
                        </a:rPr>
                        <a:t>0.84</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dirty="0">
                          <a:effectLst/>
                        </a:rPr>
                        <a:t>0.84</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dirty="0">
                          <a:effectLst/>
                        </a:rPr>
                        <a:t>0.84</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325287844"/>
                  </a:ext>
                </a:extLst>
              </a:tr>
              <a:tr h="864574">
                <a:tc>
                  <a:txBody>
                    <a:bodyPr/>
                    <a:lstStyle/>
                    <a:p>
                      <a:pPr>
                        <a:lnSpc>
                          <a:spcPct val="107000"/>
                        </a:lnSpc>
                        <a:spcAft>
                          <a:spcPts val="800"/>
                        </a:spcAft>
                      </a:pPr>
                      <a:r>
                        <a:rPr lang="tr-TR" sz="2200" kern="0" dirty="0">
                          <a:effectLst/>
                        </a:rPr>
                        <a:t>CNN + </a:t>
                      </a:r>
                      <a:r>
                        <a:rPr lang="tr-TR" sz="2200" kern="0" dirty="0" err="1">
                          <a:effectLst/>
                        </a:rPr>
                        <a:t>One</a:t>
                      </a:r>
                      <a:r>
                        <a:rPr lang="tr-TR" sz="2200" kern="0" dirty="0">
                          <a:effectLst/>
                        </a:rPr>
                        <a:t>-hot </a:t>
                      </a:r>
                      <a:r>
                        <a:rPr lang="tr-TR" sz="2200" kern="0" dirty="0" err="1">
                          <a:effectLst/>
                        </a:rPr>
                        <a:t>Encoding</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u="sng" kern="0" dirty="0">
                          <a:effectLst/>
                        </a:rPr>
                        <a:t>0.84</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dirty="0">
                          <a:effectLst/>
                        </a:rPr>
                        <a:t>0.84</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dirty="0">
                          <a:effectLst/>
                        </a:rPr>
                        <a:t>0.84</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dirty="0">
                          <a:effectLst/>
                        </a:rPr>
                        <a:t>0.84</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9857352"/>
                  </a:ext>
                </a:extLst>
              </a:tr>
              <a:tr h="525336">
                <a:tc>
                  <a:txBody>
                    <a:bodyPr/>
                    <a:lstStyle/>
                    <a:p>
                      <a:pPr>
                        <a:lnSpc>
                          <a:spcPct val="107000"/>
                        </a:lnSpc>
                        <a:spcAft>
                          <a:spcPts val="800"/>
                        </a:spcAft>
                      </a:pPr>
                      <a:r>
                        <a:rPr lang="tr-TR" sz="2200" kern="0" dirty="0">
                          <a:effectLst/>
                        </a:rPr>
                        <a:t>NB + TF-IDF</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u="sng" kern="0">
                          <a:effectLst/>
                        </a:rPr>
                        <a:t>0.85</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a:effectLst/>
                        </a:rPr>
                        <a:t>0.85</a:t>
                      </a:r>
                      <a:endParaRPr lang="tr-TR"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dirty="0">
                          <a:effectLst/>
                        </a:rPr>
                        <a:t>0.85</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800"/>
                        </a:spcAft>
                      </a:pPr>
                      <a:r>
                        <a:rPr lang="tr-TR" sz="2200" kern="0" dirty="0">
                          <a:effectLst/>
                        </a:rPr>
                        <a:t>0.85</a:t>
                      </a:r>
                      <a:endParaRPr lang="tr-TR"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500240007"/>
                  </a:ext>
                </a:extLst>
              </a:tr>
            </a:tbl>
          </a:graphicData>
        </a:graphic>
      </p:graphicFrame>
    </p:spTree>
    <p:extLst>
      <p:ext uri="{BB962C8B-B14F-4D97-AF65-F5344CB8AC3E}">
        <p14:creationId xmlns:p14="http://schemas.microsoft.com/office/powerpoint/2010/main" val="3010978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tr-TR"/>
          </a:p>
        </p:txBody>
      </p:sp>
      <p:sp>
        <p:nvSpPr>
          <p:cNvPr id="3" name="TextBox 3"/>
          <p:cNvSpPr txBox="1"/>
          <p:nvPr/>
        </p:nvSpPr>
        <p:spPr>
          <a:xfrm>
            <a:off x="6425766" y="885825"/>
            <a:ext cx="5436468" cy="689610"/>
          </a:xfrm>
          <a:prstGeom prst="rect">
            <a:avLst/>
          </a:prstGeom>
        </p:spPr>
        <p:txBody>
          <a:bodyPr lIns="0" tIns="0" rIns="0" bIns="0" rtlCol="0" anchor="t">
            <a:spAutoFit/>
          </a:bodyPr>
          <a:lstStyle/>
          <a:p>
            <a:pPr algn="ctr">
              <a:lnSpc>
                <a:spcPts val="5039"/>
              </a:lnSpc>
            </a:pPr>
            <a:r>
              <a:rPr lang="en-US" sz="3599">
                <a:solidFill>
                  <a:srgbClr val="004AAD"/>
                </a:solidFill>
                <a:latin typeface="Arial Bold"/>
                <a:ea typeface="Arial Bold"/>
                <a:cs typeface="Arial Bold"/>
                <a:sym typeface="Arial Bold"/>
              </a:rPr>
              <a:t>&lt;PROJE YOL HARİTASI&gt;</a:t>
            </a:r>
          </a:p>
        </p:txBody>
      </p:sp>
      <p:sp>
        <p:nvSpPr>
          <p:cNvPr id="4" name="TextBox 4"/>
          <p:cNvSpPr txBox="1"/>
          <p:nvPr/>
        </p:nvSpPr>
        <p:spPr>
          <a:xfrm>
            <a:off x="2370702" y="2156670"/>
            <a:ext cx="13718753" cy="4433137"/>
          </a:xfrm>
          <a:prstGeom prst="rect">
            <a:avLst/>
          </a:prstGeom>
        </p:spPr>
        <p:txBody>
          <a:bodyPr lIns="0" tIns="0" rIns="0" bIns="0" rtlCol="0" anchor="t">
            <a:spAutoFit/>
          </a:bodyPr>
          <a:lstStyle/>
          <a:p>
            <a:pPr algn="ctr">
              <a:lnSpc>
                <a:spcPts val="5039"/>
              </a:lnSpc>
            </a:pPr>
            <a:r>
              <a:rPr lang="tr-TR" sz="3599" u="sng" dirty="0">
                <a:solidFill>
                  <a:srgbClr val="004AAD"/>
                </a:solidFill>
                <a:latin typeface="Arial"/>
                <a:ea typeface="Arial"/>
                <a:cs typeface="Arial"/>
                <a:sym typeface="Arial"/>
              </a:rPr>
              <a:t>Projenin gelecekte nasıl geliştirilebilir?</a:t>
            </a:r>
          </a:p>
          <a:p>
            <a:pPr marL="571500" indent="-571500" algn="ctr">
              <a:lnSpc>
                <a:spcPts val="5039"/>
              </a:lnSpc>
              <a:buFont typeface="Arial" panose="020B0604020202020204" pitchFamily="34" charset="0"/>
              <a:buChar char="•"/>
            </a:pPr>
            <a:r>
              <a:rPr lang="tr-TR" sz="3599" dirty="0">
                <a:solidFill>
                  <a:srgbClr val="004AAD"/>
                </a:solidFill>
                <a:latin typeface="Arial"/>
                <a:ea typeface="Arial"/>
                <a:cs typeface="Arial"/>
                <a:sym typeface="Arial"/>
              </a:rPr>
              <a:t>Veri kümesindeki hakaret veriler çeşitlendirilmelidir. Nefret söylemleri (ırkçılık, dini nefret söylemleri, cinsiyetçilik</a:t>
            </a:r>
          </a:p>
          <a:p>
            <a:pPr algn="ctr">
              <a:lnSpc>
                <a:spcPts val="5039"/>
              </a:lnSpc>
            </a:pPr>
            <a:r>
              <a:rPr lang="tr-TR" sz="3599" dirty="0">
                <a:solidFill>
                  <a:srgbClr val="004AAD"/>
                </a:solidFill>
                <a:latin typeface="Arial"/>
                <a:ea typeface="Arial"/>
                <a:cs typeface="Arial"/>
                <a:sym typeface="Arial"/>
              </a:rPr>
              <a:t> engellilik gibi) veriler eklenebilir. </a:t>
            </a:r>
          </a:p>
          <a:p>
            <a:pPr marL="571500" indent="-571500" algn="ctr">
              <a:lnSpc>
                <a:spcPts val="5039"/>
              </a:lnSpc>
              <a:buFont typeface="Arial" panose="020B0604020202020204" pitchFamily="34" charset="0"/>
              <a:buChar char="•"/>
            </a:pPr>
            <a:r>
              <a:rPr lang="tr-TR" sz="3599" u="sng" dirty="0">
                <a:solidFill>
                  <a:srgbClr val="004AAD"/>
                </a:solidFill>
                <a:latin typeface="Arial"/>
                <a:ea typeface="Arial"/>
                <a:cs typeface="Arial"/>
                <a:sym typeface="Arial"/>
              </a:rPr>
              <a:t>Olası araştırma konuları;</a:t>
            </a:r>
          </a:p>
          <a:p>
            <a:pPr marL="571500" indent="-571500" algn="ctr">
              <a:lnSpc>
                <a:spcPts val="5039"/>
              </a:lnSpc>
              <a:buFont typeface="Arial" panose="020B0604020202020204" pitchFamily="34" charset="0"/>
              <a:buChar char="•"/>
            </a:pPr>
            <a:r>
              <a:rPr lang="tr-TR" sz="3599" dirty="0">
                <a:solidFill>
                  <a:srgbClr val="004AAD"/>
                </a:solidFill>
                <a:latin typeface="Arial"/>
                <a:ea typeface="Arial"/>
                <a:cs typeface="Arial"/>
                <a:sym typeface="Arial"/>
              </a:rPr>
              <a:t>Daha farklı transformatör modelleri (</a:t>
            </a:r>
            <a:r>
              <a:rPr lang="tr-TR" sz="3599" dirty="0" err="1">
                <a:solidFill>
                  <a:srgbClr val="004AAD"/>
                </a:solidFill>
                <a:latin typeface="Arial"/>
                <a:ea typeface="Arial"/>
                <a:cs typeface="Arial"/>
                <a:sym typeface="Arial"/>
              </a:rPr>
              <a:t>distilBERT</a:t>
            </a:r>
            <a:r>
              <a:rPr lang="tr-TR" sz="3599" dirty="0">
                <a:solidFill>
                  <a:srgbClr val="004AAD"/>
                </a:solidFill>
                <a:latin typeface="Arial"/>
                <a:ea typeface="Arial"/>
                <a:cs typeface="Arial"/>
                <a:sym typeface="Arial"/>
              </a:rPr>
              <a:t>, XLM-R) veya DÖ hibrid modelleri kullanılarak sınıflandırma yapılabilir.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tr-TR"/>
          </a:p>
        </p:txBody>
      </p:sp>
      <p:sp>
        <p:nvSpPr>
          <p:cNvPr id="3" name="TextBox 3"/>
          <p:cNvSpPr txBox="1"/>
          <p:nvPr/>
        </p:nvSpPr>
        <p:spPr>
          <a:xfrm>
            <a:off x="7873789" y="885825"/>
            <a:ext cx="2540422" cy="689610"/>
          </a:xfrm>
          <a:prstGeom prst="rect">
            <a:avLst/>
          </a:prstGeom>
        </p:spPr>
        <p:txBody>
          <a:bodyPr lIns="0" tIns="0" rIns="0" bIns="0" rtlCol="0" anchor="t">
            <a:spAutoFit/>
          </a:bodyPr>
          <a:lstStyle/>
          <a:p>
            <a:pPr algn="ctr">
              <a:lnSpc>
                <a:spcPts val="5039"/>
              </a:lnSpc>
            </a:pPr>
            <a:r>
              <a:rPr lang="en-US" sz="3599">
                <a:solidFill>
                  <a:srgbClr val="004AAD"/>
                </a:solidFill>
                <a:latin typeface="Arial Bold"/>
                <a:ea typeface="Arial Bold"/>
                <a:cs typeface="Arial Bold"/>
                <a:sym typeface="Arial Bold"/>
              </a:rPr>
              <a:t>&lt;EKİBİMİZ&gt;</a:t>
            </a:r>
          </a:p>
        </p:txBody>
      </p:sp>
      <p:sp>
        <p:nvSpPr>
          <p:cNvPr id="4" name="TextBox 4"/>
          <p:cNvSpPr txBox="1"/>
          <p:nvPr/>
        </p:nvSpPr>
        <p:spPr>
          <a:xfrm>
            <a:off x="2180984" y="2156670"/>
            <a:ext cx="14098191" cy="6646435"/>
          </a:xfrm>
          <a:prstGeom prst="rect">
            <a:avLst/>
          </a:prstGeom>
        </p:spPr>
        <p:txBody>
          <a:bodyPr wrap="square" lIns="0" tIns="0" rIns="0" bIns="0" rtlCol="0" anchor="t">
            <a:spAutoFit/>
          </a:bodyPr>
          <a:lstStyle/>
          <a:p>
            <a:pPr algn="just"/>
            <a:r>
              <a:rPr lang="tr-TR" sz="3599" u="sng" dirty="0">
                <a:solidFill>
                  <a:srgbClr val="004AAD"/>
                </a:solidFill>
                <a:latin typeface="Arial"/>
                <a:cs typeface="Arial"/>
              </a:rPr>
              <a:t>Mehmet Karayiğit (Danışman):</a:t>
            </a:r>
            <a:r>
              <a:rPr lang="tr-TR" sz="3599" dirty="0">
                <a:solidFill>
                  <a:srgbClr val="004AAD"/>
                </a:solidFill>
                <a:latin typeface="Arial"/>
                <a:cs typeface="Arial"/>
              </a:rPr>
              <a:t> Bilişim teknolojileri öğretmeni, veri kümesinin elde edilmesi - etiketlenmesi, proje konusunun önemi ile ilgili giriş bölümünün yazılması, yazılım araçlarının çalıştırılması için gerekli donanımın ayarlanması.</a:t>
            </a:r>
          </a:p>
          <a:p>
            <a:pPr algn="just"/>
            <a:r>
              <a:rPr lang="tr-TR" sz="3599" u="sng" dirty="0">
                <a:solidFill>
                  <a:srgbClr val="004AAD"/>
                </a:solidFill>
                <a:latin typeface="Arial"/>
                <a:cs typeface="Arial"/>
              </a:rPr>
              <a:t>Habibe Karayiğit (Kaptan):</a:t>
            </a:r>
            <a:r>
              <a:rPr lang="tr-TR" sz="3599" dirty="0">
                <a:solidFill>
                  <a:srgbClr val="004AAD"/>
                </a:solidFill>
                <a:latin typeface="Arial"/>
                <a:cs typeface="Arial"/>
              </a:rPr>
              <a:t> Bilgisayar mühendisi ve Bilişim </a:t>
            </a:r>
            <a:r>
              <a:rPr lang="tr-TR" sz="3599">
                <a:solidFill>
                  <a:srgbClr val="004AAD"/>
                </a:solidFill>
                <a:latin typeface="Arial"/>
                <a:cs typeface="Arial"/>
              </a:rPr>
              <a:t>teknolojileri öğretmeni, </a:t>
            </a:r>
            <a:r>
              <a:rPr lang="tr-TR" sz="3599" dirty="0">
                <a:solidFill>
                  <a:srgbClr val="004AAD"/>
                </a:solidFill>
                <a:latin typeface="Arial"/>
                <a:cs typeface="Arial"/>
              </a:rPr>
              <a:t>veri kümesinin elde edilmesi – son kontrolünün yapılması, ön-işleme aşamaları, özellik seçimi ve çıkarımı, model seçimi ve oluşturulması, model tahmin sonuçlarının alınması ve grafikleştirilmesi.</a:t>
            </a:r>
          </a:p>
          <a:p>
            <a:pPr algn="just"/>
            <a:r>
              <a:rPr lang="tr-TR" sz="3599" u="sng" dirty="0">
                <a:solidFill>
                  <a:srgbClr val="004AAD"/>
                </a:solidFill>
                <a:latin typeface="Arial"/>
                <a:cs typeface="Arial"/>
              </a:rPr>
              <a:t>Perinur Karayiğit (Üye): </a:t>
            </a:r>
            <a:r>
              <a:rPr lang="tr-TR" sz="3599" dirty="0">
                <a:solidFill>
                  <a:srgbClr val="004AAD"/>
                </a:solidFill>
                <a:latin typeface="Arial"/>
                <a:cs typeface="Arial"/>
              </a:rPr>
              <a:t>Adana Seyhan Borsa İstanbul Fen Lisesi 10. sınıf öğrencisi, veri kümesinin etiketlenmesi, ekip adının ve proje konusunun bulunması, modellerin sınanması.</a:t>
            </a:r>
            <a:endParaRPr lang="en-US" sz="3599" dirty="0">
              <a:solidFill>
                <a:srgbClr val="004AAD"/>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7416403" y="885825"/>
            <a:ext cx="3455194" cy="689610"/>
          </a:xfrm>
          <a:prstGeom prst="rect">
            <a:avLst/>
          </a:prstGeom>
        </p:spPr>
        <p:txBody>
          <a:bodyPr lIns="0" tIns="0" rIns="0" bIns="0" rtlCol="0" anchor="t">
            <a:spAutoFit/>
          </a:bodyPr>
          <a:lstStyle/>
          <a:p>
            <a:pPr algn="ctr">
              <a:lnSpc>
                <a:spcPts val="5039"/>
              </a:lnSpc>
            </a:pPr>
            <a:r>
              <a:rPr lang="en-US" sz="3599">
                <a:solidFill>
                  <a:srgbClr val="004AAD"/>
                </a:solidFill>
                <a:latin typeface="Arial Bold"/>
                <a:ea typeface="Arial Bold"/>
                <a:cs typeface="Arial Bold"/>
                <a:sym typeface="Arial Bold"/>
              </a:rPr>
              <a:t>&lt;DEMO VİDEO&gt;</a:t>
            </a:r>
          </a:p>
        </p:txBody>
      </p:sp>
      <p:sp>
        <p:nvSpPr>
          <p:cNvPr id="4" name="TextBox 4"/>
          <p:cNvSpPr txBox="1"/>
          <p:nvPr/>
        </p:nvSpPr>
        <p:spPr>
          <a:xfrm>
            <a:off x="762000" y="3543300"/>
            <a:ext cx="16763999" cy="574324"/>
          </a:xfrm>
          <a:prstGeom prst="rect">
            <a:avLst/>
          </a:prstGeom>
        </p:spPr>
        <p:txBody>
          <a:bodyPr wrap="square" lIns="0" tIns="0" rIns="0" bIns="0" rtlCol="0" anchor="t">
            <a:spAutoFit/>
          </a:bodyPr>
          <a:lstStyle/>
          <a:p>
            <a:pPr algn="ctr">
              <a:lnSpc>
                <a:spcPts val="5039"/>
              </a:lnSpc>
            </a:pPr>
            <a:r>
              <a:rPr lang="en-US" sz="3200" dirty="0">
                <a:solidFill>
                  <a:srgbClr val="004AAD"/>
                </a:solidFill>
                <a:latin typeface="Arial"/>
                <a:ea typeface="Arial"/>
                <a:cs typeface="Arial"/>
                <a:sym typeface="Arial"/>
              </a:rPr>
              <a:t>https://drive.google.com/file/d/1uAtjR_tncYvimreuzAku-WAoOK9pisDu/view?usp=sharing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1123325" y="3635861"/>
            <a:ext cx="16041351" cy="1576458"/>
          </a:xfrm>
          <a:prstGeom prst="rect">
            <a:avLst/>
          </a:prstGeom>
        </p:spPr>
        <p:txBody>
          <a:bodyPr lIns="0" tIns="0" rIns="0" bIns="0" rtlCol="0" anchor="t">
            <a:spAutoFit/>
          </a:bodyPr>
          <a:lstStyle/>
          <a:p>
            <a:pPr algn="ctr">
              <a:lnSpc>
                <a:spcPts val="12858"/>
              </a:lnSpc>
              <a:spcBef>
                <a:spcPct val="0"/>
              </a:spcBef>
            </a:pPr>
            <a:r>
              <a:rPr lang="en-US" sz="9184">
                <a:solidFill>
                  <a:srgbClr val="004AAD"/>
                </a:solidFill>
                <a:latin typeface="HK Modular"/>
                <a:ea typeface="HK Modular"/>
                <a:cs typeface="HK Modular"/>
                <a:sym typeface="HK Modular"/>
              </a:rPr>
              <a:t>TEŞEKKÜRLER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6857777" y="885825"/>
            <a:ext cx="4572446" cy="689610"/>
          </a:xfrm>
          <a:prstGeom prst="rect">
            <a:avLst/>
          </a:prstGeom>
        </p:spPr>
        <p:txBody>
          <a:bodyPr lIns="0" tIns="0" rIns="0" bIns="0" rtlCol="0" anchor="t">
            <a:spAutoFit/>
          </a:bodyPr>
          <a:lstStyle/>
          <a:p>
            <a:pPr algn="ctr">
              <a:lnSpc>
                <a:spcPts val="5039"/>
              </a:lnSpc>
            </a:pPr>
            <a:r>
              <a:rPr lang="en-US" sz="3599">
                <a:solidFill>
                  <a:srgbClr val="004AAD"/>
                </a:solidFill>
                <a:latin typeface="Arial Bold"/>
                <a:ea typeface="Arial Bold"/>
                <a:cs typeface="Arial Bold"/>
                <a:sym typeface="Arial Bold"/>
              </a:rPr>
              <a:t>&lt;PROJENİN TANIMI&gt;</a:t>
            </a:r>
          </a:p>
        </p:txBody>
      </p:sp>
      <p:sp>
        <p:nvSpPr>
          <p:cNvPr id="4" name="TextBox 4"/>
          <p:cNvSpPr txBox="1"/>
          <p:nvPr/>
        </p:nvSpPr>
        <p:spPr>
          <a:xfrm>
            <a:off x="228600" y="1488545"/>
            <a:ext cx="9296400" cy="6345135"/>
          </a:xfrm>
          <a:prstGeom prst="rect">
            <a:avLst/>
          </a:prstGeom>
        </p:spPr>
        <p:txBody>
          <a:bodyPr wrap="square" lIns="0" tIns="0" rIns="0" bIns="0" rtlCol="0" anchor="t">
            <a:spAutoFit/>
          </a:bodyPr>
          <a:lstStyle/>
          <a:p>
            <a:pPr algn="just">
              <a:lnSpc>
                <a:spcPts val="5039"/>
              </a:lnSpc>
            </a:pPr>
            <a:r>
              <a:rPr lang="tr-TR" sz="3200" dirty="0">
                <a:solidFill>
                  <a:srgbClr val="004AAD"/>
                </a:solidFill>
                <a:latin typeface="Arial"/>
                <a:cs typeface="Arial"/>
              </a:rPr>
              <a:t>İnternet ve sosyal medya kullanımının artmasıyla birlikte bu tür mecralarda hakaret söylemleri de artmıştır. Örneğin; Adli Sicil ve İstatistik Genel Müdürlüğü verilerine göre 2020  yılında hakaret suç sayısı </a:t>
            </a:r>
            <a:r>
              <a:rPr lang="tr-TR" sz="3200" u="sng" dirty="0">
                <a:solidFill>
                  <a:srgbClr val="004AAD"/>
                </a:solidFill>
                <a:latin typeface="Arial"/>
                <a:cs typeface="Arial"/>
              </a:rPr>
              <a:t>946.523</a:t>
            </a:r>
            <a:r>
              <a:rPr lang="tr-TR" sz="3200" dirty="0">
                <a:solidFill>
                  <a:srgbClr val="004AAD"/>
                </a:solidFill>
                <a:latin typeface="Arial"/>
                <a:cs typeface="Arial"/>
              </a:rPr>
              <a:t> iken 2023 yılında hakaret  suç sayısı </a:t>
            </a:r>
            <a:r>
              <a:rPr lang="tr-TR" sz="3200" u="sng" dirty="0">
                <a:solidFill>
                  <a:srgbClr val="004AAD"/>
                </a:solidFill>
                <a:latin typeface="Arial"/>
                <a:cs typeface="Arial"/>
              </a:rPr>
              <a:t>1.623.508</a:t>
            </a:r>
            <a:r>
              <a:rPr lang="tr-TR" sz="3200" dirty="0">
                <a:solidFill>
                  <a:srgbClr val="004AAD"/>
                </a:solidFill>
                <a:latin typeface="Arial"/>
                <a:cs typeface="Arial"/>
              </a:rPr>
              <a:t>'dir ve 2020 yılına göre dava sayısı %71.5 artmıştır. 2020 yılında kamuda açılan hakaret  davası sayısı </a:t>
            </a:r>
            <a:r>
              <a:rPr lang="tr-TR" sz="3200" u="sng" dirty="0">
                <a:solidFill>
                  <a:srgbClr val="004AAD"/>
                </a:solidFill>
                <a:latin typeface="Arial"/>
                <a:cs typeface="Arial"/>
              </a:rPr>
              <a:t>348.822</a:t>
            </a:r>
            <a:r>
              <a:rPr lang="tr-TR" sz="3200" dirty="0">
                <a:solidFill>
                  <a:srgbClr val="004AAD"/>
                </a:solidFill>
                <a:latin typeface="Arial"/>
                <a:cs typeface="Arial"/>
              </a:rPr>
              <a:t> iken 2023 yılında açılan hakaret kamu davası sayısı ise </a:t>
            </a:r>
            <a:r>
              <a:rPr lang="tr-TR" sz="3200" u="sng" dirty="0">
                <a:solidFill>
                  <a:srgbClr val="004AAD"/>
                </a:solidFill>
                <a:latin typeface="Arial"/>
                <a:cs typeface="Arial"/>
              </a:rPr>
              <a:t>498.508</a:t>
            </a:r>
            <a:r>
              <a:rPr lang="tr-TR" sz="3200" dirty="0">
                <a:solidFill>
                  <a:srgbClr val="004AAD"/>
                </a:solidFill>
                <a:latin typeface="Arial"/>
                <a:cs typeface="Arial"/>
              </a:rPr>
              <a:t>'dir ve 2020 yılı verilerine bu oran göre %42.9 artmıştır. </a:t>
            </a:r>
            <a:endParaRPr lang="tr-TR" sz="3200" dirty="0">
              <a:solidFill>
                <a:srgbClr val="004AAD"/>
              </a:solidFill>
              <a:latin typeface="Arial"/>
              <a:cs typeface="Arial"/>
              <a:sym typeface="Arial"/>
            </a:endParaRPr>
          </a:p>
        </p:txBody>
      </p:sp>
      <p:sp>
        <p:nvSpPr>
          <p:cNvPr id="7" name="Metin kutusu 6">
            <a:extLst>
              <a:ext uri="{FF2B5EF4-FFF2-40B4-BE49-F238E27FC236}">
                <a16:creationId xmlns:a16="http://schemas.microsoft.com/office/drawing/2014/main" id="{4670E2E4-7243-5D82-1599-D6F03EC8A043}"/>
              </a:ext>
            </a:extLst>
          </p:cNvPr>
          <p:cNvSpPr txBox="1"/>
          <p:nvPr/>
        </p:nvSpPr>
        <p:spPr>
          <a:xfrm>
            <a:off x="3657600" y="9689078"/>
            <a:ext cx="9166122" cy="646331"/>
          </a:xfrm>
          <a:prstGeom prst="rect">
            <a:avLst/>
          </a:prstGeom>
          <a:noFill/>
        </p:spPr>
        <p:txBody>
          <a:bodyPr wrap="square">
            <a:spAutoFit/>
          </a:bodyPr>
          <a:lstStyle/>
          <a:p>
            <a:r>
              <a:rPr lang="tr-TR" dirty="0"/>
              <a:t>(https://adlisicil.adalet.gov.tr/Resimler/SayfaDokuman/1042024101742Adalet%20%C4%B0statistikleri%202023.pdf). </a:t>
            </a:r>
          </a:p>
        </p:txBody>
      </p:sp>
      <p:graphicFrame>
        <p:nvGraphicFramePr>
          <p:cNvPr id="10" name="Grafik 9">
            <a:extLst>
              <a:ext uri="{FF2B5EF4-FFF2-40B4-BE49-F238E27FC236}">
                <a16:creationId xmlns:a16="http://schemas.microsoft.com/office/drawing/2014/main" id="{F1D8244B-A280-3D04-AC4E-B50D485F3049}"/>
              </a:ext>
            </a:extLst>
          </p:cNvPr>
          <p:cNvGraphicFramePr/>
          <p:nvPr>
            <p:extLst>
              <p:ext uri="{D42A27DB-BD31-4B8C-83A1-F6EECF244321}">
                <p14:modId xmlns:p14="http://schemas.microsoft.com/office/powerpoint/2010/main" val="4258244200"/>
              </p:ext>
            </p:extLst>
          </p:nvPr>
        </p:nvGraphicFramePr>
        <p:xfrm>
          <a:off x="9753600" y="2095500"/>
          <a:ext cx="8762554" cy="647079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6857777" y="885825"/>
            <a:ext cx="4572446" cy="689610"/>
          </a:xfrm>
          <a:prstGeom prst="rect">
            <a:avLst/>
          </a:prstGeom>
        </p:spPr>
        <p:txBody>
          <a:bodyPr lIns="0" tIns="0" rIns="0" bIns="0" rtlCol="0" anchor="t">
            <a:spAutoFit/>
          </a:bodyPr>
          <a:lstStyle/>
          <a:p>
            <a:pPr algn="ctr">
              <a:lnSpc>
                <a:spcPts val="5039"/>
              </a:lnSpc>
            </a:pPr>
            <a:r>
              <a:rPr lang="en-US" sz="3599">
                <a:solidFill>
                  <a:srgbClr val="004AAD"/>
                </a:solidFill>
                <a:latin typeface="Arial Bold"/>
                <a:ea typeface="Arial Bold"/>
                <a:cs typeface="Arial Bold"/>
                <a:sym typeface="Arial Bold"/>
              </a:rPr>
              <a:t>&lt;PROJENİN TANIMI&gt;</a:t>
            </a:r>
          </a:p>
        </p:txBody>
      </p:sp>
      <p:sp>
        <p:nvSpPr>
          <p:cNvPr id="4" name="TextBox 4"/>
          <p:cNvSpPr txBox="1"/>
          <p:nvPr/>
        </p:nvSpPr>
        <p:spPr>
          <a:xfrm>
            <a:off x="457201" y="2461260"/>
            <a:ext cx="9525000" cy="4409862"/>
          </a:xfrm>
          <a:prstGeom prst="rect">
            <a:avLst/>
          </a:prstGeom>
        </p:spPr>
        <p:txBody>
          <a:bodyPr wrap="square" lIns="0" tIns="0" rIns="0" bIns="0" rtlCol="0" anchor="t">
            <a:spAutoFit/>
          </a:bodyPr>
          <a:lstStyle/>
          <a:p>
            <a:pPr algn="just">
              <a:lnSpc>
                <a:spcPts val="5039"/>
              </a:lnSpc>
            </a:pPr>
            <a:r>
              <a:rPr lang="tr-TR" sz="2800" dirty="0">
                <a:solidFill>
                  <a:srgbClr val="004AAD"/>
                </a:solidFill>
                <a:latin typeface="Arial"/>
                <a:cs typeface="Arial"/>
              </a:rPr>
              <a:t>Türk Ceza Kanunu'nun 125 ila 131. maddeleri arasında düzenlenen hakaret suçu, suçu işleyenlerin yasal yaptırımlarla yüzleşmek zorunda kalmasına neden olmaktadır. Türkiye’de yaklaşık nüfusun %87,16’sına denk gelen 57 milyon internet kullanıcısı vardır. Bu nedenle hakaret suçunun tespit edilmesi ve bir filtre sisteminin geliştirilmesi önem arz etmektedir.</a:t>
            </a:r>
          </a:p>
        </p:txBody>
      </p:sp>
      <p:sp>
        <p:nvSpPr>
          <p:cNvPr id="7" name="Metin kutusu 6">
            <a:extLst>
              <a:ext uri="{FF2B5EF4-FFF2-40B4-BE49-F238E27FC236}">
                <a16:creationId xmlns:a16="http://schemas.microsoft.com/office/drawing/2014/main" id="{4670E2E4-7243-5D82-1599-D6F03EC8A043}"/>
              </a:ext>
            </a:extLst>
          </p:cNvPr>
          <p:cNvSpPr txBox="1"/>
          <p:nvPr/>
        </p:nvSpPr>
        <p:spPr>
          <a:xfrm>
            <a:off x="11049000" y="9486900"/>
            <a:ext cx="7010400" cy="830997"/>
          </a:xfrm>
          <a:prstGeom prst="rect">
            <a:avLst/>
          </a:prstGeom>
          <a:noFill/>
        </p:spPr>
        <p:txBody>
          <a:bodyPr wrap="square">
            <a:spAutoFit/>
          </a:bodyPr>
          <a:lstStyle/>
          <a:p>
            <a:r>
              <a:rPr lang="tr-TR" sz="1200" dirty="0"/>
              <a:t>https://www.indyturk.com/node/627131/haber/kendilerine-hakaret-ettirip-dava-yoluyla-para-kazanmaya-%C3%A7al%C4%B1%C5%9Fanlar-adliyeyi-ve#:~:text=Son%20y%C4%B1llarda%20sosyal%20medyan%C4%B1n%20yayg%C4%B1nla%C5%9Fmas%C4%B1yla,i%C3%A7in%20bir%20ranta%20%C3%A7evirmi%C5%9F%20durumda.</a:t>
            </a:r>
          </a:p>
        </p:txBody>
      </p:sp>
      <p:pic>
        <p:nvPicPr>
          <p:cNvPr id="6" name="Resim 5">
            <a:extLst>
              <a:ext uri="{FF2B5EF4-FFF2-40B4-BE49-F238E27FC236}">
                <a16:creationId xmlns:a16="http://schemas.microsoft.com/office/drawing/2014/main" id="{CDA77DB6-686C-C003-BFF1-1F1250FE11FD}"/>
              </a:ext>
            </a:extLst>
          </p:cNvPr>
          <p:cNvPicPr>
            <a:picLocks noChangeAspect="1"/>
          </p:cNvPicPr>
          <p:nvPr/>
        </p:nvPicPr>
        <p:blipFill>
          <a:blip r:embed="rId3"/>
          <a:stretch>
            <a:fillRect/>
          </a:stretch>
        </p:blipFill>
        <p:spPr>
          <a:xfrm>
            <a:off x="10820399" y="2040216"/>
            <a:ext cx="7010400" cy="7313880"/>
          </a:xfrm>
          <a:prstGeom prst="rect">
            <a:avLst/>
          </a:prstGeom>
        </p:spPr>
      </p:pic>
    </p:spTree>
    <p:extLst>
      <p:ext uri="{BB962C8B-B14F-4D97-AF65-F5344CB8AC3E}">
        <p14:creationId xmlns:p14="http://schemas.microsoft.com/office/powerpoint/2010/main" val="987920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tr-TR"/>
          </a:p>
        </p:txBody>
      </p:sp>
      <p:sp>
        <p:nvSpPr>
          <p:cNvPr id="3" name="TextBox 3"/>
          <p:cNvSpPr txBox="1"/>
          <p:nvPr/>
        </p:nvSpPr>
        <p:spPr>
          <a:xfrm>
            <a:off x="6857777" y="885825"/>
            <a:ext cx="4572446" cy="689610"/>
          </a:xfrm>
          <a:prstGeom prst="rect">
            <a:avLst/>
          </a:prstGeom>
        </p:spPr>
        <p:txBody>
          <a:bodyPr lIns="0" tIns="0" rIns="0" bIns="0" rtlCol="0" anchor="t">
            <a:spAutoFit/>
          </a:bodyPr>
          <a:lstStyle/>
          <a:p>
            <a:pPr algn="ctr">
              <a:lnSpc>
                <a:spcPts val="5039"/>
              </a:lnSpc>
            </a:pPr>
            <a:r>
              <a:rPr lang="en-US" sz="3599">
                <a:solidFill>
                  <a:srgbClr val="004AAD"/>
                </a:solidFill>
                <a:latin typeface="Arial Bold"/>
                <a:ea typeface="Arial Bold"/>
                <a:cs typeface="Arial Bold"/>
                <a:sym typeface="Arial Bold"/>
              </a:rPr>
              <a:t>&lt;PROJENİN TANIMI&gt;</a:t>
            </a:r>
          </a:p>
        </p:txBody>
      </p:sp>
      <p:sp>
        <p:nvSpPr>
          <p:cNvPr id="4" name="TextBox 4"/>
          <p:cNvSpPr txBox="1"/>
          <p:nvPr/>
        </p:nvSpPr>
        <p:spPr>
          <a:xfrm>
            <a:off x="228600" y="2461260"/>
            <a:ext cx="17373600" cy="5703934"/>
          </a:xfrm>
          <a:prstGeom prst="rect">
            <a:avLst/>
          </a:prstGeom>
        </p:spPr>
        <p:txBody>
          <a:bodyPr wrap="square" lIns="0" tIns="0" rIns="0" bIns="0" rtlCol="0" anchor="t">
            <a:spAutoFit/>
          </a:bodyPr>
          <a:lstStyle/>
          <a:p>
            <a:pPr algn="just">
              <a:lnSpc>
                <a:spcPts val="5039"/>
              </a:lnSpc>
            </a:pPr>
            <a:r>
              <a:rPr lang="tr-TR" sz="3200" dirty="0">
                <a:solidFill>
                  <a:srgbClr val="004AAD"/>
                </a:solidFill>
                <a:latin typeface="Arial"/>
                <a:cs typeface="Arial"/>
              </a:rPr>
              <a:t>Projemizde; </a:t>
            </a:r>
          </a:p>
          <a:p>
            <a:pPr marL="457200" indent="-457200" algn="just">
              <a:lnSpc>
                <a:spcPts val="5039"/>
              </a:lnSpc>
              <a:buFont typeface="Arial" panose="020B0604020202020204" pitchFamily="34" charset="0"/>
              <a:buChar char="•"/>
            </a:pPr>
            <a:r>
              <a:rPr lang="tr-TR" sz="3200" dirty="0">
                <a:solidFill>
                  <a:srgbClr val="004AAD"/>
                </a:solidFill>
                <a:latin typeface="Arial"/>
                <a:cs typeface="Arial"/>
              </a:rPr>
              <a:t>Sosyal medyada cezaya neden olabilecek hakaret içerikli bir veri kümesi sunulmuştur. </a:t>
            </a:r>
          </a:p>
          <a:p>
            <a:pPr marL="457200" indent="-457200" algn="just">
              <a:lnSpc>
                <a:spcPts val="5039"/>
              </a:lnSpc>
              <a:buFont typeface="Arial" panose="020B0604020202020204" pitchFamily="34" charset="0"/>
              <a:buChar char="•"/>
            </a:pPr>
            <a:r>
              <a:rPr lang="tr-TR" sz="3200" dirty="0">
                <a:solidFill>
                  <a:srgbClr val="004AAD"/>
                </a:solidFill>
                <a:latin typeface="Arial"/>
                <a:cs typeface="Arial"/>
              </a:rPr>
              <a:t>Veri kümesi popüler bir kadın programının 2024 yılı Instagram hesaplarına gönderilen çok sayıda yorumlardan elde edilmiştir. </a:t>
            </a:r>
          </a:p>
          <a:p>
            <a:pPr marL="457200" indent="-457200" algn="just">
              <a:lnSpc>
                <a:spcPts val="5039"/>
              </a:lnSpc>
              <a:buFont typeface="Arial" panose="020B0604020202020204" pitchFamily="34" charset="0"/>
              <a:buChar char="•"/>
            </a:pPr>
            <a:r>
              <a:rPr lang="tr-TR" sz="3200" dirty="0">
                <a:solidFill>
                  <a:srgbClr val="004AAD"/>
                </a:solidFill>
                <a:latin typeface="Arial"/>
                <a:cs typeface="Arial"/>
              </a:rPr>
              <a:t>Hakaret amaçlı mesaj tespit modellerinin (Derin Öğrenme modelleri (LSTM, </a:t>
            </a:r>
            <a:r>
              <a:rPr lang="tr-TR" sz="3200" dirty="0" err="1">
                <a:solidFill>
                  <a:srgbClr val="004AAD"/>
                </a:solidFill>
                <a:latin typeface="Arial"/>
                <a:cs typeface="Arial"/>
              </a:rPr>
              <a:t>BiLSTM</a:t>
            </a:r>
            <a:r>
              <a:rPr lang="tr-TR" sz="3200" dirty="0">
                <a:solidFill>
                  <a:srgbClr val="004AAD"/>
                </a:solidFill>
                <a:latin typeface="Arial"/>
                <a:cs typeface="Arial"/>
              </a:rPr>
              <a:t>, GRU, CNN) ve  Klasik Makine Öğrenmesi modelleri (NB, SVM, DT, RF ve LR)) sınıflandırma performansı çeşitli performans ölçümleri kullanılarak değerlendirilmiştir. </a:t>
            </a:r>
          </a:p>
          <a:p>
            <a:pPr marL="457200" indent="-457200" algn="just">
              <a:lnSpc>
                <a:spcPts val="5039"/>
              </a:lnSpc>
              <a:buFont typeface="Arial" panose="020B0604020202020204" pitchFamily="34" charset="0"/>
              <a:buChar char="•"/>
            </a:pPr>
            <a:r>
              <a:rPr lang="tr-TR" sz="3200" dirty="0">
                <a:solidFill>
                  <a:srgbClr val="004AAD"/>
                </a:solidFill>
                <a:latin typeface="Arial"/>
                <a:cs typeface="Arial"/>
              </a:rPr>
              <a:t>En yüksek başarı oranına sahip model (BERT+LSTM, BERT+GRU, </a:t>
            </a:r>
            <a:r>
              <a:rPr lang="tr-TR" sz="3200" dirty="0" err="1">
                <a:solidFill>
                  <a:srgbClr val="004AAD"/>
                </a:solidFill>
                <a:latin typeface="Arial"/>
                <a:cs typeface="Arial"/>
              </a:rPr>
              <a:t>BERT+BiLSTM</a:t>
            </a:r>
            <a:r>
              <a:rPr lang="tr-TR" sz="3200" dirty="0">
                <a:solidFill>
                  <a:srgbClr val="004AAD"/>
                </a:solidFill>
                <a:latin typeface="Arial"/>
                <a:cs typeface="Arial"/>
              </a:rPr>
              <a:t> =%92) olumsuz içerik filtresi olarak önerilmektedir. </a:t>
            </a:r>
            <a:endParaRPr lang="tr-TR" sz="3200" dirty="0">
              <a:solidFill>
                <a:srgbClr val="004AAD"/>
              </a:solidFill>
              <a:latin typeface="Arial"/>
              <a:cs typeface="Arial"/>
              <a:sym typeface="Arial"/>
            </a:endParaRPr>
          </a:p>
        </p:txBody>
      </p:sp>
    </p:spTree>
    <p:extLst>
      <p:ext uri="{BB962C8B-B14F-4D97-AF65-F5344CB8AC3E}">
        <p14:creationId xmlns:p14="http://schemas.microsoft.com/office/powerpoint/2010/main" val="2190779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5473489" y="885825"/>
            <a:ext cx="7341022" cy="689610"/>
          </a:xfrm>
          <a:prstGeom prst="rect">
            <a:avLst/>
          </a:prstGeom>
        </p:spPr>
        <p:txBody>
          <a:bodyPr lIns="0" tIns="0" rIns="0" bIns="0" rtlCol="0" anchor="t">
            <a:spAutoFit/>
          </a:bodyPr>
          <a:lstStyle/>
          <a:p>
            <a:pPr algn="ctr">
              <a:lnSpc>
                <a:spcPts val="5039"/>
              </a:lnSpc>
            </a:pPr>
            <a:r>
              <a:rPr lang="en-US" sz="3599">
                <a:solidFill>
                  <a:srgbClr val="004AAD"/>
                </a:solidFill>
                <a:latin typeface="Arial Bold"/>
                <a:ea typeface="Arial Bold"/>
                <a:cs typeface="Arial Bold"/>
                <a:sym typeface="Arial Bold"/>
              </a:rPr>
              <a:t>&lt;PROJENİN SAĞLADIĞI ÇÖZÜM&gt;</a:t>
            </a:r>
          </a:p>
        </p:txBody>
      </p:sp>
      <p:sp>
        <p:nvSpPr>
          <p:cNvPr id="4" name="TextBox 4"/>
          <p:cNvSpPr txBox="1"/>
          <p:nvPr/>
        </p:nvSpPr>
        <p:spPr>
          <a:xfrm>
            <a:off x="1290247" y="2156670"/>
            <a:ext cx="15879663" cy="7639143"/>
          </a:xfrm>
          <a:prstGeom prst="rect">
            <a:avLst/>
          </a:prstGeom>
        </p:spPr>
        <p:txBody>
          <a:bodyPr lIns="0" tIns="0" rIns="0" bIns="0" rtlCol="0" anchor="t">
            <a:spAutoFit/>
          </a:bodyPr>
          <a:lstStyle/>
          <a:p>
            <a:pPr algn="just">
              <a:lnSpc>
                <a:spcPts val="5039"/>
              </a:lnSpc>
            </a:pPr>
            <a:r>
              <a:rPr lang="tr-TR" sz="3600" u="sng" dirty="0">
                <a:solidFill>
                  <a:srgbClr val="004AAD"/>
                </a:solidFill>
                <a:latin typeface="Arial"/>
                <a:cs typeface="Arial"/>
              </a:rPr>
              <a:t>Bu çalışmada önerilen suça yönelik hakaret tespit modeli, </a:t>
            </a:r>
          </a:p>
          <a:p>
            <a:pPr marL="571500" indent="-571500" algn="just">
              <a:lnSpc>
                <a:spcPts val="5039"/>
              </a:lnSpc>
              <a:buFont typeface="Arial" panose="020B0604020202020204" pitchFamily="34" charset="0"/>
              <a:buChar char="•"/>
            </a:pPr>
            <a:r>
              <a:rPr lang="tr-TR" sz="3600" dirty="0">
                <a:solidFill>
                  <a:srgbClr val="004AAD"/>
                </a:solidFill>
                <a:latin typeface="Arial"/>
                <a:cs typeface="Arial"/>
              </a:rPr>
              <a:t>Sosyal medyada Türkçe yorum filtrelerinin geliştirilmesine öncülük edecek ve </a:t>
            </a:r>
          </a:p>
          <a:p>
            <a:pPr marL="571500" indent="-571500" algn="just">
              <a:lnSpc>
                <a:spcPts val="5039"/>
              </a:lnSpc>
              <a:buFont typeface="Arial" panose="020B0604020202020204" pitchFamily="34" charset="0"/>
              <a:buChar char="•"/>
            </a:pPr>
            <a:r>
              <a:rPr lang="tr-TR" sz="3600" dirty="0">
                <a:solidFill>
                  <a:srgbClr val="004AAD"/>
                </a:solidFill>
                <a:latin typeface="Arial"/>
                <a:cs typeface="Arial"/>
              </a:rPr>
              <a:t>Sosyal medya platformlarında kullanıcı güvenliğini arttıracaktır. </a:t>
            </a:r>
          </a:p>
          <a:p>
            <a:pPr marL="571500" indent="-571500" algn="just">
              <a:lnSpc>
                <a:spcPts val="5039"/>
              </a:lnSpc>
              <a:buFont typeface="Arial" panose="020B0604020202020204" pitchFamily="34" charset="0"/>
              <a:buChar char="•"/>
            </a:pPr>
            <a:r>
              <a:rPr lang="tr-TR" sz="3599" dirty="0">
                <a:solidFill>
                  <a:srgbClr val="004AAD"/>
                </a:solidFill>
                <a:latin typeface="Arial"/>
                <a:cs typeface="Arial"/>
              </a:rPr>
              <a:t>Ayrıca elde edilen Türkçe hakaret veri kümesi, diğer araştırmacıların yapacakları Türkçe doğal dil işleme çalışmalarında faydalı olacağı düşünülmektedir. </a:t>
            </a:r>
            <a:endParaRPr lang="tr-TR" sz="3600" dirty="0">
              <a:solidFill>
                <a:srgbClr val="004AAD"/>
              </a:solidFill>
              <a:latin typeface="Arial"/>
              <a:ea typeface="Arial"/>
              <a:cs typeface="Arial"/>
              <a:sym typeface="Arial"/>
            </a:endParaRPr>
          </a:p>
          <a:p>
            <a:pPr algn="just">
              <a:lnSpc>
                <a:spcPts val="5039"/>
              </a:lnSpc>
            </a:pPr>
            <a:r>
              <a:rPr lang="tr-TR" sz="3599" u="sng" dirty="0">
                <a:solidFill>
                  <a:srgbClr val="004AAD"/>
                </a:solidFill>
                <a:latin typeface="Arial"/>
                <a:ea typeface="Arial"/>
                <a:cs typeface="Arial"/>
                <a:sym typeface="Arial"/>
              </a:rPr>
              <a:t>B</a:t>
            </a:r>
            <a:r>
              <a:rPr lang="en-US" sz="3599" u="sng" dirty="0">
                <a:solidFill>
                  <a:srgbClr val="004AAD"/>
                </a:solidFill>
                <a:latin typeface="Arial"/>
                <a:ea typeface="Arial"/>
                <a:cs typeface="Arial"/>
                <a:sym typeface="Arial"/>
              </a:rPr>
              <a:t>u </a:t>
            </a:r>
            <a:r>
              <a:rPr lang="tr-TR" sz="3599" u="sng" dirty="0">
                <a:solidFill>
                  <a:srgbClr val="004AAD"/>
                </a:solidFill>
                <a:latin typeface="Arial"/>
                <a:ea typeface="Arial"/>
                <a:cs typeface="Arial"/>
                <a:sym typeface="Arial"/>
              </a:rPr>
              <a:t>çözümden faydalanacak hedef kitle </a:t>
            </a:r>
            <a:r>
              <a:rPr lang="tr-TR" sz="3599" dirty="0">
                <a:solidFill>
                  <a:srgbClr val="004AAD"/>
                </a:solidFill>
                <a:latin typeface="Arial"/>
                <a:ea typeface="Arial"/>
                <a:cs typeface="Arial"/>
                <a:sym typeface="Arial"/>
              </a:rPr>
              <a:t>Türkiye'de sayısı oldukça fazla olan sosyal medya kullanıcılarıdır.</a:t>
            </a:r>
            <a:endParaRPr lang="tr-TR" sz="3599" dirty="0">
              <a:solidFill>
                <a:srgbClr val="004AAD"/>
              </a:solidFill>
              <a:latin typeface="Arial"/>
              <a:cs typeface="Arial"/>
              <a:sym typeface="Arial"/>
            </a:endParaRPr>
          </a:p>
          <a:p>
            <a:pPr algn="just">
              <a:lnSpc>
                <a:spcPts val="5039"/>
              </a:lnSpc>
            </a:pPr>
            <a:r>
              <a:rPr lang="tr-TR" sz="3599" dirty="0">
                <a:solidFill>
                  <a:srgbClr val="004AAD"/>
                </a:solidFill>
                <a:latin typeface="Arial"/>
                <a:cs typeface="Arial"/>
              </a:rPr>
              <a:t>Bildiğimiz kadarıyla projemiz, suça yönelik Türkçe hakaret mesajlarını tespit eden ilk çalışma olacaktır.</a:t>
            </a:r>
          </a:p>
          <a:p>
            <a:pPr algn="just">
              <a:lnSpc>
                <a:spcPts val="5039"/>
              </a:lnSpc>
            </a:pPr>
            <a:endParaRPr lang="tr-TR" sz="3599" dirty="0">
              <a:solidFill>
                <a:srgbClr val="004AAD"/>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1061"/>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pPr algn="l"/>
            <a:endParaRPr lang="tr-TR" b="0" i="0" dirty="0">
              <a:solidFill>
                <a:srgbClr val="1F2328"/>
              </a:solidFill>
              <a:effectLst/>
              <a:highlight>
                <a:srgbClr val="FFFFFF"/>
              </a:highlight>
              <a:latin typeface="-apple-system"/>
            </a:endParaRPr>
          </a:p>
        </p:txBody>
      </p:sp>
      <p:sp>
        <p:nvSpPr>
          <p:cNvPr id="3" name="TextBox 3"/>
          <p:cNvSpPr txBox="1"/>
          <p:nvPr/>
        </p:nvSpPr>
        <p:spPr>
          <a:xfrm>
            <a:off x="7149442" y="432375"/>
            <a:ext cx="3989115" cy="689610"/>
          </a:xfrm>
          <a:prstGeom prst="rect">
            <a:avLst/>
          </a:prstGeom>
        </p:spPr>
        <p:txBody>
          <a:bodyPr lIns="0" tIns="0" rIns="0" bIns="0" rtlCol="0" anchor="t">
            <a:spAutoFit/>
          </a:bodyPr>
          <a:lstStyle/>
          <a:p>
            <a:pPr algn="ctr">
              <a:lnSpc>
                <a:spcPts val="5039"/>
              </a:lnSpc>
            </a:pPr>
            <a:r>
              <a:rPr lang="en-US" sz="3599" dirty="0">
                <a:solidFill>
                  <a:srgbClr val="004AAD"/>
                </a:solidFill>
                <a:latin typeface="Arial Bold"/>
                <a:ea typeface="Arial Bold"/>
                <a:cs typeface="Arial Bold"/>
                <a:sym typeface="Arial Bold"/>
              </a:rPr>
              <a:t>&lt;PROJE İŞ AKIŞI&gt;</a:t>
            </a:r>
          </a:p>
        </p:txBody>
      </p:sp>
      <p:sp>
        <p:nvSpPr>
          <p:cNvPr id="8" name="Metin kutusu 7">
            <a:extLst>
              <a:ext uri="{FF2B5EF4-FFF2-40B4-BE49-F238E27FC236}">
                <a16:creationId xmlns:a16="http://schemas.microsoft.com/office/drawing/2014/main" id="{CFA2683C-A0A1-C365-6A8D-401B7FE59625}"/>
              </a:ext>
            </a:extLst>
          </p:cNvPr>
          <p:cNvSpPr txBox="1"/>
          <p:nvPr/>
        </p:nvSpPr>
        <p:spPr>
          <a:xfrm>
            <a:off x="228600" y="1003905"/>
            <a:ext cx="18516600" cy="7909858"/>
          </a:xfrm>
          <a:prstGeom prst="rect">
            <a:avLst/>
          </a:prstGeom>
          <a:noFill/>
        </p:spPr>
        <p:txBody>
          <a:bodyPr wrap="square">
            <a:spAutoFit/>
          </a:bodyPr>
          <a:lstStyle/>
          <a:p>
            <a:pPr algn="l">
              <a:buFont typeface="+mj-lt"/>
              <a:buAutoNum type="arabicPeriod"/>
            </a:pPr>
            <a:r>
              <a:rPr lang="tr-TR" sz="3000" b="1" dirty="0">
                <a:solidFill>
                  <a:srgbClr val="004AAD"/>
                </a:solidFill>
                <a:latin typeface="Arial"/>
                <a:cs typeface="Arial"/>
              </a:rPr>
              <a:t>Proje Tanımı </a:t>
            </a:r>
            <a:r>
              <a:rPr lang="tr-TR" sz="3000" dirty="0">
                <a:solidFill>
                  <a:srgbClr val="004AAD"/>
                </a:solidFill>
                <a:latin typeface="Arial"/>
                <a:cs typeface="Arial"/>
              </a:rPr>
              <a:t>(1 Temmuz -8 Temmuz 2024)</a:t>
            </a:r>
          </a:p>
          <a:p>
            <a:pPr>
              <a:buFont typeface="+mj-lt"/>
              <a:buAutoNum type="arabicPeriod" startAt="2"/>
            </a:pPr>
            <a:r>
              <a:rPr lang="tr-TR" sz="3000" b="1" dirty="0">
                <a:solidFill>
                  <a:srgbClr val="004AAD"/>
                </a:solidFill>
                <a:latin typeface="Arial"/>
                <a:cs typeface="Arial"/>
              </a:rPr>
              <a:t>Veri Toplama </a:t>
            </a:r>
            <a:r>
              <a:rPr lang="tr-TR" sz="3000" dirty="0">
                <a:solidFill>
                  <a:srgbClr val="004AAD"/>
                </a:solidFill>
                <a:latin typeface="Arial"/>
                <a:cs typeface="Arial"/>
              </a:rPr>
              <a:t>(8 Temmuz - 14 Temmuz 2024)</a:t>
            </a:r>
          </a:p>
          <a:p>
            <a:pPr algn="l">
              <a:buFont typeface="Arial" panose="020B0604020202020204" pitchFamily="34" charset="0"/>
              <a:buChar char="•"/>
            </a:pPr>
            <a:r>
              <a:rPr lang="tr-TR" sz="3000" dirty="0">
                <a:solidFill>
                  <a:srgbClr val="004AAD"/>
                </a:solidFill>
                <a:latin typeface="Arial"/>
                <a:cs typeface="Arial"/>
              </a:rPr>
              <a:t>Veri Setinin Oluşturulması: 15 Temmuz - 21 Temmuz 2024</a:t>
            </a:r>
          </a:p>
          <a:p>
            <a:pPr marL="742950" lvl="1" indent="-285750" algn="l">
              <a:buFont typeface="Arial" panose="020B0604020202020204" pitchFamily="34" charset="0"/>
              <a:buChar char="•"/>
            </a:pPr>
            <a:r>
              <a:rPr lang="tr-TR" sz="3000" dirty="0">
                <a:solidFill>
                  <a:srgbClr val="004AAD"/>
                </a:solidFill>
                <a:latin typeface="Arial"/>
                <a:cs typeface="Arial"/>
              </a:rPr>
              <a:t>Toplanan yorumlar, hakaret içeren ve içermeyen olarak etiketlenmesi</a:t>
            </a:r>
          </a:p>
          <a:p>
            <a:pPr algn="l">
              <a:buFont typeface="+mj-lt"/>
              <a:buAutoNum type="arabicPeriod" startAt="3"/>
            </a:pPr>
            <a:r>
              <a:rPr lang="tr-TR" sz="3000" b="1" dirty="0">
                <a:solidFill>
                  <a:srgbClr val="004AAD"/>
                </a:solidFill>
                <a:latin typeface="Arial"/>
                <a:cs typeface="Arial"/>
              </a:rPr>
              <a:t>Veri Ön İşleme (</a:t>
            </a:r>
            <a:r>
              <a:rPr lang="tr-TR" sz="3000" dirty="0">
                <a:solidFill>
                  <a:srgbClr val="004AAD"/>
                </a:solidFill>
                <a:latin typeface="Arial"/>
                <a:cs typeface="Arial"/>
              </a:rPr>
              <a:t>22 Temmuz - 28 Temmuz 2024)</a:t>
            </a:r>
          </a:p>
          <a:p>
            <a:pPr algn="l">
              <a:buFont typeface="Arial" panose="020B0604020202020204" pitchFamily="34" charset="0"/>
              <a:buChar char="•"/>
            </a:pPr>
            <a:r>
              <a:rPr lang="tr-TR" sz="3000" dirty="0">
                <a:solidFill>
                  <a:srgbClr val="004AAD"/>
                </a:solidFill>
                <a:latin typeface="Arial"/>
                <a:cs typeface="Arial"/>
              </a:rPr>
              <a:t>Temizlik, </a:t>
            </a:r>
            <a:r>
              <a:rPr lang="tr-TR" sz="3000" dirty="0" err="1">
                <a:solidFill>
                  <a:srgbClr val="004AAD"/>
                </a:solidFill>
                <a:latin typeface="Arial"/>
                <a:cs typeface="Arial"/>
              </a:rPr>
              <a:t>Tokenizasyon</a:t>
            </a:r>
            <a:r>
              <a:rPr lang="tr-TR" sz="3000" dirty="0">
                <a:solidFill>
                  <a:srgbClr val="004AAD"/>
                </a:solidFill>
                <a:latin typeface="Arial"/>
                <a:cs typeface="Arial"/>
              </a:rPr>
              <a:t>, Düşük Frekanslı Kelimelerin Çıkarılması:</a:t>
            </a:r>
          </a:p>
          <a:p>
            <a:pPr algn="l">
              <a:buFont typeface="Arial" panose="020B0604020202020204" pitchFamily="34" charset="0"/>
              <a:buChar char="•"/>
            </a:pPr>
            <a:r>
              <a:rPr lang="tr-TR" sz="3000" dirty="0" err="1">
                <a:solidFill>
                  <a:srgbClr val="004AAD"/>
                </a:solidFill>
                <a:latin typeface="Arial"/>
                <a:cs typeface="Arial"/>
              </a:rPr>
              <a:t>Vektorizasyon</a:t>
            </a:r>
            <a:r>
              <a:rPr lang="tr-TR" sz="3000" dirty="0">
                <a:solidFill>
                  <a:srgbClr val="004AAD"/>
                </a:solidFill>
                <a:latin typeface="Arial"/>
                <a:cs typeface="Arial"/>
              </a:rPr>
              <a:t> ve Kelime Gömme:(TF-IDF, </a:t>
            </a:r>
            <a:r>
              <a:rPr lang="tr-TR" sz="3000" dirty="0" err="1">
                <a:solidFill>
                  <a:srgbClr val="004AAD"/>
                </a:solidFill>
                <a:latin typeface="Arial"/>
                <a:cs typeface="Arial"/>
              </a:rPr>
              <a:t>One</a:t>
            </a:r>
            <a:r>
              <a:rPr lang="tr-TR" sz="3000" dirty="0">
                <a:solidFill>
                  <a:srgbClr val="004AAD"/>
                </a:solidFill>
                <a:latin typeface="Arial"/>
                <a:cs typeface="Arial"/>
              </a:rPr>
              <a:t>-hot </a:t>
            </a:r>
            <a:r>
              <a:rPr lang="tr-TR" sz="3000" dirty="0" err="1">
                <a:solidFill>
                  <a:srgbClr val="004AAD"/>
                </a:solidFill>
                <a:latin typeface="Arial"/>
                <a:cs typeface="Arial"/>
              </a:rPr>
              <a:t>encoding</a:t>
            </a:r>
            <a:r>
              <a:rPr lang="tr-TR" sz="3000" dirty="0">
                <a:solidFill>
                  <a:srgbClr val="004AAD"/>
                </a:solidFill>
                <a:latin typeface="Arial"/>
                <a:cs typeface="Arial"/>
              </a:rPr>
              <a:t>, Word2Vec, </a:t>
            </a:r>
            <a:r>
              <a:rPr lang="tr-TR" sz="3000" dirty="0" err="1">
                <a:solidFill>
                  <a:srgbClr val="004AAD"/>
                </a:solidFill>
                <a:latin typeface="Arial"/>
                <a:cs typeface="Arial"/>
              </a:rPr>
              <a:t>GloVe</a:t>
            </a:r>
            <a:r>
              <a:rPr lang="tr-TR" sz="3000" dirty="0">
                <a:solidFill>
                  <a:srgbClr val="004AAD"/>
                </a:solidFill>
                <a:latin typeface="Arial"/>
                <a:cs typeface="Arial"/>
              </a:rPr>
              <a:t>, BERT Transformatör gibi teknikler) BERT için </a:t>
            </a:r>
            <a:r>
              <a:rPr lang="tr-TR" sz="3000" dirty="0" err="1">
                <a:solidFill>
                  <a:srgbClr val="004AAD"/>
                </a:solidFill>
                <a:latin typeface="Arial"/>
                <a:cs typeface="Arial"/>
              </a:rPr>
              <a:t>BERTurk</a:t>
            </a:r>
            <a:r>
              <a:rPr lang="tr-TR" sz="3000" dirty="0">
                <a:solidFill>
                  <a:srgbClr val="004AAD"/>
                </a:solidFill>
                <a:latin typeface="Arial"/>
                <a:cs typeface="Arial"/>
              </a:rPr>
              <a:t>  (</a:t>
            </a:r>
            <a:r>
              <a:rPr lang="tr-TR" sz="3000" dirty="0" err="1">
                <a:solidFill>
                  <a:srgbClr val="004AAD"/>
                </a:solidFill>
                <a:latin typeface="Arial"/>
                <a:cs typeface="Arial"/>
              </a:rPr>
              <a:t>dbmdz</a:t>
            </a:r>
            <a:r>
              <a:rPr lang="tr-TR" sz="3000" dirty="0">
                <a:solidFill>
                  <a:srgbClr val="004AAD"/>
                </a:solidFill>
                <a:latin typeface="Arial"/>
                <a:cs typeface="Arial"/>
              </a:rPr>
              <a:t>/bert-</a:t>
            </a:r>
            <a:r>
              <a:rPr lang="tr-TR" sz="3000" dirty="0" err="1">
                <a:solidFill>
                  <a:srgbClr val="004AAD"/>
                </a:solidFill>
                <a:latin typeface="Arial"/>
                <a:cs typeface="Arial"/>
              </a:rPr>
              <a:t>base</a:t>
            </a:r>
            <a:r>
              <a:rPr lang="tr-TR" sz="3000" dirty="0">
                <a:solidFill>
                  <a:srgbClr val="004AAD"/>
                </a:solidFill>
                <a:latin typeface="Arial"/>
                <a:cs typeface="Arial"/>
              </a:rPr>
              <a:t>-</a:t>
            </a:r>
            <a:r>
              <a:rPr lang="tr-TR" sz="3000" dirty="0" err="1">
                <a:solidFill>
                  <a:srgbClr val="004AAD"/>
                </a:solidFill>
                <a:latin typeface="Arial"/>
                <a:cs typeface="Arial"/>
              </a:rPr>
              <a:t>turkish-cased</a:t>
            </a:r>
            <a:r>
              <a:rPr lang="tr-TR" sz="3000" dirty="0">
                <a:solidFill>
                  <a:srgbClr val="004AAD"/>
                </a:solidFill>
                <a:latin typeface="Arial"/>
                <a:cs typeface="Arial"/>
              </a:rPr>
              <a:t>) </a:t>
            </a:r>
          </a:p>
          <a:p>
            <a:pPr>
              <a:buFont typeface="Arial" panose="020B0604020202020204" pitchFamily="34" charset="0"/>
              <a:buChar char="•"/>
            </a:pPr>
            <a:r>
              <a:rPr lang="tr-TR" sz="3000" dirty="0" err="1">
                <a:solidFill>
                  <a:srgbClr val="004AAD"/>
                </a:solidFill>
                <a:latin typeface="Arial"/>
                <a:cs typeface="Arial"/>
              </a:rPr>
              <a:t>GloVe</a:t>
            </a:r>
            <a:r>
              <a:rPr lang="tr-TR" sz="3000" dirty="0">
                <a:solidFill>
                  <a:srgbClr val="004AAD"/>
                </a:solidFill>
                <a:latin typeface="Arial"/>
                <a:cs typeface="Arial"/>
              </a:rPr>
              <a:t> </a:t>
            </a:r>
            <a:r>
              <a:rPr lang="tr-TR" sz="3000" dirty="0" err="1">
                <a:solidFill>
                  <a:srgbClr val="004AAD"/>
                </a:solidFill>
                <a:latin typeface="Arial"/>
                <a:cs typeface="Arial"/>
              </a:rPr>
              <a:t>embedding</a:t>
            </a:r>
            <a:r>
              <a:rPr lang="tr-TR" sz="3000" dirty="0">
                <a:solidFill>
                  <a:srgbClr val="004AAD"/>
                </a:solidFill>
                <a:latin typeface="Arial"/>
                <a:cs typeface="Arial"/>
              </a:rPr>
              <a:t> için Türkçe vectors.txt dosyası (253K kelime, </a:t>
            </a:r>
            <a:r>
              <a:rPr lang="tr-TR" sz="3000" dirty="0" err="1">
                <a:solidFill>
                  <a:srgbClr val="004AAD"/>
                </a:solidFill>
                <a:latin typeface="Arial"/>
                <a:cs typeface="Arial"/>
              </a:rPr>
              <a:t>uncased</a:t>
            </a:r>
            <a:r>
              <a:rPr lang="tr-TR" sz="3000" dirty="0">
                <a:solidFill>
                  <a:srgbClr val="004AAD"/>
                </a:solidFill>
                <a:latin typeface="Arial"/>
                <a:cs typeface="Arial"/>
              </a:rPr>
              <a:t>)</a:t>
            </a:r>
          </a:p>
          <a:p>
            <a:pPr algn="l">
              <a:buFont typeface="+mj-lt"/>
              <a:buAutoNum type="arabicPeriod" startAt="4"/>
            </a:pPr>
            <a:r>
              <a:rPr lang="tr-TR" sz="3000" b="1" dirty="0">
                <a:solidFill>
                  <a:srgbClr val="004AAD"/>
                </a:solidFill>
                <a:latin typeface="Arial"/>
                <a:cs typeface="Arial"/>
              </a:rPr>
              <a:t>Model Seçimi </a:t>
            </a:r>
            <a:r>
              <a:rPr lang="tr-TR" sz="3000" dirty="0">
                <a:solidFill>
                  <a:srgbClr val="004AAD"/>
                </a:solidFill>
                <a:latin typeface="Arial"/>
                <a:cs typeface="Arial"/>
              </a:rPr>
              <a:t>28 Temmuz - 31 Temmuz 2024</a:t>
            </a:r>
          </a:p>
          <a:p>
            <a:pPr algn="l">
              <a:buFont typeface="Arial" panose="020B0604020202020204" pitchFamily="34" charset="0"/>
              <a:buChar char="•"/>
            </a:pPr>
            <a:r>
              <a:rPr lang="tr-TR" sz="3000" dirty="0">
                <a:solidFill>
                  <a:srgbClr val="004AAD"/>
                </a:solidFill>
                <a:latin typeface="Arial"/>
                <a:cs typeface="Arial"/>
              </a:rPr>
              <a:t>Derin Öğrenme Modelleri (LSTM, </a:t>
            </a:r>
            <a:r>
              <a:rPr lang="tr-TR" sz="3000" dirty="0" err="1">
                <a:solidFill>
                  <a:srgbClr val="004AAD"/>
                </a:solidFill>
                <a:latin typeface="Arial"/>
                <a:cs typeface="Arial"/>
              </a:rPr>
              <a:t>BiLSTM</a:t>
            </a:r>
            <a:r>
              <a:rPr lang="tr-TR" sz="3000" dirty="0">
                <a:solidFill>
                  <a:srgbClr val="004AAD"/>
                </a:solidFill>
                <a:latin typeface="Arial"/>
                <a:cs typeface="Arial"/>
              </a:rPr>
              <a:t>, GRU, CNN gibi )</a:t>
            </a:r>
          </a:p>
          <a:p>
            <a:pPr algn="l">
              <a:buFont typeface="Arial" panose="020B0604020202020204" pitchFamily="34" charset="0"/>
              <a:buChar char="•"/>
            </a:pPr>
            <a:r>
              <a:rPr lang="tr-TR" sz="3000" dirty="0">
                <a:solidFill>
                  <a:srgbClr val="004AAD"/>
                </a:solidFill>
                <a:latin typeface="Arial"/>
                <a:cs typeface="Arial"/>
              </a:rPr>
              <a:t>Klasik Makine Öğrenmesi Modelleri (</a:t>
            </a:r>
            <a:r>
              <a:rPr lang="tr-TR" sz="3000" dirty="0" err="1">
                <a:solidFill>
                  <a:srgbClr val="004AAD"/>
                </a:solidFill>
                <a:latin typeface="Arial"/>
                <a:cs typeface="Arial"/>
              </a:rPr>
              <a:t>Naive</a:t>
            </a:r>
            <a:r>
              <a:rPr lang="tr-TR" sz="3000" dirty="0">
                <a:solidFill>
                  <a:srgbClr val="004AAD"/>
                </a:solidFill>
                <a:latin typeface="Arial"/>
                <a:cs typeface="Arial"/>
              </a:rPr>
              <a:t> </a:t>
            </a:r>
            <a:r>
              <a:rPr lang="tr-TR" sz="3000" dirty="0" err="1">
                <a:solidFill>
                  <a:srgbClr val="004AAD"/>
                </a:solidFill>
                <a:latin typeface="Arial"/>
                <a:cs typeface="Arial"/>
              </a:rPr>
              <a:t>Bayes</a:t>
            </a:r>
            <a:r>
              <a:rPr lang="tr-TR" sz="3000" dirty="0">
                <a:solidFill>
                  <a:srgbClr val="004AAD"/>
                </a:solidFill>
                <a:latin typeface="Arial"/>
                <a:cs typeface="Arial"/>
              </a:rPr>
              <a:t>, SVM, Karar Ağacı, Rastgele Orman, Lojistik Regresyon gibi) </a:t>
            </a:r>
          </a:p>
          <a:p>
            <a:pPr algn="l">
              <a:buFont typeface="Arial" panose="020B0604020202020204" pitchFamily="34" charset="0"/>
              <a:buChar char="•"/>
            </a:pPr>
            <a:r>
              <a:rPr lang="tr-TR" sz="3000" dirty="0">
                <a:solidFill>
                  <a:srgbClr val="004AAD"/>
                </a:solidFill>
                <a:latin typeface="Arial"/>
                <a:cs typeface="Arial"/>
              </a:rPr>
              <a:t>Model Geliştirme 28 Temmuz - 31 Temmuz 2024</a:t>
            </a:r>
          </a:p>
          <a:p>
            <a:pPr>
              <a:buFont typeface="Arial" panose="020B0604020202020204" pitchFamily="34" charset="0"/>
              <a:buChar char="•"/>
            </a:pPr>
            <a:r>
              <a:rPr lang="tr-TR" sz="3000" dirty="0">
                <a:solidFill>
                  <a:srgbClr val="004AAD"/>
                </a:solidFill>
                <a:latin typeface="Arial"/>
                <a:cs typeface="Arial"/>
              </a:rPr>
              <a:t>Modelin Eğitilmesi:(%80 eğitim, %20 test)</a:t>
            </a:r>
          </a:p>
          <a:p>
            <a:pPr lvl="1" algn="l"/>
            <a:r>
              <a:rPr lang="tr-TR" sz="3000" dirty="0">
                <a:solidFill>
                  <a:srgbClr val="004AAD"/>
                </a:solidFill>
                <a:latin typeface="Arial"/>
                <a:cs typeface="Arial"/>
              </a:rPr>
              <a:t>Hiper parametre Ayarı:</a:t>
            </a:r>
          </a:p>
          <a:p>
            <a:pPr algn="l">
              <a:buFont typeface="Arial" panose="020B0604020202020204" pitchFamily="34" charset="0"/>
              <a:buChar char="•"/>
            </a:pPr>
            <a:endParaRPr lang="tr-TR" sz="2800" dirty="0">
              <a:solidFill>
                <a:srgbClr val="004AAD"/>
              </a:solidFill>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7149443" y="885825"/>
            <a:ext cx="3989115" cy="689610"/>
          </a:xfrm>
          <a:prstGeom prst="rect">
            <a:avLst/>
          </a:prstGeom>
        </p:spPr>
        <p:txBody>
          <a:bodyPr lIns="0" tIns="0" rIns="0" bIns="0" rtlCol="0" anchor="t">
            <a:spAutoFit/>
          </a:bodyPr>
          <a:lstStyle/>
          <a:p>
            <a:pPr algn="ctr">
              <a:lnSpc>
                <a:spcPts val="5039"/>
              </a:lnSpc>
            </a:pPr>
            <a:r>
              <a:rPr lang="en-US" sz="3599">
                <a:solidFill>
                  <a:srgbClr val="004AAD"/>
                </a:solidFill>
                <a:latin typeface="Arial Bold"/>
                <a:ea typeface="Arial Bold"/>
                <a:cs typeface="Arial Bold"/>
                <a:sym typeface="Arial Bold"/>
              </a:rPr>
              <a:t>&lt;PROJE İŞ AKIŞI&gt;</a:t>
            </a:r>
          </a:p>
        </p:txBody>
      </p:sp>
      <p:sp>
        <p:nvSpPr>
          <p:cNvPr id="5" name="Metin kutusu 4">
            <a:extLst>
              <a:ext uri="{FF2B5EF4-FFF2-40B4-BE49-F238E27FC236}">
                <a16:creationId xmlns:a16="http://schemas.microsoft.com/office/drawing/2014/main" id="{629321B4-60AD-2A63-E260-B21F7641BA5D}"/>
              </a:ext>
            </a:extLst>
          </p:cNvPr>
          <p:cNvSpPr txBox="1"/>
          <p:nvPr/>
        </p:nvSpPr>
        <p:spPr>
          <a:xfrm>
            <a:off x="838200" y="1575435"/>
            <a:ext cx="15468600" cy="4708981"/>
          </a:xfrm>
          <a:prstGeom prst="rect">
            <a:avLst/>
          </a:prstGeom>
          <a:noFill/>
        </p:spPr>
        <p:txBody>
          <a:bodyPr wrap="square">
            <a:spAutoFit/>
          </a:bodyPr>
          <a:lstStyle/>
          <a:p>
            <a:pPr algn="l">
              <a:buFont typeface="+mj-lt"/>
              <a:buAutoNum type="arabicPeriod" startAt="6"/>
            </a:pPr>
            <a:r>
              <a:rPr lang="tr-TR" sz="3000" b="1" dirty="0">
                <a:solidFill>
                  <a:srgbClr val="004AAD"/>
                </a:solidFill>
                <a:latin typeface="Arial"/>
                <a:cs typeface="Arial"/>
              </a:rPr>
              <a:t>Performans Ölçümü </a:t>
            </a:r>
            <a:r>
              <a:rPr lang="tr-TR" sz="3000" dirty="0">
                <a:solidFill>
                  <a:srgbClr val="004AAD"/>
                </a:solidFill>
                <a:latin typeface="Arial"/>
                <a:cs typeface="Arial"/>
              </a:rPr>
              <a:t>31 Temmuz - 04 Temmuz 2024</a:t>
            </a:r>
          </a:p>
          <a:p>
            <a:pPr algn="l">
              <a:buFont typeface="Arial" panose="020B0604020202020204" pitchFamily="34" charset="0"/>
              <a:buChar char="•"/>
            </a:pPr>
            <a:r>
              <a:rPr lang="tr-TR" sz="3000" dirty="0">
                <a:solidFill>
                  <a:srgbClr val="004AAD"/>
                </a:solidFill>
                <a:latin typeface="Arial"/>
                <a:cs typeface="Arial"/>
              </a:rPr>
              <a:t>Performans Metrikleri:</a:t>
            </a:r>
          </a:p>
          <a:p>
            <a:pPr marL="742950" lvl="1" indent="-285750" algn="l">
              <a:buFont typeface="Arial" panose="020B0604020202020204" pitchFamily="34" charset="0"/>
              <a:buChar char="•"/>
            </a:pPr>
            <a:r>
              <a:rPr lang="tr-TR" sz="3000" dirty="0">
                <a:solidFill>
                  <a:srgbClr val="004AAD"/>
                </a:solidFill>
                <a:latin typeface="Arial"/>
                <a:cs typeface="Arial"/>
              </a:rPr>
              <a:t>Makro F1 puanı, doğruluk, hassasiyet ve geri çağırma gibi metrikler hesaplandı.</a:t>
            </a:r>
          </a:p>
          <a:p>
            <a:pPr algn="l">
              <a:buFont typeface="Arial" panose="020B0604020202020204" pitchFamily="34" charset="0"/>
              <a:buChar char="•"/>
            </a:pPr>
            <a:r>
              <a:rPr lang="tr-TR" sz="3000" dirty="0">
                <a:solidFill>
                  <a:srgbClr val="004AAD"/>
                </a:solidFill>
                <a:latin typeface="Arial"/>
                <a:cs typeface="Arial"/>
              </a:rPr>
              <a:t>Karşılaştırma:</a:t>
            </a:r>
          </a:p>
          <a:p>
            <a:pPr algn="l">
              <a:buFont typeface="+mj-lt"/>
              <a:buAutoNum type="arabicPeriod" startAt="7"/>
            </a:pPr>
            <a:r>
              <a:rPr lang="tr-TR" sz="3000" b="1" dirty="0">
                <a:solidFill>
                  <a:srgbClr val="004AAD"/>
                </a:solidFill>
                <a:latin typeface="Arial"/>
                <a:cs typeface="Arial"/>
              </a:rPr>
              <a:t>Sonuçların Analizi </a:t>
            </a:r>
            <a:r>
              <a:rPr lang="tr-TR" sz="3000" dirty="0">
                <a:solidFill>
                  <a:srgbClr val="004AAD"/>
                </a:solidFill>
                <a:latin typeface="Arial"/>
                <a:cs typeface="Arial"/>
              </a:rPr>
              <a:t>28 Temmuz - 31 Temmuz 2024</a:t>
            </a:r>
          </a:p>
          <a:p>
            <a:pPr algn="l">
              <a:buFont typeface="Arial" panose="020B0604020202020204" pitchFamily="34" charset="0"/>
              <a:buChar char="•"/>
            </a:pPr>
            <a:r>
              <a:rPr lang="tr-TR" sz="3000" dirty="0">
                <a:solidFill>
                  <a:srgbClr val="004AAD"/>
                </a:solidFill>
                <a:latin typeface="Arial"/>
                <a:cs typeface="Arial"/>
              </a:rPr>
              <a:t>Model Başarısı:</a:t>
            </a:r>
          </a:p>
          <a:p>
            <a:pPr algn="l"/>
            <a:r>
              <a:rPr lang="tr-TR" sz="3000" dirty="0">
                <a:solidFill>
                  <a:srgbClr val="004AAD"/>
                </a:solidFill>
                <a:latin typeface="Arial"/>
                <a:cs typeface="Arial"/>
              </a:rPr>
              <a:t>8. </a:t>
            </a:r>
            <a:r>
              <a:rPr lang="tr-TR" sz="3000" b="1" dirty="0">
                <a:solidFill>
                  <a:srgbClr val="004AAD"/>
                </a:solidFill>
                <a:latin typeface="Arial"/>
                <a:cs typeface="Arial"/>
              </a:rPr>
              <a:t>Sonuçların Raporlanması </a:t>
            </a:r>
            <a:r>
              <a:rPr lang="tr-TR" sz="3000" dirty="0">
                <a:solidFill>
                  <a:srgbClr val="004AAD"/>
                </a:solidFill>
                <a:latin typeface="Arial"/>
                <a:cs typeface="Arial"/>
              </a:rPr>
              <a:t>31 Temmuz - 4 Ağustos 2024</a:t>
            </a:r>
          </a:p>
          <a:p>
            <a:pPr algn="l">
              <a:buFont typeface="Arial" panose="020B0604020202020204" pitchFamily="34" charset="0"/>
              <a:buChar char="•"/>
            </a:pPr>
            <a:r>
              <a:rPr lang="tr-TR" sz="3000" dirty="0">
                <a:solidFill>
                  <a:srgbClr val="004AAD"/>
                </a:solidFill>
                <a:latin typeface="Arial"/>
                <a:cs typeface="Arial"/>
              </a:rPr>
              <a:t>Rapor Yazımı:</a:t>
            </a:r>
          </a:p>
          <a:p>
            <a:pPr algn="l">
              <a:buFont typeface="Arial" panose="020B0604020202020204" pitchFamily="34" charset="0"/>
              <a:buChar char="•"/>
            </a:pPr>
            <a:r>
              <a:rPr lang="tr-TR" sz="3000" dirty="0">
                <a:solidFill>
                  <a:srgbClr val="004AAD"/>
                </a:solidFill>
                <a:latin typeface="Arial"/>
                <a:cs typeface="Arial"/>
              </a:rPr>
              <a:t>Sunum Yazımı:</a:t>
            </a:r>
          </a:p>
          <a:p>
            <a:pPr algn="l">
              <a:buFont typeface="Arial" panose="020B0604020202020204" pitchFamily="34" charset="0"/>
              <a:buChar char="•"/>
            </a:pPr>
            <a:r>
              <a:rPr lang="tr-TR" sz="3000" dirty="0">
                <a:solidFill>
                  <a:srgbClr val="004AAD"/>
                </a:solidFill>
                <a:latin typeface="Arial"/>
                <a:cs typeface="Arial"/>
              </a:rPr>
              <a:t>Demo Oluşturma:</a:t>
            </a:r>
          </a:p>
        </p:txBody>
      </p:sp>
    </p:spTree>
    <p:extLst>
      <p:ext uri="{BB962C8B-B14F-4D97-AF65-F5344CB8AC3E}">
        <p14:creationId xmlns:p14="http://schemas.microsoft.com/office/powerpoint/2010/main" val="396542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tr-TR"/>
          </a:p>
        </p:txBody>
      </p:sp>
      <p:sp>
        <p:nvSpPr>
          <p:cNvPr id="3" name="TextBox 3"/>
          <p:cNvSpPr txBox="1"/>
          <p:nvPr/>
        </p:nvSpPr>
        <p:spPr>
          <a:xfrm>
            <a:off x="7771842" y="885825"/>
            <a:ext cx="2744316" cy="689610"/>
          </a:xfrm>
          <a:prstGeom prst="rect">
            <a:avLst/>
          </a:prstGeom>
        </p:spPr>
        <p:txBody>
          <a:bodyPr lIns="0" tIns="0" rIns="0" bIns="0" rtlCol="0" anchor="t">
            <a:spAutoFit/>
          </a:bodyPr>
          <a:lstStyle/>
          <a:p>
            <a:pPr algn="ctr">
              <a:lnSpc>
                <a:spcPts val="5039"/>
              </a:lnSpc>
            </a:pPr>
            <a:r>
              <a:rPr lang="en-US" sz="3599">
                <a:solidFill>
                  <a:srgbClr val="004AAD"/>
                </a:solidFill>
                <a:latin typeface="Arial Bold"/>
                <a:ea typeface="Arial Bold"/>
                <a:cs typeface="Arial Bold"/>
                <a:sym typeface="Arial Bold"/>
              </a:rPr>
              <a:t>&lt;VERİ SETİ&gt;</a:t>
            </a:r>
          </a:p>
        </p:txBody>
      </p:sp>
      <p:sp>
        <p:nvSpPr>
          <p:cNvPr id="4" name="TextBox 4"/>
          <p:cNvSpPr txBox="1"/>
          <p:nvPr/>
        </p:nvSpPr>
        <p:spPr>
          <a:xfrm>
            <a:off x="362560" y="2457796"/>
            <a:ext cx="9829800" cy="4781950"/>
          </a:xfrm>
          <a:prstGeom prst="rect">
            <a:avLst/>
          </a:prstGeom>
        </p:spPr>
        <p:txBody>
          <a:bodyPr wrap="square" lIns="0" tIns="0" rIns="0" bIns="0" rtlCol="0" anchor="t">
            <a:spAutoFit/>
          </a:bodyPr>
          <a:lstStyle/>
          <a:p>
            <a:pPr marL="457200" indent="-457200" algn="just">
              <a:lnSpc>
                <a:spcPct val="107000"/>
              </a:lnSpc>
              <a:spcAft>
                <a:spcPts val="800"/>
              </a:spcAft>
              <a:buFont typeface="Arial" panose="020B0604020202020204" pitchFamily="34" charset="0"/>
              <a:buChar char="•"/>
            </a:pPr>
            <a:r>
              <a:rPr lang="tr-TR" sz="2800" dirty="0">
                <a:solidFill>
                  <a:srgbClr val="004AAD"/>
                </a:solidFill>
                <a:latin typeface="Arial"/>
                <a:cs typeface="Arial"/>
              </a:rPr>
              <a:t>Veriler @mugeanliatv Instagram hesabındaki haberlere ait yorumlardan seçildi. Bu tür hesaplarda hakaret ve nefret dolu yorumlar bulma olasılığı daha yüksek olduğu için bu hesap seçilmiştir. </a:t>
            </a:r>
          </a:p>
          <a:p>
            <a:pPr marL="457200" indent="-457200" algn="just">
              <a:lnSpc>
                <a:spcPct val="107000"/>
              </a:lnSpc>
              <a:spcAft>
                <a:spcPts val="800"/>
              </a:spcAft>
              <a:buFont typeface="Arial" panose="020B0604020202020204" pitchFamily="34" charset="0"/>
              <a:buChar char="•"/>
            </a:pPr>
            <a:r>
              <a:rPr lang="tr-TR" sz="2800" dirty="0">
                <a:solidFill>
                  <a:srgbClr val="004AAD"/>
                </a:solidFill>
                <a:latin typeface="Arial"/>
                <a:cs typeface="Arial"/>
              </a:rPr>
              <a:t>Türkçe argo sözlüğüne, küfürlü söylemlere ve bazı hukuk sayfalarının hakaret suçları haberlerine göre veri kümesindeki tüm örnekler manuel olarak hakaret veya hakaret olmayan olarak etiketlendi. </a:t>
            </a:r>
          </a:p>
          <a:p>
            <a:pPr marL="457200" indent="-457200" algn="just">
              <a:lnSpc>
                <a:spcPct val="107000"/>
              </a:lnSpc>
              <a:spcAft>
                <a:spcPts val="800"/>
              </a:spcAft>
              <a:buFont typeface="Arial" panose="020B0604020202020204" pitchFamily="34" charset="0"/>
              <a:buChar char="•"/>
            </a:pPr>
            <a:r>
              <a:rPr lang="tr-TR" sz="2800" dirty="0">
                <a:solidFill>
                  <a:srgbClr val="004AAD"/>
                </a:solidFill>
                <a:latin typeface="Arial"/>
                <a:cs typeface="Arial"/>
              </a:rPr>
              <a:t>Etiketlenen yorumlardan sonra 3.652 hakaret içeren ve 3.709 hakaret içermeyen yorum elde edilmiştir. </a:t>
            </a:r>
          </a:p>
        </p:txBody>
      </p:sp>
      <p:pic>
        <p:nvPicPr>
          <p:cNvPr id="5" name="Resim 4">
            <a:extLst>
              <a:ext uri="{FF2B5EF4-FFF2-40B4-BE49-F238E27FC236}">
                <a16:creationId xmlns:a16="http://schemas.microsoft.com/office/drawing/2014/main" id="{AA0FEB8C-2459-DF6C-7784-1DC725F26E2B}"/>
              </a:ext>
            </a:extLst>
          </p:cNvPr>
          <p:cNvPicPr>
            <a:picLocks noChangeAspect="1"/>
          </p:cNvPicPr>
          <p:nvPr/>
        </p:nvPicPr>
        <p:blipFill>
          <a:blip r:embed="rId4"/>
          <a:stretch>
            <a:fillRect/>
          </a:stretch>
        </p:blipFill>
        <p:spPr>
          <a:xfrm>
            <a:off x="10878718" y="1104900"/>
            <a:ext cx="7046722" cy="4038600"/>
          </a:xfrm>
          <a:prstGeom prst="rect">
            <a:avLst/>
          </a:prstGeom>
        </p:spPr>
      </p:pic>
      <p:pic>
        <p:nvPicPr>
          <p:cNvPr id="6" name="Resim 5">
            <a:extLst>
              <a:ext uri="{FF2B5EF4-FFF2-40B4-BE49-F238E27FC236}">
                <a16:creationId xmlns:a16="http://schemas.microsoft.com/office/drawing/2014/main" id="{DF5A26F9-3C26-6AF0-0F2C-6C1C045F90D4}"/>
              </a:ext>
            </a:extLst>
          </p:cNvPr>
          <p:cNvPicPr>
            <a:picLocks noChangeAspect="1"/>
          </p:cNvPicPr>
          <p:nvPr/>
        </p:nvPicPr>
        <p:blipFill>
          <a:blip r:embed="rId5"/>
          <a:stretch>
            <a:fillRect/>
          </a:stretch>
        </p:blipFill>
        <p:spPr>
          <a:xfrm>
            <a:off x="11811000" y="5208650"/>
            <a:ext cx="5723315" cy="29083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2453</TotalTime>
  <Words>1594</Words>
  <Application>Microsoft Office PowerPoint</Application>
  <PresentationFormat>Özel</PresentationFormat>
  <Paragraphs>320</Paragraphs>
  <Slides>21</Slides>
  <Notes>9</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21</vt:i4>
      </vt:variant>
    </vt:vector>
  </HeadingPairs>
  <TitlesOfParts>
    <vt:vector size="30" baseType="lpstr">
      <vt:lpstr>Arial</vt:lpstr>
      <vt:lpstr>-apple-system</vt:lpstr>
      <vt:lpstr>Calibri</vt:lpstr>
      <vt:lpstr>Arial Bold</vt:lpstr>
      <vt:lpstr>Times New Roman</vt:lpstr>
      <vt:lpstr>HK Modular</vt:lpstr>
      <vt:lpstr>Cambria Math</vt:lpstr>
      <vt:lpstr>Courier New</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Türkçe Doğal</dc:title>
  <cp:lastModifiedBy>habibe devrim</cp:lastModifiedBy>
  <cp:revision>168</cp:revision>
  <dcterms:created xsi:type="dcterms:W3CDTF">2006-08-16T00:00:00Z</dcterms:created>
  <dcterms:modified xsi:type="dcterms:W3CDTF">2024-08-09T06:38:57Z</dcterms:modified>
  <dc:identifier>DAGMfnWas5Q</dc:identifier>
</cp:coreProperties>
</file>