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E5C5E786.xml" ContentType="application/vnd.ms-powerpoint.comments+xml"/>
  <Override PartName="/ppt/comments/modernComment_106_4791FEFC.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6" r:id="rId5"/>
    <p:sldId id="257" r:id="rId6"/>
    <p:sldId id="266" r:id="rId7"/>
    <p:sldId id="267" r:id="rId8"/>
    <p:sldId id="264" r:id="rId9"/>
    <p:sldId id="268" r:id="rId10"/>
    <p:sldId id="262" r:id="rId11"/>
    <p:sldId id="287" r:id="rId12"/>
    <p:sldId id="285" r:id="rId13"/>
    <p:sldId id="288" r:id="rId14"/>
    <p:sldId id="286" r:id="rId15"/>
    <p:sldId id="289" r:id="rId16"/>
    <p:sldId id="291" r:id="rId17"/>
    <p:sldId id="290" r:id="rId18"/>
    <p:sldId id="281" r:id="rId19"/>
    <p:sldId id="280" r:id="rId20"/>
    <p:sldId id="270" r:id="rId21"/>
    <p:sldId id="274" r:id="rId22"/>
    <p:sldId id="277" r:id="rId23"/>
    <p:sldId id="279" r:id="rId24"/>
    <p:sldId id="278" r:id="rId25"/>
    <p:sldId id="283"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cd\Documents\GitHub\MEC8211ProjetFinal\bin\V&#233;rification_de_co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Convergence de l'erreur</a:t>
            </a:r>
            <a:r>
              <a:rPr lang="en-CA" baseline="0"/>
              <a:t> de déformation en fonction de h</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Erreur de déformation</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Sheet1!$AB$3:$AI$3</c:f>
              <c:numCache>
                <c:formatCode>General</c:formatCode>
                <c:ptCount val="8"/>
                <c:pt idx="0">
                  <c:v>500</c:v>
                </c:pt>
                <c:pt idx="1">
                  <c:v>250</c:v>
                </c:pt>
                <c:pt idx="2">
                  <c:v>125</c:v>
                </c:pt>
                <c:pt idx="3">
                  <c:v>62.5</c:v>
                </c:pt>
                <c:pt idx="4">
                  <c:v>31.25</c:v>
                </c:pt>
                <c:pt idx="5">
                  <c:v>15.625</c:v>
                </c:pt>
                <c:pt idx="6">
                  <c:v>7.8125</c:v>
                </c:pt>
                <c:pt idx="7">
                  <c:v>3.90625</c:v>
                </c:pt>
              </c:numCache>
            </c:numRef>
          </c:xVal>
          <c:yVal>
            <c:numRef>
              <c:f>Sheet1!$P$3:$W$3</c:f>
              <c:numCache>
                <c:formatCode>General</c:formatCode>
                <c:ptCount val="8"/>
                <c:pt idx="0">
                  <c:v>6.3078313813422824</c:v>
                </c:pt>
                <c:pt idx="1">
                  <c:v>3.1539156906711412</c:v>
                </c:pt>
                <c:pt idx="2">
                  <c:v>1.5769578453355706</c:v>
                </c:pt>
                <c:pt idx="3">
                  <c:v>0.7884789226677853</c:v>
                </c:pt>
                <c:pt idx="4">
                  <c:v>0.39423946133389265</c:v>
                </c:pt>
                <c:pt idx="5">
                  <c:v>0.19711973066694632</c:v>
                </c:pt>
                <c:pt idx="6">
                  <c:v>9.8561126899749135E-2</c:v>
                </c:pt>
                <c:pt idx="7">
                  <c:v>4.9279301883598609E-2</c:v>
                </c:pt>
              </c:numCache>
            </c:numRef>
          </c:yVal>
          <c:smooth val="0"/>
          <c:extLst>
            <c:ext xmlns:c16="http://schemas.microsoft.com/office/drawing/2014/chart" uri="{C3380CC4-5D6E-409C-BE32-E72D297353CC}">
              <c16:uniqueId val="{00000001-A80C-4654-A8AE-01D6AEE703EA}"/>
            </c:ext>
          </c:extLst>
        </c:ser>
        <c:dLbls>
          <c:showLegendKey val="0"/>
          <c:showVal val="0"/>
          <c:showCatName val="0"/>
          <c:showSerName val="0"/>
          <c:showPercent val="0"/>
          <c:showBubbleSize val="0"/>
        </c:dLbls>
        <c:axId val="642881968"/>
        <c:axId val="642880048"/>
      </c:scatterChart>
      <c:valAx>
        <c:axId val="642881968"/>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0048"/>
        <c:crosses val="autoZero"/>
        <c:crossBetween val="midCat"/>
      </c:valAx>
      <c:valAx>
        <c:axId val="64288004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19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2878-4343-9A5D-7F316E1D8549}"/>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t>
                </a:r>
                <a:r>
                  <a:rPr lang="en-CA" sz="1100" dirty="0" err="1"/>
                  <a:t>postérieur</a:t>
                </a:r>
                <a:r>
                  <a:rPr lang="en-CA" sz="1100" dirty="0"/>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6EDF-4EE1-90B1-C67DC9614A74}"/>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t>
                </a:r>
                <a:r>
                  <a:rPr lang="en-CA" sz="1100" b="0" i="0" u="none" strike="noStrike" kern="1200" baseline="0" dirty="0" err="1">
                    <a:solidFill>
                      <a:prstClr val="black">
                        <a:lumMod val="65000"/>
                        <a:lumOff val="35000"/>
                      </a:prstClr>
                    </a:solidFill>
                  </a:rPr>
                  <a:t>postérieur</a:t>
                </a:r>
                <a:r>
                  <a:rPr lang="en-CA" sz="1100" b="0" i="0" u="none" strike="noStrike" kern="1200" baseline="0" dirty="0">
                    <a:solidFill>
                      <a:prstClr val="black">
                        <a:lumMod val="65000"/>
                        <a:lumOff val="35000"/>
                      </a:prstClr>
                    </a:solidFill>
                  </a:rPr>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6_4791FEFC.xml><?xml version="1.0" encoding="utf-8"?>
<p188:cmLst xmlns:a="http://schemas.openxmlformats.org/drawingml/2006/main" xmlns:r="http://schemas.openxmlformats.org/officeDocument/2006/relationships" xmlns:p188="http://schemas.microsoft.com/office/powerpoint/2018/8/main">
  <p188:cm id="{3724C460-C9F0-49DB-9DE2-9E5AD2B8FA85}" authorId="{53E43574-7A34-154C-E512-F6CBCA51E7C2}" created="2024-04-13T02:50:35.708">
    <ac:txMkLst xmlns:ac="http://schemas.microsoft.com/office/drawing/2013/main/command">
      <pc:docMk xmlns:pc="http://schemas.microsoft.com/office/powerpoint/2013/main/command"/>
      <pc:sldMk xmlns:pc="http://schemas.microsoft.com/office/powerpoint/2013/main/command" cId="1200750332" sldId="262"/>
      <ac:spMk id="3" creationId="{57846E6E-541E-C380-2EC3-91AF5BEE61F6}"/>
      <ac:txMk cp="413" len="347">
        <ac:context len="934" hash="2870726881"/>
      </ac:txMk>
    </ac:txMkLst>
    <p188:pos x="10506075" y="2002400"/>
    <p188:txBody>
      <a:bodyPr/>
      <a:lstStyle/>
      <a:p>
        <a:r>
          <a:rPr lang="en-CA"/>
          <a:t>Est-ce qu'on garde cette partie là?</a:t>
        </a:r>
      </a:p>
    </p188:txBody>
  </p188:cm>
</p188:cmLst>
</file>

<file path=ppt/comments/modernComment_108_E5C5E786.xml><?xml version="1.0" encoding="utf-8"?>
<p188:cmLst xmlns:a="http://schemas.openxmlformats.org/drawingml/2006/main" xmlns:r="http://schemas.openxmlformats.org/officeDocument/2006/relationships" xmlns:p188="http://schemas.microsoft.com/office/powerpoint/2018/8/main">
  <p188:cm id="{E208A256-2645-4215-A2E1-5835D144B8FF}" authorId="{4BB11620-EFBC-D13A-7B93-45F2C922ABDE}" created="2024-04-09T02:44:11.886">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757" len="70">
        <ac:context len="828" hash="3614477621"/>
      </ac:txMk>
    </ac:txMkLst>
    <p188:pos x="6266996" y="3947369"/>
    <p188:replyLst>
      <p188:reply id="{4D2E3173-7F5B-494D-9B6F-EC70F917A23F}" authorId="{E68F2F47-82E5-2BC7-0FEC-4F4EC863DDC3}" created="2024-04-11T03:56:20.273">
        <p188:txBody>
          <a:bodyPr/>
          <a:lstStyle/>
          <a:p>
            <a:r>
              <a:rPr lang="fr-FR"/>
              <a:t>La force est une condition de Neumann puisqu'elle agit sur une des dérivées de la flèche (dérivée seconde). Je ne sais pas si ces deux affirmations sont compatibles  </a:t>
            </a:r>
          </a:p>
        </p188:txBody>
      </p188:reply>
      <p188:reply id="{ED1DFAE6-706E-4F5A-9066-E3A5E6431B52}" authorId="{4BB11620-EFBC-D13A-7B93-45F2C922ABDE}" created="2024-04-11T04:53:01.967">
        <p188:txBody>
          <a:bodyPr/>
          <a:lstStyle/>
          <a:p>
            <a:r>
              <a:rPr lang="en-CA"/>
              <a:t>Oui "une force" est en general une condition de neumann mais dans ce cas particulier je ne crois pas que le role de la force soit une condition frontiere car on l'utilise aussi comme variable d'entrée qui varie</a:t>
            </a:r>
          </a:p>
        </p188:txBody>
      </p188:reply>
    </p188:replyLst>
    <p188:txBody>
      <a:bodyPr/>
      <a:lstStyle/>
      <a:p>
        <a:r>
          <a:rPr lang="en-CA"/>
          <a:t>La force ne peut pas etre une condition frontiere si c'est une donne d'entree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2A7CCEF2-C69F-4E36-B143-D7EDF5804833}" type="datetime1">
              <a:rPr lang="en-CA" smtClean="0"/>
              <a:t>2024-04-13</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1ADBD09C-FF50-4FD1-994D-EF0F9475051B}" type="datetime1">
              <a:rPr lang="en-CA" smtClean="0"/>
              <a:t>2024-04-13</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F13BACFD-6F67-41F6-B00F-BBB71923F71E}" type="datetime1">
              <a:rPr lang="en-CA" smtClean="0"/>
              <a:t>2024-04-13</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5058C9F4-251E-4DE2-9C11-2A3B8F78563B}" type="datetime1">
              <a:rPr lang="en-CA" smtClean="0"/>
              <a:t>2024-04-13</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4D3073F6-965A-4621-887D-89670704DFB4}" type="datetime1">
              <a:rPr lang="en-CA" smtClean="0"/>
              <a:t>2024-04-13</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EC29819C-B3B1-4251-9A48-94426B66773E}" type="datetime1">
              <a:rPr lang="en-CA" smtClean="0"/>
              <a:t>2024-04-13</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B1504549-8561-4C94-83E0-C906D977457F}" type="datetime1">
              <a:rPr lang="en-CA" smtClean="0"/>
              <a:t>2024-04-13</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A6DE78F7-A5FC-46A3-8377-658545803A23}" type="datetime1">
              <a:rPr lang="en-CA" smtClean="0"/>
              <a:t>2024-04-13</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AA0F9148-62B5-43B1-A5B6-5BEC21F9D988}" type="datetime1">
              <a:rPr lang="en-CA" smtClean="0"/>
              <a:t>2024-04-13</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39A04186-BB2B-42C3-A452-9227BB1E24B8}" type="datetime1">
              <a:rPr lang="en-CA" smtClean="0"/>
              <a:t>2024-04-13</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3F174ED6-FA25-4A67-8D78-BA9EC6218AB2}" type="datetime1">
              <a:rPr lang="en-CA" smtClean="0"/>
              <a:t>2024-04-13</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C0A320-8816-4056-8D50-A9D48AEC0EAA}" type="datetime1">
              <a:rPr lang="en-CA" smtClean="0"/>
              <a:t>2024-04-13</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6_4791FEFC.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A96887F-4FF8-0232-2D9B-34C552678221}"/>
              </a:ext>
            </a:extLst>
          </p:cNvPr>
          <p:cNvSpPr>
            <a:spLocks noGrp="1"/>
          </p:cNvSpPr>
          <p:nvPr>
            <p:ph type="sldNum" sz="quarter" idx="12"/>
          </p:nvPr>
        </p:nvSpPr>
        <p:spPr/>
        <p:txBody>
          <a:bodyPr/>
          <a:lstStyle/>
          <a:p>
            <a:fld id="{4BD3201E-7DF8-462B-AC18-61E63795AE0D}" type="slidenum">
              <a:rPr lang="en-CA" smtClean="0"/>
              <a:t>1</a:t>
            </a:fld>
            <a:endParaRPr lang="en-CA"/>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Tout d’abord il faut garder à l’esprit que l’erreur de discrétisation en éléments finis converge en O(h</a:t>
                </a:r>
                <a:r>
                  <a:rPr lang="fr-CA" sz="1800" baseline="30000" dirty="0"/>
                  <a:t>p+1</a:t>
                </a:r>
                <a:r>
                  <a:rPr lang="fr-CA" sz="1800" dirty="0"/>
                  <a:t>) avec l’erreur L2, p étant l’ordre de la fonction de forme utilisée.</a:t>
                </a:r>
              </a:p>
              <a:p>
                <a:pPr marL="0" indent="0" algn="just">
                  <a:buNone/>
                </a:pPr>
                <a:r>
                  <a:rPr lang="fr-CA" sz="1800" dirty="0"/>
                  <a:t>Dans notre cas, </a:t>
                </a:r>
                <a:r>
                  <a:rPr lang="fr-CA" sz="1800" dirty="0" err="1"/>
                  <a:t>SimCenter</a:t>
                </a:r>
                <a:r>
                  <a:rPr lang="fr-CA" sz="1800" dirty="0"/>
                  <a:t> utilise des éléments linéaires donc l’ordre formel attendu est de </a:t>
                </a:r>
                <a:r>
                  <a:rPr lang="fr-CA" sz="1800" i="1" dirty="0"/>
                  <a:t>p</a:t>
                </a:r>
                <a:r>
                  <a:rPr lang="fr-CA" sz="1800" i="1" baseline="-25000" dirty="0"/>
                  <a:t>f</a:t>
                </a:r>
                <a:r>
                  <a:rPr lang="fr-CA" sz="1800" i="1" dirty="0"/>
                  <a:t>=2.</a:t>
                </a:r>
                <a:r>
                  <a:rPr lang="fr-CA" sz="1800" dirty="0"/>
                  <a:t>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marL="0" indent="0" algn="just">
                  <a:buNone/>
                </a:pPr>
                <a:r>
                  <a:rPr lang="fr-CA" sz="1800" dirty="0"/>
                  <a:t>De plus, 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marL="0" indent="0" algn="just">
                  <a:buNone/>
                </a:pPr>
                <a:r>
                  <a:rPr lang="fr-CA" sz="1800" dirty="0"/>
                  <a:t>Donc cet 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B38F592B-53CF-0FFE-D64B-347489E071F6}"/>
              </a:ext>
            </a:extLst>
          </p:cNvPr>
          <p:cNvSpPr>
            <a:spLocks noGrp="1"/>
          </p:cNvSpPr>
          <p:nvPr>
            <p:ph type="sldNum" sz="quarter" idx="12"/>
          </p:nvPr>
        </p:nvSpPr>
        <p:spPr/>
        <p:txBody>
          <a:bodyPr/>
          <a:lstStyle/>
          <a:p>
            <a:fld id="{4BD3201E-7DF8-462B-AC18-61E63795AE0D}" type="slidenum">
              <a:rPr lang="en-CA" smtClean="0"/>
              <a:t>10</a:t>
            </a:fld>
            <a:endParaRPr lang="en-CA"/>
          </a:p>
        </p:txBody>
      </p:sp>
      <p:sp>
        <p:nvSpPr>
          <p:cNvPr id="5" name="Rectangle 4">
            <a:extLst>
              <a:ext uri="{FF2B5EF4-FFF2-40B4-BE49-F238E27FC236}">
                <a16:creationId xmlns:a16="http://schemas.microsoft.com/office/drawing/2014/main" id="{9BB7D0A8-FC31-AB5E-1C26-E3FAF9D0B9E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8921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714375" y="1150374"/>
            <a:ext cx="6715125" cy="5342501"/>
          </a:xfrm>
        </p:spPr>
        <p:txBody>
          <a:bodyPr>
            <a:normAutofit/>
          </a:bodyPr>
          <a:lstStyle/>
          <a:p>
            <a:pPr marL="0" indent="0" algn="just">
              <a:buNone/>
            </a:pPr>
            <a:r>
              <a:rPr lang="fr-CA" sz="1800" dirty="0"/>
              <a:t>On note aussi que malgré le fait d’avoir imposé un encastrement à l’extrémité inférieure de la poutre, ce qui devrait se traduire </a:t>
            </a:r>
            <a:r>
              <a:rPr lang="fr-FR" sz="1800" dirty="0"/>
              <a:t>par un angle nul au premier élément, cette condition ne peut pas être respectée par des éléments linéaires car ils ont un seul degré de liberté par nœud (le déplacement). Comme on peut le voir à la figure 4, le déplacement est nul à la base de la poutre mais l’angle ne l’est pas. Ceci introduit une erreur entre les nœuds dû à l'interpolation.</a:t>
            </a:r>
            <a:endParaRPr lang="fr-CA" sz="1800" dirty="0"/>
          </a:p>
          <a:p>
            <a:pPr marL="0" indent="0" algn="just">
              <a:buNone/>
            </a:pPr>
            <a:endParaRPr lang="en-CA" sz="1800" dirty="0">
              <a:highlight>
                <a:srgbClr val="FFFF00"/>
              </a:highlight>
            </a:endParaRPr>
          </a:p>
          <a:p>
            <a:pPr marL="0" indent="0" algn="just">
              <a:buNone/>
            </a:pPr>
            <a:endParaRPr lang="fr-CA" sz="1800" dirty="0"/>
          </a:p>
          <a:p>
            <a:pPr marL="0" indent="0" algn="just">
              <a:buNone/>
            </a:pPr>
            <a:r>
              <a:rPr lang="fr-CA" sz="1800" dirty="0"/>
              <a:t>Il est important de noter que cet écart ne remet pas en question la vérification du code de </a:t>
            </a:r>
            <a:r>
              <a:rPr lang="fr-CA" sz="1800" dirty="0" err="1"/>
              <a:t>SimCenter</a:t>
            </a:r>
            <a:r>
              <a:rPr lang="fr-CA" sz="1800" dirty="0"/>
              <a:t>/</a:t>
            </a:r>
            <a:r>
              <a:rPr lang="fr-CA" sz="1800" dirty="0" err="1"/>
              <a:t>Nastran</a:t>
            </a:r>
            <a:r>
              <a:rPr lang="fr-CA" sz="1800" dirty="0"/>
              <a:t> mais plutôt la méthode utilisée pour la vérification.</a:t>
            </a:r>
          </a:p>
        </p:txBody>
      </p:sp>
      <p:pic>
        <p:nvPicPr>
          <p:cNvPr id="10" name="Picture 9">
            <a:extLst>
              <a:ext uri="{FF2B5EF4-FFF2-40B4-BE49-F238E27FC236}">
                <a16:creationId xmlns:a16="http://schemas.microsoft.com/office/drawing/2014/main" id="{4C6094C8-647C-6C33-05D7-E0D0C50BE585}"/>
              </a:ext>
            </a:extLst>
          </p:cNvPr>
          <p:cNvPicPr>
            <a:picLocks noChangeAspect="1"/>
          </p:cNvPicPr>
          <p:nvPr/>
        </p:nvPicPr>
        <p:blipFill>
          <a:blip r:embed="rId2"/>
          <a:stretch>
            <a:fillRect/>
          </a:stretch>
        </p:blipFill>
        <p:spPr>
          <a:xfrm>
            <a:off x="7746693" y="718420"/>
            <a:ext cx="4261003" cy="4476750"/>
          </a:xfrm>
          <a:prstGeom prst="rect">
            <a:avLst/>
          </a:prstGeom>
        </p:spPr>
      </p:pic>
      <p:sp>
        <p:nvSpPr>
          <p:cNvPr id="11" name="ZoneTexte 4">
            <a:extLst>
              <a:ext uri="{FF2B5EF4-FFF2-40B4-BE49-F238E27FC236}">
                <a16:creationId xmlns:a16="http://schemas.microsoft.com/office/drawing/2014/main" id="{D45E035C-2C6B-E5B4-30DE-7A0788EED6B4}"/>
              </a:ext>
            </a:extLst>
          </p:cNvPr>
          <p:cNvSpPr txBox="1"/>
          <p:nvPr/>
        </p:nvSpPr>
        <p:spPr>
          <a:xfrm>
            <a:off x="7746693" y="5271466"/>
            <a:ext cx="5435048" cy="276999"/>
          </a:xfrm>
          <a:prstGeom prst="rect">
            <a:avLst/>
          </a:prstGeom>
          <a:noFill/>
        </p:spPr>
        <p:txBody>
          <a:bodyPr wrap="square" rtlCol="0">
            <a:spAutoFit/>
          </a:bodyPr>
          <a:lstStyle/>
          <a:p>
            <a:r>
              <a:rPr lang="fr-FR" sz="1200" dirty="0"/>
              <a:t>Fig.4. Simulation d’une poutre encastrée-libre à un élément</a:t>
            </a:r>
          </a:p>
        </p:txBody>
      </p:sp>
      <p:sp>
        <p:nvSpPr>
          <p:cNvPr id="4" name="Slide Number Placeholder 3">
            <a:extLst>
              <a:ext uri="{FF2B5EF4-FFF2-40B4-BE49-F238E27FC236}">
                <a16:creationId xmlns:a16="http://schemas.microsoft.com/office/drawing/2014/main" id="{A39722D7-DF6C-5874-2BE9-0D86EE5DED57}"/>
              </a:ext>
            </a:extLst>
          </p:cNvPr>
          <p:cNvSpPr>
            <a:spLocks noGrp="1"/>
          </p:cNvSpPr>
          <p:nvPr>
            <p:ph type="sldNum" sz="quarter" idx="12"/>
          </p:nvPr>
        </p:nvSpPr>
        <p:spPr/>
        <p:txBody>
          <a:bodyPr/>
          <a:lstStyle/>
          <a:p>
            <a:fld id="{4BD3201E-7DF8-462B-AC18-61E63795AE0D}" type="slidenum">
              <a:rPr lang="en-CA" smtClean="0"/>
              <a:t>11</a:t>
            </a:fld>
            <a:endParaRPr lang="en-CA"/>
          </a:p>
        </p:txBody>
      </p:sp>
      <p:sp>
        <p:nvSpPr>
          <p:cNvPr id="5" name="Rectangle 4">
            <a:extLst>
              <a:ext uri="{FF2B5EF4-FFF2-40B4-BE49-F238E27FC236}">
                <a16:creationId xmlns:a16="http://schemas.microsoft.com/office/drawing/2014/main" id="{DC4C1535-31D9-41B6-E383-14B31ABE66BC}"/>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9489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20000"/>
              </a:bodyPr>
              <a:lstStyle/>
              <a:p>
                <a:pPr marL="0" indent="0" algn="just">
                  <a:buNone/>
                </a:pPr>
                <a:r>
                  <a:rPr lang="fr-CA" sz="1800" dirty="0"/>
                  <a:t>Il est donc possible de remarquer qu’une différente méthode est nécessaire afin d’effectuer la vérification de code. Pour ce faire, il est possible d’utiliser l’énergie de déformation.</a:t>
                </a:r>
              </a:p>
              <a:p>
                <a:pPr marL="0" indent="0" algn="just">
                  <a:buNone/>
                </a:pPr>
                <a:r>
                  <a:rPr lang="fr-CA" sz="1800" dirty="0"/>
                  <a:t>L’énergie de déformation par élément linéaire est définie comme suit: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𝑈</m:t>
                      </m:r>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bSup>
                            <m:sSubSupPr>
                              <m:ctrlPr>
                                <a:rPr lang="fr-CA" sz="1800" b="0" i="1" smtClean="0">
                                  <a:latin typeface="Cambria Math" panose="02040503050406030204" pitchFamily="18" charset="0"/>
                                </a:rPr>
                              </m:ctrlPr>
                            </m:sSubSupPr>
                            <m:e>
                              <m:r>
                                <a:rPr lang="fr-CA" sz="1800" b="0" i="1" smtClean="0">
                                  <a:latin typeface="Cambria Math" panose="02040503050406030204" pitchFamily="18" charset="0"/>
                                </a:rPr>
                                <m:t>𝑀</m:t>
                              </m:r>
                            </m:e>
                            <m:sub>
                              <m:r>
                                <a:rPr lang="fr-CA" sz="1800" b="0" i="1" smtClean="0">
                                  <a:latin typeface="Cambria Math" panose="02040503050406030204" pitchFamily="18" charset="0"/>
                                </a:rPr>
                                <m:t>𝑒𝑓</m:t>
                              </m:r>
                            </m:sub>
                            <m:sup>
                              <m:r>
                                <a:rPr lang="fr-CA" sz="1800" b="0" i="1" smtClean="0">
                                  <a:latin typeface="Cambria Math" panose="02040503050406030204" pitchFamily="18" charset="0"/>
                                </a:rPr>
                                <m:t>2</m:t>
                              </m:r>
                            </m:sup>
                          </m:sSub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marL="0" indent="0" algn="just">
                  <a:buNone/>
                </a:pPr>
                <a:r>
                  <a:rPr lang="fr-CA" sz="1800" dirty="0"/>
                  <a:t>L’erreur locale de discrétisation est définie comme étant: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𝑒</m:t>
                      </m:r>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𝑛𝑢𝑚</m:t>
                          </m:r>
                        </m:sub>
                      </m:sSub>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𝑟</m:t>
                          </m:r>
                          <m:r>
                            <a:rPr lang="fr-CA" sz="1800" b="0" i="1" smtClean="0">
                              <a:latin typeface="Cambria Math" panose="02040503050406030204" pitchFamily="18" charset="0"/>
                            </a:rPr>
                            <m:t>é</m:t>
                          </m:r>
                          <m:r>
                            <a:rPr lang="fr-CA" sz="1800" b="0" i="1" smtClean="0">
                              <a:latin typeface="Cambria Math" panose="02040503050406030204" pitchFamily="18" charset="0"/>
                            </a:rPr>
                            <m:t>𝑒𝑙</m:t>
                          </m:r>
                        </m:sub>
                      </m:sSub>
                    </m:oMath>
                  </m:oMathPara>
                </a14:m>
                <a:endParaRPr lang="fr-CA" sz="1800" dirty="0"/>
              </a:p>
              <a:p>
                <a:pPr marL="0" indent="0" algn="just">
                  <a:buNone/>
                </a:pPr>
                <a:endParaRPr lang="fr-CA" sz="1800" dirty="0"/>
              </a:p>
              <a:p>
                <a:pPr marL="0" indent="0" algn="just">
                  <a:buNone/>
                </a:pPr>
                <a:r>
                  <a:rPr lang="fr-CA" sz="1800" dirty="0"/>
                  <a:t>De ce fait, l’erreur locale sur l’énergie de déformation peut être définie comme étant: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𝐸</m:t>
                          </m:r>
                        </m:e>
                        <m:sup>
                          <m:r>
                            <a:rPr lang="fr-CA" sz="1800" b="0" i="1" smtClean="0">
                              <a:latin typeface="Cambria Math" panose="02040503050406030204" pitchFamily="18" charset="0"/>
                            </a:rPr>
                            <m:t>2</m:t>
                          </m:r>
                        </m:sup>
                      </m:sSup>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𝑒</m:t>
                              </m:r>
                            </m:e>
                            <m:sup>
                              <m:r>
                                <a:rPr lang="fr-CA" sz="1800" b="0" i="1" smtClean="0">
                                  <a:latin typeface="Cambria Math" panose="02040503050406030204" pitchFamily="18" charset="0"/>
                                </a:rPr>
                                <m:t>2</m:t>
                              </m:r>
                            </m:sup>
                          </m:s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marL="0" indent="0" algn="just">
                  <a:buNone/>
                </a:pPr>
                <a:r>
                  <a:rPr lang="fr-CA" sz="1800" dirty="0"/>
                  <a:t>Toutefois, elle peut également être définie à l’aide de la formulation de l’erreur de discrétisation d’une méthode par éléments finis, soit:</a:t>
                </a:r>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𝐸</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𝐶h</m:t>
                          </m:r>
                        </m:e>
                        <m:sup>
                          <m:r>
                            <a:rPr lang="fr-CA" sz="1800" b="0" i="1" smtClean="0">
                              <a:latin typeface="Cambria Math" panose="02040503050406030204" pitchFamily="18" charset="0"/>
                            </a:rPr>
                            <m:t>𝑝</m:t>
                          </m:r>
                        </m:sup>
                      </m:sSup>
                    </m:oMath>
                  </m:oMathPara>
                </a14:m>
                <a:endParaRPr lang="fr-CA" sz="1800" i="1" dirty="0"/>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598" r="-348"/>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FDF96E43-3087-8A4D-EBD6-7CBB6A4F2F60}"/>
              </a:ext>
            </a:extLst>
          </p:cNvPr>
          <p:cNvSpPr>
            <a:spLocks noGrp="1"/>
          </p:cNvSpPr>
          <p:nvPr>
            <p:ph type="sldNum" sz="quarter" idx="12"/>
          </p:nvPr>
        </p:nvSpPr>
        <p:spPr/>
        <p:txBody>
          <a:bodyPr/>
          <a:lstStyle/>
          <a:p>
            <a:fld id="{4BD3201E-7DF8-462B-AC18-61E63795AE0D}" type="slidenum">
              <a:rPr lang="en-CA" smtClean="0"/>
              <a:t>12</a:t>
            </a:fld>
            <a:endParaRPr lang="en-CA"/>
          </a:p>
        </p:txBody>
      </p:sp>
      <p:sp>
        <p:nvSpPr>
          <p:cNvPr id="5" name="Rectangle 4">
            <a:extLst>
              <a:ext uri="{FF2B5EF4-FFF2-40B4-BE49-F238E27FC236}">
                <a16:creationId xmlns:a16="http://schemas.microsoft.com/office/drawing/2014/main" id="{E17DE8ED-B555-9AF9-B7C6-78506172C47B}"/>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8158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Ainsi, en réalisant des simulations qui augmentent le nombre d’éléments (i.e. en diminuant h), on observe les résultats suivants:</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2676117715"/>
              </p:ext>
            </p:extLst>
          </p:nvPr>
        </p:nvGraphicFramePr>
        <p:xfrm>
          <a:off x="838200" y="1729331"/>
          <a:ext cx="2583426" cy="4098138"/>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060138">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de déformation</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379750">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6.3078314</a:t>
                      </a:r>
                    </a:p>
                  </a:txBody>
                  <a:tcPr marL="9525" marR="9525" marT="9525" marB="0" anchor="ctr"/>
                </a:tc>
                <a:extLst>
                  <a:ext uri="{0D108BD9-81ED-4DB2-BD59-A6C34878D82A}">
                    <a16:rowId xmlns:a16="http://schemas.microsoft.com/office/drawing/2014/main" val="2690500205"/>
                  </a:ext>
                </a:extLst>
              </a:tr>
              <a:tr h="379750">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3.153916</a:t>
                      </a:r>
                    </a:p>
                  </a:txBody>
                  <a:tcPr marL="9525" marR="9525" marT="9525" marB="0" anchor="ctr"/>
                </a:tc>
                <a:extLst>
                  <a:ext uri="{0D108BD9-81ED-4DB2-BD59-A6C34878D82A}">
                    <a16:rowId xmlns:a16="http://schemas.microsoft.com/office/drawing/2014/main" val="85500179"/>
                  </a:ext>
                </a:extLst>
              </a:tr>
              <a:tr h="379750">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1.576958</a:t>
                      </a:r>
                    </a:p>
                  </a:txBody>
                  <a:tcPr marL="9525" marR="9525" marT="9525" marB="0" anchor="ctr"/>
                </a:tc>
                <a:extLst>
                  <a:ext uri="{0D108BD9-81ED-4DB2-BD59-A6C34878D82A}">
                    <a16:rowId xmlns:a16="http://schemas.microsoft.com/office/drawing/2014/main" val="1329961423"/>
                  </a:ext>
                </a:extLst>
              </a:tr>
              <a:tr h="379750">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0.788479</a:t>
                      </a:r>
                    </a:p>
                  </a:txBody>
                  <a:tcPr marL="9525" marR="9525" marT="9525" marB="0" anchor="ctr"/>
                </a:tc>
                <a:extLst>
                  <a:ext uri="{0D108BD9-81ED-4DB2-BD59-A6C34878D82A}">
                    <a16:rowId xmlns:a16="http://schemas.microsoft.com/office/drawing/2014/main" val="1029355492"/>
                  </a:ext>
                </a:extLst>
              </a:tr>
              <a:tr h="379750">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0.394239</a:t>
                      </a:r>
                    </a:p>
                  </a:txBody>
                  <a:tcPr marL="9525" marR="9525" marT="9525" marB="0" anchor="ctr"/>
                </a:tc>
                <a:extLst>
                  <a:ext uri="{0D108BD9-81ED-4DB2-BD59-A6C34878D82A}">
                    <a16:rowId xmlns:a16="http://schemas.microsoft.com/office/drawing/2014/main" val="1431671733"/>
                  </a:ext>
                </a:extLst>
              </a:tr>
              <a:tr h="379750">
                <a:tc>
                  <a:txBody>
                    <a:bodyPr/>
                    <a:lstStyle/>
                    <a:p>
                      <a:pPr algn="ctr" fontAlgn="ctr"/>
                      <a:r>
                        <a:rPr lang="fr-CA" sz="1100" u="none" strike="noStrike" dirty="0">
                          <a:effectLst/>
                        </a:rPr>
                        <a:t>32</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0.19712</a:t>
                      </a:r>
                    </a:p>
                  </a:txBody>
                  <a:tcPr marL="9525" marR="9525" marT="9525" marB="0" anchor="ctr"/>
                </a:tc>
                <a:extLst>
                  <a:ext uri="{0D108BD9-81ED-4DB2-BD59-A6C34878D82A}">
                    <a16:rowId xmlns:a16="http://schemas.microsoft.com/office/drawing/2014/main" val="3712731881"/>
                  </a:ext>
                </a:extLst>
              </a:tr>
              <a:tr h="379750">
                <a:tc>
                  <a:txBody>
                    <a:bodyPr/>
                    <a:lstStyle/>
                    <a:p>
                      <a:pPr algn="ctr" fontAlgn="ctr"/>
                      <a:r>
                        <a:rPr lang="fr-CA" sz="1100" b="0" i="0" u="none" strike="noStrike" dirty="0">
                          <a:solidFill>
                            <a:srgbClr val="000000"/>
                          </a:solidFill>
                          <a:effectLst/>
                          <a:latin typeface="Calibri" panose="020F0502020204030204" pitchFamily="34" charset="0"/>
                        </a:rPr>
                        <a:t>64</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7.8125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0.098561</a:t>
                      </a:r>
                    </a:p>
                  </a:txBody>
                  <a:tcPr marL="9525" marR="9525" marT="9525" marB="0" anchor="ctr"/>
                </a:tc>
                <a:extLst>
                  <a:ext uri="{0D108BD9-81ED-4DB2-BD59-A6C34878D82A}">
                    <a16:rowId xmlns:a16="http://schemas.microsoft.com/office/drawing/2014/main" val="1479933162"/>
                  </a:ext>
                </a:extLst>
              </a:tr>
              <a:tr h="379750">
                <a:tc>
                  <a:txBody>
                    <a:bodyPr/>
                    <a:lstStyle/>
                    <a:p>
                      <a:pPr algn="ctr" fontAlgn="ctr"/>
                      <a:r>
                        <a:rPr lang="fr-CA" sz="1100" b="0" i="0" u="none" strike="noStrike" dirty="0">
                          <a:solidFill>
                            <a:srgbClr val="000000"/>
                          </a:solidFill>
                          <a:effectLst/>
                          <a:latin typeface="Calibri" panose="020F0502020204030204" pitchFamily="34" charset="0"/>
                        </a:rPr>
                        <a:t>128</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3.90625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0.049279</a:t>
                      </a:r>
                    </a:p>
                  </a:txBody>
                  <a:tcPr marL="9525" marR="9525" marT="9525" marB="0" anchor="ctr"/>
                </a:tc>
                <a:extLst>
                  <a:ext uri="{0D108BD9-81ED-4DB2-BD59-A6C34878D82A}">
                    <a16:rowId xmlns:a16="http://schemas.microsoft.com/office/drawing/2014/main" val="1093481435"/>
                  </a:ext>
                </a:extLst>
              </a:tr>
            </a:tbl>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Fig.5. </a:t>
            </a:r>
            <a:r>
              <a:rPr lang="en-CA" sz="1200" dirty="0"/>
              <a:t>Convergence de </a:t>
            </a:r>
            <a:r>
              <a:rPr lang="en-CA" sz="1200" dirty="0" err="1"/>
              <a:t>l’erreur</a:t>
            </a:r>
            <a:r>
              <a:rPr lang="en-CA" sz="1200" dirty="0"/>
              <a:t> de </a:t>
            </a:r>
            <a:r>
              <a:rPr lang="en-CA" sz="1200" dirty="0" err="1"/>
              <a:t>déformation</a:t>
            </a:r>
            <a:r>
              <a:rPr lang="en-CA" sz="1200" dirty="0"/>
              <a:t> </a:t>
            </a:r>
            <a:r>
              <a:rPr lang="en-CA" sz="1200" dirty="0" err="1"/>
              <a:t>en</a:t>
            </a:r>
            <a:r>
              <a:rPr lang="en-CA" sz="1200" dirty="0"/>
              <a:t> </a:t>
            </a:r>
            <a:r>
              <a:rPr lang="en-CA" sz="1200" dirty="0" err="1"/>
              <a:t>fonction</a:t>
            </a:r>
            <a:r>
              <a:rPr lang="en-CA" sz="1200" dirty="0"/>
              <a:t> de h</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776749" y="5866798"/>
            <a:ext cx="2723536" cy="461665"/>
          </a:xfrm>
          <a:prstGeom prst="rect">
            <a:avLst/>
          </a:prstGeom>
          <a:noFill/>
        </p:spPr>
        <p:txBody>
          <a:bodyPr wrap="square" rtlCol="0">
            <a:spAutoFit/>
          </a:bodyPr>
          <a:lstStyle/>
          <a:p>
            <a:r>
              <a:rPr lang="fr-FR" sz="1200" dirty="0"/>
              <a:t>Tableau 3. </a:t>
            </a:r>
            <a:r>
              <a:rPr lang="en-CA" sz="1200" dirty="0"/>
              <a:t>Valeur de </a:t>
            </a:r>
            <a:r>
              <a:rPr lang="en-CA" sz="1200" dirty="0" err="1"/>
              <a:t>l’erreur</a:t>
            </a:r>
            <a:r>
              <a:rPr lang="en-CA" sz="1200" dirty="0"/>
              <a:t> de </a:t>
            </a:r>
            <a:r>
              <a:rPr lang="en-CA" sz="1200" dirty="0" err="1"/>
              <a:t>déformation</a:t>
            </a:r>
            <a:r>
              <a:rPr lang="en-CA" sz="1200" dirty="0"/>
              <a:t> pour </a:t>
            </a:r>
            <a:r>
              <a:rPr lang="en-CA" sz="1200" dirty="0" err="1"/>
              <a:t>différents</a:t>
            </a:r>
            <a:r>
              <a:rPr lang="en-CA" sz="1200" dirty="0"/>
              <a:t> </a:t>
            </a:r>
            <a:r>
              <a:rPr lang="en-CA" sz="1200" dirty="0" err="1"/>
              <a:t>maillages</a:t>
            </a:r>
            <a:endParaRPr lang="fr-FR" sz="1200" dirty="0"/>
          </a:p>
        </p:txBody>
      </p:sp>
      <p:graphicFrame>
        <p:nvGraphicFramePr>
          <p:cNvPr id="8" name="Chart 7">
            <a:extLst>
              <a:ext uri="{FF2B5EF4-FFF2-40B4-BE49-F238E27FC236}">
                <a16:creationId xmlns:a16="http://schemas.microsoft.com/office/drawing/2014/main" id="{6F0BDE2F-EA72-3241-7427-B88E7D002C01}"/>
              </a:ext>
            </a:extLst>
          </p:cNvPr>
          <p:cNvGraphicFramePr>
            <a:graphicFrameLocks/>
          </p:cNvGraphicFramePr>
          <p:nvPr>
            <p:extLst>
              <p:ext uri="{D42A27DB-BD31-4B8C-83A1-F6EECF244321}">
                <p14:modId xmlns:p14="http://schemas.microsoft.com/office/powerpoint/2010/main" val="2005764556"/>
              </p:ext>
            </p:extLst>
          </p:nvPr>
        </p:nvGraphicFramePr>
        <p:xfrm>
          <a:off x="4563344" y="1850608"/>
          <a:ext cx="6291980" cy="3855584"/>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86D0EB4A-B638-2D21-54FF-82EC4519B1AD}"/>
              </a:ext>
            </a:extLst>
          </p:cNvPr>
          <p:cNvSpPr>
            <a:spLocks noGrp="1"/>
          </p:cNvSpPr>
          <p:nvPr>
            <p:ph type="sldNum" sz="quarter" idx="12"/>
          </p:nvPr>
        </p:nvSpPr>
        <p:spPr/>
        <p:txBody>
          <a:bodyPr/>
          <a:lstStyle/>
          <a:p>
            <a:fld id="{4BD3201E-7DF8-462B-AC18-61E63795AE0D}" type="slidenum">
              <a:rPr lang="en-CA" smtClean="0"/>
              <a:t>13</a:t>
            </a:fld>
            <a:endParaRPr lang="en-CA"/>
          </a:p>
        </p:txBody>
      </p:sp>
      <p:sp>
        <p:nvSpPr>
          <p:cNvPr id="9" name="Rectangle 8">
            <a:extLst>
              <a:ext uri="{FF2B5EF4-FFF2-40B4-BE49-F238E27FC236}">
                <a16:creationId xmlns:a16="http://schemas.microsoft.com/office/drawing/2014/main" id="{19CEC3C7-8C32-489E-D900-A06B861398B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83470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Il faut noter que cette méthode converge selon </a:t>
                </a:r>
                <a14:m>
                  <m:oMath xmlns:m="http://schemas.openxmlformats.org/officeDocument/2006/math">
                    <m:r>
                      <m:rPr>
                        <m:sty m:val="p"/>
                      </m:rPr>
                      <a:rPr lang="el-GR" sz="1800" i="1" smtClean="0">
                        <a:latin typeface="Cambria Math" panose="02040503050406030204" pitchFamily="18" charset="0"/>
                      </a:rPr>
                      <m:t>Ο</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h</m:t>
                        </m:r>
                      </m:e>
                      <m:sup>
                        <m:r>
                          <a:rPr lang="fr-CA" sz="1800" b="0" i="1" smtClean="0">
                            <a:latin typeface="Cambria Math" panose="02040503050406030204" pitchFamily="18" charset="0"/>
                          </a:rPr>
                          <m:t>𝑝</m:t>
                        </m:r>
                      </m:sup>
                    </m:sSup>
                    <m:r>
                      <a:rPr lang="fr-CA" sz="1800" b="0" i="1" smtClean="0">
                        <a:latin typeface="Cambria Math" panose="02040503050406030204" pitchFamily="18" charset="0"/>
                      </a:rPr>
                      <m:t>)</m:t>
                    </m:r>
                  </m:oMath>
                </a14:m>
                <a:r>
                  <a:rPr lang="fr-CA" sz="1800" dirty="0"/>
                  <a:t> où p est l’ordre de convergence. Il est donc possible de remarquer que cette méthode est beaucoup mieux adaptée pour analyser la convergence des éléments poutre. Les poutres utilisées par le logiciel Simcenter3D sont des éléments finis linéaires. Effectivement, elles ne possèdent pas de nœuds milieux permettant de prendre en compte la pente dans l’élément. </a:t>
                </a:r>
              </a:p>
              <a:p>
                <a:pPr marL="0" indent="0" algn="just">
                  <a:buNone/>
                </a:pPr>
                <a:endParaRPr lang="fr-CA" sz="1800" dirty="0"/>
              </a:p>
              <a:p>
                <a:pPr marL="0" indent="0" algn="just">
                  <a:buNone/>
                </a:pPr>
                <a:r>
                  <a:rPr lang="fr-CA" sz="1800" dirty="0"/>
                  <a:t>Il est donc possible de remarquer que les éléments se comporte tel qu’attendu étant donné que l’erreur de déformation converge selon un ordre linéaire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=1</m:t>
                    </m:r>
                  </m:oMath>
                </a14:m>
                <a:r>
                  <a:rPr lang="fr-CA" sz="1800" dirty="0"/>
                  <a:t>.</a:t>
                </a:r>
              </a:p>
              <a:p>
                <a:pPr marL="0" indent="0" algn="just">
                  <a:buNone/>
                </a:pPr>
                <a:endParaRPr lang="fr-CA" sz="1800" dirty="0"/>
              </a:p>
              <a:p>
                <a:pPr marL="0" indent="0" algn="just">
                  <a:buNone/>
                </a:pPr>
                <a:r>
                  <a:rPr lang="fr-CA" sz="1800" dirty="0"/>
                  <a:t>De plus, la qualité de la régression vient ajouter de la validité à cette affirmation étant donné qu’elle est exactement de R²=1. Il est normal d’obtenir une telle régression étant donné que l’on utilise un logiciel commercial qui a dû être vérifié extensivement par Siemens.</a:t>
                </a:r>
              </a:p>
              <a:p>
                <a:pPr marL="0" indent="0" algn="just">
                  <a:buNone/>
                </a:pPr>
                <a:endParaRPr lang="fr-CA" sz="1800" dirty="0"/>
              </a:p>
              <a:p>
                <a:pPr marL="0" indent="0" algn="just">
                  <a:buNone/>
                </a:pPr>
                <a:r>
                  <a:rPr lang="fr-CA" sz="1800" dirty="0"/>
                  <a:t>Il est donc possible de conclure que le code résout correctement les formulations mathématiques utilisées pour définir les éléments poutre.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94F52DBE-447B-FAD3-C032-9EC66003A2C5}"/>
              </a:ext>
            </a:extLst>
          </p:cNvPr>
          <p:cNvSpPr>
            <a:spLocks noGrp="1"/>
          </p:cNvSpPr>
          <p:nvPr>
            <p:ph type="sldNum" sz="quarter" idx="12"/>
          </p:nvPr>
        </p:nvSpPr>
        <p:spPr/>
        <p:txBody>
          <a:bodyPr/>
          <a:lstStyle/>
          <a:p>
            <a:fld id="{4BD3201E-7DF8-462B-AC18-61E63795AE0D}" type="slidenum">
              <a:rPr lang="en-CA" smtClean="0"/>
              <a:t>14</a:t>
            </a:fld>
            <a:endParaRPr lang="en-CA"/>
          </a:p>
        </p:txBody>
      </p:sp>
      <p:sp>
        <p:nvSpPr>
          <p:cNvPr id="5" name="Rectangle 4">
            <a:extLst>
              <a:ext uri="{FF2B5EF4-FFF2-40B4-BE49-F238E27FC236}">
                <a16:creationId xmlns:a16="http://schemas.microsoft.com/office/drawing/2014/main" id="{E54E7F00-ECD7-E0CD-CB45-68E29DEF8CA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14962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buNone/>
                </a:pPr>
                <a:r>
                  <a:rPr lang="fr-CA" sz="1800" dirty="0"/>
                  <a:t>Afin d’effectuer la vérification de solution et trouver la meilleure solution ou donner un intervalle d’incertitude sur la solution, il faut commencer par établir l’ordre de convergence observée pour le cas de la partie lombaire de la colonne vertébrale. On fixe la donnée d’entrée à F=150N pour effectuer la vérification.</a:t>
                </a:r>
              </a:p>
              <a:p>
                <a:pPr marL="0" indent="0" algn="just">
                  <a:lnSpc>
                    <a:spcPct val="110000"/>
                  </a:lnSpc>
                  <a:buNone/>
                </a:pPr>
                <a:r>
                  <a:rPr lang="fr-CA" sz="1800" dirty="0"/>
                  <a:t>Pour cela, l’utilisation de l’équation de Richardson combinée à trois maillages, avec un raffinement d’un facteur r sera nécessaire car elle aboutit à la relation suivante:</a:t>
                </a:r>
              </a:p>
              <a:p>
                <a:pPr marL="0" indent="0" algn="just">
                  <a:lnSpc>
                    <a:spcPct val="110000"/>
                  </a:lnSpc>
                  <a:buNone/>
                </a:pP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b="0" i="1" smtClean="0">
                            <a:latin typeface="Cambria Math" panose="02040503050406030204" pitchFamily="18" charset="0"/>
                          </a:rPr>
                        </m:ctrlPr>
                      </m:fPr>
                      <m:num>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r>
                          <a:rPr lang="fr-FR" sz="1800" b="0" i="1" smtClean="0">
                            <a:latin typeface="Cambria Math" panose="02040503050406030204" pitchFamily="18" charset="0"/>
                          </a:rPr>
                          <m:t>𝑟</m:t>
                        </m:r>
                        <m:r>
                          <a:rPr lang="fr-FR" sz="1800" b="0" i="1" smtClean="0">
                            <a:latin typeface="Cambria Math" panose="02040503050406030204" pitchFamily="18" charset="0"/>
                          </a:rPr>
                          <m:t>)</m:t>
                        </m:r>
                      </m:den>
                    </m:f>
                  </m:oMath>
                </a14:m>
                <a:r>
                  <a:rPr lang="fr-CA" sz="1800" dirty="0"/>
                  <a:t>                        (1) </a:t>
                </a:r>
              </a:p>
              <a:p>
                <a:pPr marL="0" indent="0" algn="just">
                  <a:lnSpc>
                    <a:spcPct val="110000"/>
                  </a:lnSpc>
                  <a:buNone/>
                </a:pPr>
                <a:r>
                  <a:rPr lang="fr-CA" sz="1800" dirty="0"/>
                  <a:t>avec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oMath>
                </a14:m>
                <a:r>
                  <a:rPr lang="fr-CA" sz="1800" dirty="0"/>
                  <a:t>,</a:t>
                </a:r>
                <a:r>
                  <a:rPr lang="fr-FR" sz="1800" dirty="0"/>
                  <a:t>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2</m:t>
                        </m:r>
                      </m:sub>
                    </m:sSub>
                    <m:r>
                      <a:rPr lang="fr-FR" sz="1800" b="0" i="1" smtClean="0">
                        <a:latin typeface="Cambria Math" panose="02040503050406030204" pitchFamily="18" charset="0"/>
                      </a:rPr>
                      <m:t> </m:t>
                    </m:r>
                    <m:r>
                      <a:rPr lang="fr-FR" sz="1800" b="0" i="1" smtClean="0">
                        <a:latin typeface="Cambria Math" panose="02040503050406030204" pitchFamily="18" charset="0"/>
                      </a:rPr>
                      <m:t>𝑒𝑡</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1</m:t>
                        </m:r>
                      </m:sub>
                    </m:sSub>
                  </m:oMath>
                </a14:m>
                <a:r>
                  <a:rPr lang="fr-CA" sz="1800" dirty="0"/>
                  <a:t> qui représentent respectivement la réponse du système en termes de déplacement postérieur de la vertèbre L1 pour des maillages de plus en plus fins, et </a:t>
                </a:r>
                <a:r>
                  <a:rPr lang="fr-CA" sz="1800" i="1" dirty="0"/>
                  <a:t>r=10</a:t>
                </a:r>
                <a:r>
                  <a:rPr lang="fr-CA" sz="1800" dirty="0"/>
                  <a:t>.</a:t>
                </a:r>
              </a:p>
              <a:p>
                <a:pPr marL="0" indent="0" algn="just">
                  <a:lnSpc>
                    <a:spcPct val="100000"/>
                  </a:lnSpc>
                  <a:buNone/>
                </a:pPr>
                <a:endParaRPr lang="fr-CA" sz="1800" dirty="0"/>
              </a:p>
              <a:p>
                <a:pPr marL="0" indent="0" algn="just">
                  <a:lnSpc>
                    <a:spcPct val="100000"/>
                  </a:lnSpc>
                  <a:buNone/>
                </a:pPr>
                <a:r>
                  <a:rPr lang="fr-CA" sz="1800" dirty="0"/>
                  <a:t>                                                                                          	Grâce à l’équation (1) et aux données du tableau 3 (les 3 						dernières lignes) il est possible d’estimer que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en-CA" sz="1800" b="0" i="1" smtClean="0">
                        <a:latin typeface="Cambria Math" panose="02040503050406030204" pitchFamily="18" charset="0"/>
                      </a:rPr>
                      <m:t>=2.055</m:t>
                    </m:r>
                  </m:oMath>
                </a14:m>
                <a:endParaRPr lang="fr-CA" sz="1800" dirty="0"/>
              </a:p>
              <a:p>
                <a:pPr marL="0" indent="0" algn="just">
                  <a:lnSpc>
                    <a:spcPct val="100000"/>
                  </a:lnSpc>
                  <a:buNone/>
                </a:pPr>
                <a:r>
                  <a:rPr lang="fr-CA" sz="1800" dirty="0"/>
                  <a:t>                                                                                         	Cette valeur est attendue puisque l’ordre formel</a:t>
                </a:r>
                <a14:m>
                  <m:oMath xmlns:m="http://schemas.openxmlformats.org/officeDocument/2006/math">
                    <m:sSub>
                      <m:sSubPr>
                        <m:ctrlPr>
                          <a:rPr lang="fr-CA" sz="1800" i="1" smtClean="0">
                            <a:latin typeface="Cambria Math" panose="02040503050406030204" pitchFamily="18" charset="0"/>
                          </a:rPr>
                        </m:ctrlPr>
                      </m:sSubPr>
                      <m:e>
                        <m:r>
                          <a:rPr lang="fr-FR" sz="1800" b="0" i="1" smtClean="0">
                            <a:latin typeface="Cambria Math" panose="02040503050406030204" pitchFamily="18" charset="0"/>
                          </a:rPr>
                          <m:t> </m:t>
                        </m:r>
                        <m:r>
                          <a:rPr lang="fr-FR" sz="1800" b="0" i="1" smtClean="0">
                            <a:latin typeface="Cambria Math" panose="02040503050406030204" pitchFamily="18" charset="0"/>
                          </a:rPr>
                          <m:t>𝑝</m:t>
                        </m:r>
                      </m:e>
                      <m:sub>
                        <m:r>
                          <a:rPr lang="fr-FR"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b="0" dirty="0"/>
              </a:p>
              <a:p>
                <a:pPr marL="0" indent="0" algn="just">
                  <a:lnSpc>
                    <a:spcPct val="100000"/>
                  </a:lnSpc>
                  <a:buNone/>
                </a:pPr>
                <a:r>
                  <a:rPr lang="fr-CA" sz="1800" dirty="0"/>
                  <a:t>					</a:t>
                </a:r>
              </a:p>
              <a:p>
                <a:pPr marL="0" indent="0" algn="just">
                  <a:lnSpc>
                    <a:spcPct val="100000"/>
                  </a:lnSpc>
                  <a:buNone/>
                </a:pPr>
                <a:endParaRPr lang="fr-CA" sz="1800" dirty="0"/>
              </a:p>
              <a:p>
                <a:pPr marL="0" indent="0" algn="just">
                  <a:lnSpc>
                    <a:spcPct val="100000"/>
                  </a:lnSpc>
                  <a:buNone/>
                </a:pPr>
                <a:r>
                  <a:rPr lang="fr-CA" sz="1800" dirty="0"/>
                  <a:t>h</a:t>
                </a:r>
              </a:p>
              <a:p>
                <a:pPr marL="0" indent="0" algn="just">
                  <a:lnSpc>
                    <a:spcPct val="100000"/>
                  </a:lnSpc>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r="-348"/>
                </a:stretch>
              </a:blipFill>
            </p:spPr>
            <p:txBody>
              <a:bodyPr/>
              <a:lstStyle/>
              <a:p>
                <a:r>
                  <a:rPr lang="en-CA">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672787777"/>
              </p:ext>
            </p:extLst>
          </p:nvPr>
        </p:nvGraphicFramePr>
        <p:xfrm>
          <a:off x="838200" y="4321732"/>
          <a:ext cx="4038600" cy="2113935"/>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422787">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838200" y="4071449"/>
            <a:ext cx="4038600" cy="276999"/>
          </a:xfrm>
          <a:prstGeom prst="rect">
            <a:avLst/>
          </a:prstGeom>
          <a:noFill/>
        </p:spPr>
        <p:txBody>
          <a:bodyPr wrap="square" rtlCol="0">
            <a:spAutoFit/>
          </a:bodyPr>
          <a:lstStyle/>
          <a:p>
            <a:r>
              <a:rPr lang="fr-FR" sz="1200" dirty="0"/>
              <a:t>Tableau 4.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
        <p:nvSpPr>
          <p:cNvPr id="6" name="Slide Number Placeholder 5">
            <a:extLst>
              <a:ext uri="{FF2B5EF4-FFF2-40B4-BE49-F238E27FC236}">
                <a16:creationId xmlns:a16="http://schemas.microsoft.com/office/drawing/2014/main" id="{50073DD1-F228-7EC1-9926-E54F288DB991}"/>
              </a:ext>
            </a:extLst>
          </p:cNvPr>
          <p:cNvSpPr>
            <a:spLocks noGrp="1"/>
          </p:cNvSpPr>
          <p:nvPr>
            <p:ph type="sldNum" sz="quarter" idx="12"/>
          </p:nvPr>
        </p:nvSpPr>
        <p:spPr/>
        <p:txBody>
          <a:bodyPr/>
          <a:lstStyle/>
          <a:p>
            <a:fld id="{4BD3201E-7DF8-462B-AC18-61E63795AE0D}" type="slidenum">
              <a:rPr lang="en-CA" smtClean="0"/>
              <a:t>15</a:t>
            </a:fld>
            <a:endParaRPr lang="en-CA"/>
          </a:p>
        </p:txBody>
      </p:sp>
      <p:sp>
        <p:nvSpPr>
          <p:cNvPr id="7" name="Rectangle 6">
            <a:extLst>
              <a:ext uri="{FF2B5EF4-FFF2-40B4-BE49-F238E27FC236}">
                <a16:creationId xmlns:a16="http://schemas.microsoft.com/office/drawing/2014/main" id="{C4D0EBE4-5442-7A6A-D59B-61EE44D795EB}"/>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67347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600" dirty="0">
                    <a:latin typeface="Aptos "/>
                  </a:rPr>
                  <a:t>Avec </a:t>
                </a:r>
                <a14:m>
                  <m:oMath xmlns:m="http://schemas.openxmlformats.org/officeDocument/2006/math">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oMath>
                </a14:m>
                <a:r>
                  <a:rPr lang="fr-CA" sz="1600" dirty="0">
                    <a:latin typeface="Aptos "/>
                  </a:rPr>
                  <a:t> et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en-CA" sz="1600" b="0" i="0" smtClean="0">
                        <a:latin typeface="Cambria Math" panose="02040503050406030204" pitchFamily="18" charset="0"/>
                      </a:rPr>
                      <m:t>, </m:t>
                    </m:r>
                  </m:oMath>
                </a14:m>
                <a:r>
                  <a:rPr lang="fr-CA" sz="1600" dirty="0">
                    <a:latin typeface="Aptos "/>
                  </a:rPr>
                  <a:t>il est maintenant possible de calculer l’écart relatif entre les ordres formel et observé pour estimer l’erreur ou son intervalle d’incertitude. On trouve: </a:t>
                </a:r>
                <a14:m>
                  <m:oMath xmlns:m="http://schemas.openxmlformats.org/officeDocument/2006/math">
                    <m:d>
                      <m:dPr>
                        <m:begChr m:val="|"/>
                        <m:endChr m:val="|"/>
                        <m:ctrlPr>
                          <a:rPr lang="fr-CA" sz="1600" i="1">
                            <a:latin typeface="Cambria Math" panose="02040503050406030204" pitchFamily="18" charset="0"/>
                          </a:rPr>
                        </m:ctrlPr>
                      </m:dPr>
                      <m:e>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fr-FR" sz="1600" i="1">
                                <a:latin typeface="Cambria Math" panose="02040503050406030204" pitchFamily="18" charset="0"/>
                              </a:rPr>
                              <m:t>−</m:t>
                            </m:r>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num>
                          <m:den>
                            <m:r>
                              <a:rPr lang="fr-FR" sz="1600" i="1">
                                <a:latin typeface="Cambria Math" panose="02040503050406030204" pitchFamily="18" charset="0"/>
                              </a:rPr>
                              <m:t>𝑝</m:t>
                            </m:r>
                          </m:den>
                        </m:f>
                      </m:e>
                    </m:d>
                    <m:r>
                      <a:rPr lang="fr-FR" sz="1600" i="1">
                        <a:latin typeface="Cambria Math" panose="02040503050406030204" pitchFamily="18" charset="0"/>
                      </a:rPr>
                      <m:t>=3%</m:t>
                    </m:r>
                  </m:oMath>
                </a14:m>
                <a:r>
                  <a:rPr lang="fr-CA" sz="1600" dirty="0">
                    <a:latin typeface="Aptos "/>
                  </a:rPr>
                  <a:t>. </a:t>
                </a:r>
              </a:p>
              <a:p>
                <a:pPr marL="0" indent="0" algn="just">
                  <a:lnSpc>
                    <a:spcPct val="100000"/>
                  </a:lnSpc>
                  <a:buNone/>
                </a:pPr>
                <a:r>
                  <a:rPr lang="fr-CA" sz="1600" dirty="0">
                    <a:latin typeface="Aptos "/>
                  </a:rPr>
                  <a:t>Cet écart étant &lt;10% mais aussi proche de 1, les deux méthodes (l’extrapolation de Richardson et le </a:t>
                </a:r>
                <a:r>
                  <a:rPr lang="fr-CA" sz="1600" dirty="0" err="1">
                    <a:latin typeface="Aptos "/>
                  </a:rPr>
                  <a:t>Grid</a:t>
                </a:r>
                <a:r>
                  <a:rPr lang="fr-CA" sz="1600" dirty="0">
                    <a:latin typeface="Aptos "/>
                  </a:rPr>
                  <a:t> Convergence Index (GCI)) ont été tentées avant de conclure.</a:t>
                </a:r>
              </a:p>
              <a:p>
                <a:pPr algn="just">
                  <a:lnSpc>
                    <a:spcPct val="100000"/>
                  </a:lnSpc>
                </a:pPr>
                <a:r>
                  <a:rPr lang="fr-CA" sz="1600" dirty="0">
                    <a:latin typeface="Aptos "/>
                  </a:rPr>
                  <a:t>La méthode du GCI a </a:t>
                </a:r>
                <a:r>
                  <a:rPr lang="fr-FR" sz="1600" dirty="0">
                    <a:latin typeface="Aptos "/>
                  </a:rPr>
                  <a:t>été utilisée en premier essai pour quantifier l’incertitude sur la solution obtenue, tel que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d>
                      <m:dPr>
                        <m:begChr m:val="|"/>
                        <m:endChr m:val="|"/>
                        <m:ctrlPr>
                          <a:rPr lang="fr-CA" sz="1600" i="1">
                            <a:latin typeface="Cambria Math" panose="02040503050406030204" pitchFamily="18" charset="0"/>
                          </a:rPr>
                        </m:ctrlPr>
                      </m:dPr>
                      <m:e>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e>
                    </m:d>
                  </m:oMath>
                </a14:m>
                <a:r>
                  <a:rPr lang="fr-FR" sz="1600" dirty="0">
                    <a:latin typeface="Aptos "/>
                  </a:rPr>
                  <a:t> </a:t>
                </a:r>
                <a:r>
                  <a:rPr lang="fr-CA" sz="1600" dirty="0">
                    <a:latin typeface="Aptos "/>
                  </a:rPr>
                  <a:t>.</a:t>
                </a:r>
              </a:p>
              <a:p>
                <a:pPr marL="0" indent="0" algn="just">
                  <a:lnSpc>
                    <a:spcPct val="100000"/>
                  </a:lnSpc>
                  <a:buNone/>
                </a:pPr>
                <a:r>
                  <a:rPr lang="fr-CA" sz="1600" dirty="0">
                    <a:latin typeface="Aptos "/>
                  </a:rPr>
                  <a:t>Dans notre cas l’écart relativement faible entre l’ordre formel et observé a permis de d’opter pour un faible facteur de sécurité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oMath>
                </a14:m>
                <a:r>
                  <a:rPr lang="fr-CA" sz="1600" dirty="0">
                    <a:latin typeface="Aptos "/>
                  </a:rPr>
                  <a:t>=1,25. Ainsi, on obtient l’intervalle: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=41,54970169±2,399 . </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10</m:t>
                        </m:r>
                      </m:e>
                      <m:sup>
                        <m:r>
                          <a:rPr lang="en-CA" sz="1600" b="0" i="1" smtClean="0">
                            <a:latin typeface="Cambria Math" panose="02040503050406030204" pitchFamily="18" charset="0"/>
                          </a:rPr>
                          <m:t>−7</m:t>
                        </m:r>
                      </m:sup>
                    </m:sSup>
                    <m:r>
                      <a:rPr lang="en-CA" sz="1600" b="0" i="1" smtClean="0">
                        <a:latin typeface="Cambria Math" panose="02040503050406030204" pitchFamily="18" charset="0"/>
                      </a:rPr>
                      <m:t>𝑚</m:t>
                    </m:r>
                    <m:r>
                      <a:rPr lang="en-CA" sz="1600" b="0" i="1" smtClean="0">
                        <a:latin typeface="Cambria Math" panose="02040503050406030204" pitchFamily="18" charset="0"/>
                      </a:rPr>
                      <m:t>.</m:t>
                    </m:r>
                  </m:oMath>
                </a14:m>
                <a:endParaRPr lang="en-CA" sz="1600" b="0" dirty="0">
                  <a:latin typeface="Aptos "/>
                </a:endParaRPr>
              </a:p>
              <a:p>
                <a:pPr marL="0" indent="0" algn="just">
                  <a:lnSpc>
                    <a:spcPct val="100000"/>
                  </a:lnSpc>
                  <a:buNone/>
                </a:pPr>
                <a:endParaRPr lang="en-CA" sz="1600" b="0" dirty="0">
                  <a:latin typeface="Aptos "/>
                </a:endParaRPr>
              </a:p>
              <a:p>
                <a:pPr algn="just">
                  <a:lnSpc>
                    <a:spcPct val="100000"/>
                  </a:lnSpc>
                </a:pPr>
                <a:r>
                  <a:rPr lang="fr-CA" sz="1600" dirty="0">
                    <a:latin typeface="Aptos "/>
                  </a:rPr>
                  <a:t>L’intervalle d’incertitude est donc très restreint (ordre e-7) et permet donc d’opter pour la méthode d’extrapolation de Richardson qui fournit une solution améliorée et sans incertitudes.</a:t>
                </a:r>
                <a:endParaRPr lang="fr-CA" sz="16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a:latin typeface="Cambria Math" panose="02040503050406030204" pitchFamily="18" charset="0"/>
                        </a:rPr>
                        <m:t>𝑓</m:t>
                      </m:r>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𝑟h</m:t>
                              </m:r>
                            </m:sub>
                          </m:sSub>
                        </m:num>
                        <m:den>
                          <m:sSup>
                            <m:sSupPr>
                              <m:ctrlPr>
                                <a:rPr lang="fr-CA" sz="1600" i="1">
                                  <a:latin typeface="Cambria Math" panose="02040503050406030204" pitchFamily="18" charset="0"/>
                                </a:rPr>
                              </m:ctrlPr>
                            </m:sSupPr>
                            <m:e>
                              <m:r>
                                <a:rPr lang="fr-FR" sz="1600">
                                  <a:latin typeface="Cambria Math" panose="02040503050406030204" pitchFamily="18" charset="0"/>
                                </a:rPr>
                                <m:t>𝑟</m:t>
                              </m:r>
                            </m:e>
                            <m:sup>
                              <m:sSub>
                                <m:sSubPr>
                                  <m:ctrlPr>
                                    <a:rPr lang="fr-CA" sz="1600" i="1">
                                      <a:latin typeface="Cambria Math" panose="02040503050406030204" pitchFamily="18" charset="0"/>
                                    </a:rPr>
                                  </m:ctrlPr>
                                </m:sSubPr>
                                <m:e>
                                  <m:r>
                                    <a:rPr lang="fr-FR" sz="1600">
                                      <a:latin typeface="Cambria Math" panose="02040503050406030204" pitchFamily="18" charset="0"/>
                                    </a:rPr>
                                    <m:t>𝑝</m:t>
                                  </m:r>
                                </m:e>
                                <m:sub>
                                  <m:r>
                                    <a:rPr lang="fr-FR" sz="1600">
                                      <a:latin typeface="Cambria Math" panose="02040503050406030204" pitchFamily="18" charset="0"/>
                                    </a:rPr>
                                    <m:t>𝑓</m:t>
                                  </m:r>
                                </m:sub>
                              </m:sSub>
                            </m:sup>
                          </m:sSup>
                          <m:r>
                            <a:rPr lang="fr-FR" sz="1600">
                              <a:latin typeface="Cambria Math" panose="02040503050406030204" pitchFamily="18" charset="0"/>
                            </a:rPr>
                            <m:t>−1</m:t>
                          </m:r>
                        </m:den>
                      </m:f>
                      <m:r>
                        <a:rPr lang="en-CA" sz="1600">
                          <a:latin typeface="Cambria Math" panose="02040503050406030204" pitchFamily="18" charset="0"/>
                        </a:rPr>
                        <m:t>=</m:t>
                      </m:r>
                      <m:r>
                        <m:rPr>
                          <m:nor/>
                        </m:rPr>
                        <a:rPr lang="fr-CA" sz="1600">
                          <a:latin typeface="Cambria Math" panose="02040503050406030204" pitchFamily="18" charset="0"/>
                        </a:rPr>
                        <m:t>41,54970188</m:t>
                      </m:r>
                      <m:r>
                        <a:rPr lang="en-CA" sz="1600">
                          <a:latin typeface="Cambria Math" panose="02040503050406030204" pitchFamily="18" charset="0"/>
                        </a:rPr>
                        <m:t>𝑚</m:t>
                      </m:r>
                    </m:oMath>
                  </m:oMathPara>
                </a14:m>
                <a:endParaRPr lang="en-CA" sz="1600" dirty="0">
                  <a:latin typeface="Cambria Math" panose="02040503050406030204" pitchFamily="18" charset="0"/>
                </a:endParaRPr>
              </a:p>
              <a:p>
                <a:pPr marL="0" indent="0" algn="just">
                  <a:lnSpc>
                    <a:spcPct val="100000"/>
                  </a:lnSpc>
                  <a:buNone/>
                </a:pPr>
                <a:r>
                  <a:rPr lang="fr-CA" sz="1600" dirty="0">
                    <a:latin typeface="Aptos "/>
                  </a:rPr>
                  <a:t>Dans ce cas, l’erreur numérique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r>
                      <a:rPr lang="fr-FR" sz="1600" i="1">
                        <a:latin typeface="Cambria Math" panose="02040503050406030204" pitchFamily="18" charset="0"/>
                      </a:rPr>
                      <m:t>=0</m:t>
                    </m:r>
                  </m:oMath>
                </a14:m>
                <a:r>
                  <a:rPr lang="fr-CA" sz="1600" dirty="0">
                    <a:latin typeface="Aptos "/>
                  </a:rPr>
                  <a:t>. Cette valeur de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oMath>
                </a14:m>
                <a:r>
                  <a:rPr lang="fr-CA" sz="16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6E8DD997-BFEB-4816-7E5D-1607C5862A03}"/>
              </a:ext>
            </a:extLst>
          </p:cNvPr>
          <p:cNvSpPr>
            <a:spLocks noGrp="1"/>
          </p:cNvSpPr>
          <p:nvPr>
            <p:ph type="sldNum" sz="quarter" idx="12"/>
          </p:nvPr>
        </p:nvSpPr>
        <p:spPr/>
        <p:txBody>
          <a:bodyPr/>
          <a:lstStyle/>
          <a:p>
            <a:fld id="{4BD3201E-7DF8-462B-AC18-61E63795AE0D}" type="slidenum">
              <a:rPr lang="en-CA" smtClean="0"/>
              <a:t>16</a:t>
            </a:fld>
            <a:endParaRPr lang="en-CA"/>
          </a:p>
        </p:txBody>
      </p:sp>
      <p:sp>
        <p:nvSpPr>
          <p:cNvPr id="5" name="Rectangle 4">
            <a:extLst>
              <a:ext uri="{FF2B5EF4-FFF2-40B4-BE49-F238E27FC236}">
                <a16:creationId xmlns:a16="http://schemas.microsoft.com/office/drawing/2014/main" id="{0F411A4D-A501-B948-8171-506FF21ADC4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06935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algn="just">
                  <a:lnSpc>
                    <a:spcPct val="110000"/>
                  </a:lnSpc>
                </a:pPr>
                <a:r>
                  <a:rPr lang="fr-FR" sz="1700" dirty="0"/>
                  <a:t>Propagation d’incertitude : méthode de Monte Carlo (sans LHS car une donnée d’entrée) pour une série de 100 valeurs aléatoires.</a:t>
                </a:r>
              </a:p>
              <a:p>
                <a:pPr marL="0" indent="0" algn="just">
                  <a:lnSpc>
                    <a:spcPct val="110000"/>
                  </a:lnSpc>
                  <a:buNone/>
                </a:pPr>
                <a:endParaRPr lang="fr-FR" sz="1700" dirty="0"/>
              </a:p>
              <a:p>
                <a:pPr algn="just">
                  <a:lnSpc>
                    <a:spcPct val="110000"/>
                  </a:lnSpc>
                </a:pPr>
                <a:r>
                  <a:rPr lang="fr-FR" sz="1700" dirty="0"/>
                  <a:t>UNE donnée d’entrée du problème: la force verticale vers le bas (valeur choisie F=150 N)</a:t>
                </a:r>
              </a:p>
              <a:p>
                <a:pPr marL="0" indent="0" algn="just">
                  <a:lnSpc>
                    <a:spcPct val="110000"/>
                  </a:lnSpc>
                  <a:buNone/>
                </a:pPr>
                <a:endParaRPr lang="fr-FR" sz="1700" dirty="0"/>
              </a:p>
              <a:p>
                <a:pPr algn="just">
                  <a:lnSpc>
                    <a:spcPct val="110000"/>
                  </a:lnSpc>
                </a:pPr>
                <a:r>
                  <a:rPr lang="fr-FR" sz="1700" dirty="0"/>
                  <a:t>Hypothèses: </a:t>
                </a:r>
              </a:p>
              <a:p>
                <a:pPr marL="0" indent="0" algn="just">
                  <a:lnSpc>
                    <a:spcPct val="110000"/>
                  </a:lnSpc>
                  <a:buNone/>
                </a:pPr>
                <a:r>
                  <a:rPr lang="fr-FR" sz="1700" dirty="0"/>
                  <a:t>On suppose une distribution normale centrée en « 150 » + écart-type assimilé à celui d'un dynamomètre</a:t>
                </a:r>
              </a:p>
              <a:p>
                <a:pPr marL="0" indent="0" algn="just">
                  <a:lnSpc>
                    <a:spcPct val="110000"/>
                  </a:lnSpc>
                  <a:buNone/>
                </a:pPr>
                <a14:m>
                  <m:oMathPara xmlns:m="http://schemas.openxmlformats.org/officeDocument/2006/math">
                    <m:oMathParaPr>
                      <m:jc m:val="left"/>
                    </m:oMathParaPr>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m:t>
                      </m:r>
                      <m:r>
                        <a:rPr lang="fr-FR" sz="1700" i="1" dirty="0" smtClean="0">
                          <a:latin typeface="Cambria Math" panose="02040503050406030204" pitchFamily="18" charset="0"/>
                        </a:rPr>
                        <m:t>𝑁</m:t>
                      </m:r>
                      <m:r>
                        <a:rPr lang="fr-FR" sz="1700" i="1" dirty="0" smtClean="0">
                          <a:latin typeface="Cambria Math" panose="02040503050406030204" pitchFamily="18" charset="0"/>
                        </a:rPr>
                        <m:t>(150,</m:t>
                      </m:r>
                      <m:r>
                        <a:rPr lang="fr-FR" sz="1700" i="1" dirty="0" smtClean="0">
                          <a:latin typeface="Cambria Math" panose="02040503050406030204" pitchFamily="18" charset="0"/>
                        </a:rPr>
                        <m:t>𝜎</m:t>
                      </m:r>
                      <m:r>
                        <a:rPr lang="fr-FR" sz="1700" i="1" dirty="0" smtClean="0">
                          <a:latin typeface="Cambria Math" panose="02040503050406030204" pitchFamily="18" charset="0"/>
                        </a:rPr>
                        <m:t>)   </m:t>
                      </m:r>
                      <m:r>
                        <a:rPr lang="fr-FR" sz="1700" i="1" dirty="0" smtClean="0">
                          <a:latin typeface="Cambria Math" panose="02040503050406030204" pitchFamily="18" charset="0"/>
                          <a:sym typeface="Wingdings" panose="05000000000000000000" pitchFamily="2" charset="2"/>
                        </a:rPr>
                        <m:t>𝜎</m:t>
                      </m:r>
                      <m:r>
                        <a:rPr lang="fr-FR" sz="1700" i="1" dirty="0" smtClean="0">
                          <a:latin typeface="Cambria Math" panose="02040503050406030204" pitchFamily="18" charset="0"/>
                          <a:sym typeface="Wingdings" panose="05000000000000000000" pitchFamily="2" charset="2"/>
                        </a:rPr>
                        <m:t>?</m:t>
                      </m:r>
                    </m:oMath>
                  </m:oMathPara>
                </a14:m>
                <a:endParaRPr lang="fr-FR" sz="1700" dirty="0"/>
              </a:p>
              <a:p>
                <a:pPr marL="0" indent="0" algn="just">
                  <a:lnSpc>
                    <a:spcPct val="110000"/>
                  </a:lnSpc>
                  <a:buNone/>
                </a:pPr>
                <a:r>
                  <a:rPr lang="fr-FR" sz="1700" dirty="0"/>
                  <a:t>Choix d’un dynamomètre  (</a:t>
                </a:r>
                <a:r>
                  <a:rPr lang="fr-FR" sz="1700" dirty="0">
                    <a:ea typeface="+mn-lt"/>
                    <a:cs typeface="+mn-lt"/>
                  </a:rPr>
                  <a:t>DFS2-500) avec précision de ±0.1 % de sa pleine échelle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Donc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 r="-348"/>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EDBA832B-5201-7BC0-7939-CDC9FCD3F61C}"/>
              </a:ext>
            </a:extLst>
          </p:cNvPr>
          <p:cNvSpPr>
            <a:spLocks noGrp="1"/>
          </p:cNvSpPr>
          <p:nvPr>
            <p:ph type="sldNum" sz="quarter" idx="12"/>
          </p:nvPr>
        </p:nvSpPr>
        <p:spPr/>
        <p:txBody>
          <a:bodyPr/>
          <a:lstStyle/>
          <a:p>
            <a:fld id="{4BD3201E-7DF8-462B-AC18-61E63795AE0D}" type="slidenum">
              <a:rPr lang="en-CA" smtClean="0"/>
              <a:t>17</a:t>
            </a:fld>
            <a:endParaRPr lang="en-CA"/>
          </a:p>
        </p:txBody>
      </p:sp>
      <p:sp>
        <p:nvSpPr>
          <p:cNvPr id="6" name="Rectangle 5">
            <a:extLst>
              <a:ext uri="{FF2B5EF4-FFF2-40B4-BE49-F238E27FC236}">
                <a16:creationId xmlns:a16="http://schemas.microsoft.com/office/drawing/2014/main" id="{501C3A99-74C7-2871-A4E0-6B672DBDAFA1}"/>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3163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4412226" cy="2782529"/>
          </a:xfrm>
        </p:spPr>
        <p:txBody>
          <a:bodyPr vert="horz" lIns="91440" tIns="45720" rIns="91440" bIns="45720" rtlCol="0" anchor="t">
            <a:normAutofit/>
          </a:bodyPr>
          <a:lstStyle/>
          <a:p>
            <a:pPr marL="0" indent="0">
              <a:buNone/>
            </a:pPr>
            <a:r>
              <a:rPr lang="fr-FR" sz="1400" b="1" dirty="0"/>
              <a:t>Données d'entrée (F) avec </a:t>
            </a:r>
            <a:r>
              <a:rPr lang="fr-FR" sz="1400" b="1" dirty="0" err="1"/>
              <a:t>seed</a:t>
            </a:r>
            <a:r>
              <a:rPr lang="fr-FR" sz="1400" b="1" dirty="0"/>
              <a:t>=0:</a:t>
            </a:r>
          </a:p>
          <a:p>
            <a:r>
              <a:rPr lang="fr-FR" sz="1400" dirty="0">
                <a:ea typeface="+mn-lt"/>
                <a:cs typeface="+mn-lt"/>
              </a:rPr>
              <a:t>Moyenne voulue:  150.0 N</a:t>
            </a:r>
          </a:p>
          <a:p>
            <a:r>
              <a:rPr lang="fr-FR" sz="1400" dirty="0">
                <a:ea typeface="+mn-lt"/>
                <a:cs typeface="+mn-lt"/>
              </a:rPr>
              <a:t>Moyenne de l’échantillon:  150.14952 N</a:t>
            </a:r>
          </a:p>
          <a:p>
            <a:r>
              <a:rPr lang="fr-FR" sz="1400" dirty="0">
                <a:ea typeface="+mn-lt"/>
                <a:cs typeface="+mn-lt"/>
              </a:rPr>
              <a:t>Déviation standard voulue:  2.5 N</a:t>
            </a:r>
          </a:p>
          <a:p>
            <a:r>
              <a:rPr lang="fr-FR" sz="1400" dirty="0">
                <a:ea typeface="+mn-lt"/>
                <a:cs typeface="+mn-lt"/>
              </a:rPr>
              <a:t>Déviation standard de l’échantillon:  2.519705613 N</a:t>
            </a:r>
          </a:p>
          <a:p>
            <a:r>
              <a:rPr lang="fr-FR" sz="14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464777" y="6211529"/>
            <a:ext cx="5027768" cy="276999"/>
          </a:xfrm>
          <a:prstGeom prst="rect">
            <a:avLst/>
          </a:prstGeom>
          <a:noFill/>
        </p:spPr>
        <p:txBody>
          <a:bodyPr wrap="square" rtlCol="0">
            <a:spAutoFit/>
          </a:bodyPr>
          <a:lstStyle/>
          <a:p>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856810838"/>
              </p:ext>
            </p:extLst>
          </p:nvPr>
        </p:nvGraphicFramePr>
        <p:xfrm>
          <a:off x="572730" y="3429000"/>
          <a:ext cx="4205748" cy="28694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F2E9CB3-DE1D-9445-68BB-59FA16D3ED3C}"/>
              </a:ext>
            </a:extLst>
          </p:cNvPr>
          <p:cNvGraphicFramePr>
            <a:graphicFrameLocks/>
          </p:cNvGraphicFramePr>
          <p:nvPr>
            <p:extLst>
              <p:ext uri="{D42A27DB-BD31-4B8C-83A1-F6EECF244321}">
                <p14:modId xmlns:p14="http://schemas.microsoft.com/office/powerpoint/2010/main" val="2392496904"/>
              </p:ext>
            </p:extLst>
          </p:nvPr>
        </p:nvGraphicFramePr>
        <p:xfrm>
          <a:off x="7443021" y="1055739"/>
          <a:ext cx="3940276" cy="27825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DE761705-BA20-AB8B-F766-AF212357F89B}"/>
              </a:ext>
            </a:extLst>
          </p:cNvPr>
          <p:cNvGraphicFramePr>
            <a:graphicFrameLocks/>
          </p:cNvGraphicFramePr>
          <p:nvPr>
            <p:extLst>
              <p:ext uri="{D42A27DB-BD31-4B8C-83A1-F6EECF244321}">
                <p14:modId xmlns:p14="http://schemas.microsoft.com/office/powerpoint/2010/main" val="2573613362"/>
              </p:ext>
            </p:extLst>
          </p:nvPr>
        </p:nvGraphicFramePr>
        <p:xfrm>
          <a:off x="7413525" y="4129549"/>
          <a:ext cx="3940276" cy="2365574"/>
        </p:xfrm>
        <a:graphic>
          <a:graphicData uri="http://schemas.openxmlformats.org/drawingml/2006/chart">
            <c:chart xmlns:c="http://schemas.openxmlformats.org/drawingml/2006/chart" xmlns:r="http://schemas.openxmlformats.org/officeDocument/2006/relationships" r:id="rId4"/>
          </a:graphicData>
        </a:graphic>
      </p:graphicFrame>
      <p:sp>
        <p:nvSpPr>
          <p:cNvPr id="8" name="ZoneTexte 4">
            <a:extLst>
              <a:ext uri="{FF2B5EF4-FFF2-40B4-BE49-F238E27FC236}">
                <a16:creationId xmlns:a16="http://schemas.microsoft.com/office/drawing/2014/main" id="{EC256C5A-ABAF-C306-90BE-F9CF379D8C58}"/>
              </a:ext>
            </a:extLst>
          </p:cNvPr>
          <p:cNvSpPr txBox="1"/>
          <p:nvPr/>
        </p:nvSpPr>
        <p:spPr>
          <a:xfrm>
            <a:off x="9232489" y="6494361"/>
            <a:ext cx="1386349" cy="276999"/>
          </a:xfrm>
          <a:prstGeom prst="rect">
            <a:avLst/>
          </a:prstGeom>
          <a:noFill/>
        </p:spPr>
        <p:txBody>
          <a:bodyPr wrap="square" rtlCol="0">
            <a:spAutoFit/>
          </a:bodyPr>
          <a:lstStyle/>
          <a:p>
            <a:r>
              <a:rPr lang="en-CA" sz="1200" dirty="0"/>
              <a:t>CDF de la SRQ</a:t>
            </a:r>
            <a:endParaRPr lang="fr-FR" sz="1200" dirty="0"/>
          </a:p>
        </p:txBody>
      </p:sp>
      <p:sp>
        <p:nvSpPr>
          <p:cNvPr id="9" name="ZoneTexte 4">
            <a:extLst>
              <a:ext uri="{FF2B5EF4-FFF2-40B4-BE49-F238E27FC236}">
                <a16:creationId xmlns:a16="http://schemas.microsoft.com/office/drawing/2014/main" id="{CB2B080B-D859-7DD1-FE8F-F2D610202CA4}"/>
              </a:ext>
            </a:extLst>
          </p:cNvPr>
          <p:cNvSpPr txBox="1"/>
          <p:nvPr/>
        </p:nvSpPr>
        <p:spPr>
          <a:xfrm>
            <a:off x="9113071" y="3712595"/>
            <a:ext cx="1386349" cy="276999"/>
          </a:xfrm>
          <a:prstGeom prst="rect">
            <a:avLst/>
          </a:prstGeom>
          <a:noFill/>
        </p:spPr>
        <p:txBody>
          <a:bodyPr wrap="square" rtlCol="0">
            <a:spAutoFit/>
          </a:bodyPr>
          <a:lstStyle/>
          <a:p>
            <a:r>
              <a:rPr lang="en-CA" sz="1200" dirty="0"/>
              <a:t>PDF de la SRQ</a:t>
            </a:r>
            <a:endParaRPr lang="fr-FR" sz="1200" dirty="0"/>
          </a:p>
        </p:txBody>
      </p:sp>
      <p:cxnSp>
        <p:nvCxnSpPr>
          <p:cNvPr id="11" name="Straight Connector 10">
            <a:extLst>
              <a:ext uri="{FF2B5EF4-FFF2-40B4-BE49-F238E27FC236}">
                <a16:creationId xmlns:a16="http://schemas.microsoft.com/office/drawing/2014/main" id="{AAF07D3B-1E15-9780-984D-18E7B3DEAC4A}"/>
              </a:ext>
            </a:extLst>
          </p:cNvPr>
          <p:cNvCxnSpPr>
            <a:cxnSpLocks/>
          </p:cNvCxnSpPr>
          <p:nvPr/>
        </p:nvCxnSpPr>
        <p:spPr>
          <a:xfrm>
            <a:off x="5492545" y="176981"/>
            <a:ext cx="0" cy="6311547"/>
          </a:xfrm>
          <a:prstGeom prst="line">
            <a:avLst/>
          </a:prstGeom>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062D39EF-C627-2F75-FAD0-46F5FBE0A259}"/>
              </a:ext>
            </a:extLst>
          </p:cNvPr>
          <p:cNvSpPr txBox="1"/>
          <p:nvPr/>
        </p:nvSpPr>
        <p:spPr>
          <a:xfrm>
            <a:off x="5651091" y="430264"/>
            <a:ext cx="4737918" cy="1169551"/>
          </a:xfrm>
          <a:prstGeom prst="rect">
            <a:avLst/>
          </a:prstGeom>
          <a:noFill/>
        </p:spPr>
        <p:txBody>
          <a:bodyPr wrap="square">
            <a:spAutoFit/>
          </a:bodyPr>
          <a:lstStyle/>
          <a:p>
            <a:pPr algn="just"/>
            <a:r>
              <a:rPr lang="fr-FR" sz="1400" b="1" dirty="0"/>
              <a:t>Résultat des simulations sur </a:t>
            </a:r>
            <a:r>
              <a:rPr lang="fr-FR" sz="1400" b="1" dirty="0" err="1"/>
              <a:t>SimCenter</a:t>
            </a:r>
            <a:r>
              <a:rPr lang="fr-FR" sz="1400" b="1" dirty="0"/>
              <a:t> :</a:t>
            </a:r>
          </a:p>
          <a:p>
            <a:pPr algn="just"/>
            <a:r>
              <a:rPr lang="fr-FR" sz="1400" dirty="0"/>
              <a:t>SRQ = déplacement postérieur de L1 en [mm] </a:t>
            </a:r>
          </a:p>
          <a:p>
            <a:pPr marL="0" indent="0" algn="just">
              <a:buNone/>
            </a:pPr>
            <a:endParaRPr lang="fr-FR" sz="1400" i="1" dirty="0"/>
          </a:p>
          <a:p>
            <a:pPr marL="0" indent="0" algn="just">
              <a:buNone/>
            </a:pPr>
            <a:r>
              <a:rPr lang="fr-FR" sz="1400" i="1" dirty="0"/>
              <a:t>µ(SRQ) = 18.9372 mm</a:t>
            </a:r>
          </a:p>
          <a:p>
            <a:pPr marL="0" indent="0">
              <a:buNone/>
            </a:pPr>
            <a:r>
              <a:rPr lang="fr-FR" sz="1400" i="1" dirty="0"/>
              <a:t>σ(SRQ) = 0.70302 mm</a:t>
            </a:r>
            <a:endParaRPr lang="fr-FR" sz="1400" dirty="0"/>
          </a:p>
        </p:txBody>
      </p:sp>
      <p:sp>
        <p:nvSpPr>
          <p:cNvPr id="15" name="Slide Number Placeholder 14">
            <a:extLst>
              <a:ext uri="{FF2B5EF4-FFF2-40B4-BE49-F238E27FC236}">
                <a16:creationId xmlns:a16="http://schemas.microsoft.com/office/drawing/2014/main" id="{7222E76E-883A-5391-13F6-F2CE9856F1F8}"/>
              </a:ext>
            </a:extLst>
          </p:cNvPr>
          <p:cNvSpPr>
            <a:spLocks noGrp="1"/>
          </p:cNvSpPr>
          <p:nvPr>
            <p:ph type="sldNum" sz="quarter" idx="12"/>
          </p:nvPr>
        </p:nvSpPr>
        <p:spPr/>
        <p:txBody>
          <a:bodyPr/>
          <a:lstStyle/>
          <a:p>
            <a:fld id="{4BD3201E-7DF8-462B-AC18-61E63795AE0D}" type="slidenum">
              <a:rPr lang="en-CA" smtClean="0"/>
              <a:t>18</a:t>
            </a:fld>
            <a:endParaRPr lang="en-CA"/>
          </a:p>
        </p:txBody>
      </p:sp>
      <p:sp>
        <p:nvSpPr>
          <p:cNvPr id="17" name="Rectangle 16">
            <a:extLst>
              <a:ext uri="{FF2B5EF4-FFF2-40B4-BE49-F238E27FC236}">
                <a16:creationId xmlns:a16="http://schemas.microsoft.com/office/drawing/2014/main" id="{D756C84A-348C-BD52-5F51-C4B6456D3BF2}"/>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32729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14:m>
                  <m:oMath xmlns:m="http://schemas.openxmlformats.org/officeDocument/2006/math">
                    <m:sSub>
                      <m:sSubPr>
                        <m:ctrlPr>
                          <a:rPr lang="fr-FR" sz="1600" b="0" i="1" smtClean="0">
                            <a:latin typeface="Cambria Math" panose="02040503050406030204" pitchFamily="18" charset="0"/>
                          </a:rPr>
                        </m:ctrlPr>
                      </m:sSubPr>
                      <m:e>
                        <m:r>
                          <a:rPr lang="en-CA" sz="1600" b="0" i="1" smtClean="0">
                            <a:latin typeface="Cambria Math" panose="02040503050406030204" pitchFamily="18" charset="0"/>
                          </a:rPr>
                          <m:t>𝑢</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buNone/>
                </a:pPr>
                <a:endParaRPr lang="fr-FR" sz="1600" dirty="0">
                  <a:solidFill>
                    <a:schemeClr val="tx1"/>
                  </a:solidFill>
                </a:endParaRP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Aucune information dans les articles de référence.</a:t>
                </a:r>
              </a:p>
              <a:p>
                <a:pPr marL="0" indent="0" algn="just">
                  <a:lnSpc>
                    <a:spcPct val="100000"/>
                  </a:lnSpc>
                  <a:spcBef>
                    <a:spcPts val="600"/>
                  </a:spcBef>
                  <a:buNone/>
                </a:pPr>
                <a:r>
                  <a:rPr lang="fr-FR" sz="1600" dirty="0"/>
                  <a:t>Hypothèses: </a:t>
                </a:r>
              </a:p>
              <a:p>
                <a:pPr algn="just">
                  <a:lnSpc>
                    <a:spcPct val="100000"/>
                  </a:lnSpc>
                  <a:spcBef>
                    <a:spcPts val="600"/>
                  </a:spcBef>
                </a:pPr>
                <a:r>
                  <a:rPr lang="fr-FR" sz="1600" dirty="0"/>
                  <a:t>Déflexion postérieure expérimentale mesurée avec un capteur de déformations (jauge de déformations) .</a:t>
                </a:r>
              </a:p>
              <a:p>
                <a:pPr algn="just">
                  <a:lnSpc>
                    <a:spcPct val="100000"/>
                  </a:lnSpc>
                  <a:spcBef>
                    <a:spcPts val="600"/>
                  </a:spcBef>
                </a:pPr>
                <a:r>
                  <a:rPr lang="fr-FR" sz="1600" dirty="0"/>
                  <a:t>Cette « ignorance » peut être traitée comme une erreur épistémique </a:t>
                </a:r>
                <a:r>
                  <a:rPr lang="fr-FR" sz="1600" dirty="0">
                    <a:sym typeface="Wingdings" panose="05000000000000000000" pitchFamily="2" charset="2"/>
                  </a:rPr>
                  <a:t> composante </a:t>
                </a:r>
                <a14:m>
                  <m:oMath xmlns:m="http://schemas.openxmlformats.org/officeDocument/2006/math">
                    <m:sSub>
                      <m:sSubPr>
                        <m:ctrlPr>
                          <a:rPr lang="fr-FR" sz="1600" i="1" dirty="0" smtClean="0">
                            <a:latin typeface="Cambria Math" panose="02040503050406030204" pitchFamily="18" charset="0"/>
                          </a:rPr>
                        </m:ctrlPr>
                      </m:sSubPr>
                      <m:e>
                        <m:r>
                          <a:rPr lang="en-CA" sz="1600" b="0" i="1" dirty="0" smtClean="0">
                            <a:latin typeface="Cambria Math" panose="02040503050406030204" pitchFamily="18" charset="0"/>
                          </a:rPr>
                          <m:t>𝑏</m:t>
                        </m:r>
                      </m:e>
                      <m:sub>
                        <m:r>
                          <a:rPr lang="fr-FR" sz="1600" i="1" dirty="0">
                            <a:latin typeface="Cambria Math" panose="02040503050406030204" pitchFamily="18" charset="0"/>
                          </a:rPr>
                          <m:t>𝑟</m:t>
                        </m:r>
                      </m:sub>
                    </m:sSub>
                  </m:oMath>
                </a14:m>
                <a:r>
                  <a:rPr lang="fr-FR" sz="1600" dirty="0"/>
                  <a:t> .</a:t>
                </a:r>
              </a:p>
              <a:p>
                <a:pPr algn="just">
                  <a:lnSpc>
                    <a:spcPct val="100000"/>
                  </a:lnSpc>
                  <a:spcBef>
                    <a:spcPts val="600"/>
                  </a:spcBef>
                </a:pPr>
                <a:r>
                  <a:rPr lang="fr-FR" sz="1600" dirty="0"/>
                  <a:t>Pour simplifier </a:t>
                </a:r>
                <a:r>
                  <a:rPr lang="fr-FR" sz="1600" dirty="0">
                    <a:sym typeface="Wingdings" panose="05000000000000000000" pitchFamily="2" charset="2"/>
                  </a:rPr>
                  <a:t> </a:t>
                </a:r>
                <a:r>
                  <a:rPr lang="fr-FR" sz="1600" dirty="0"/>
                  <a:t>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oMath>
                </a14:m>
                <a:r>
                  <a:rPr lang="fr-FR" sz="1600" dirty="0"/>
                  <a:t> supposée nulle. </a:t>
                </a:r>
              </a:p>
              <a:p>
                <a:pPr algn="just">
                  <a:lnSpc>
                    <a:spcPct val="100000"/>
                  </a:lnSpc>
                  <a:spcBef>
                    <a:spcPts val="600"/>
                  </a:spcBef>
                </a:pPr>
                <a:r>
                  <a:rPr lang="fr-FR" sz="1600" dirty="0"/>
                  <a:t>Choix d’un modèle de capteur à application médicale (</a:t>
                </a:r>
                <a:r>
                  <a:rPr lang="en-CA" sz="1600" i="1" dirty="0"/>
                  <a:t>MSA subminiature load button </a:t>
                </a:r>
                <a:r>
                  <a:rPr lang="fr-FR" sz="1600" dirty="0"/>
                  <a:t>avec erreur de répétabilité (somme des erreurs de non-linéarité et d’hystérésis) de ±0.1% sur la variation de tension qu’il génère.</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5AF292E3-7638-4BC8-9C76-8733C939366F}"/>
              </a:ext>
            </a:extLst>
          </p:cNvPr>
          <p:cNvSpPr>
            <a:spLocks noGrp="1"/>
          </p:cNvSpPr>
          <p:nvPr>
            <p:ph type="sldNum" sz="quarter" idx="12"/>
          </p:nvPr>
        </p:nvSpPr>
        <p:spPr/>
        <p:txBody>
          <a:bodyPr/>
          <a:lstStyle/>
          <a:p>
            <a:fld id="{4BD3201E-7DF8-462B-AC18-61E63795AE0D}" type="slidenum">
              <a:rPr lang="en-CA" smtClean="0"/>
              <a:t>19</a:t>
            </a:fld>
            <a:endParaRPr lang="en-CA"/>
          </a:p>
        </p:txBody>
      </p:sp>
      <p:sp>
        <p:nvSpPr>
          <p:cNvPr id="5" name="Rectangle 4">
            <a:extLst>
              <a:ext uri="{FF2B5EF4-FFF2-40B4-BE49-F238E27FC236}">
                <a16:creationId xmlns:a16="http://schemas.microsoft.com/office/drawing/2014/main" id="{1736B83D-F0CB-86AD-E6C4-F1BE29F84D13}"/>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4653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fontScale="92500" lnSpcReduction="100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des articles scientifiques </a:t>
            </a:r>
            <a:r>
              <a:rPr lang="fr-FR" sz="1600" i="1" dirty="0"/>
              <a:t>«</a:t>
            </a:r>
            <a:r>
              <a:rPr lang="en-US" sz="1600" i="1" dirty="0"/>
              <a:t> Stability of the human spine in neutral postures </a:t>
            </a:r>
            <a:r>
              <a:rPr lang="fr-FR" sz="1600" i="1" dirty="0"/>
              <a:t>» </a:t>
            </a:r>
            <a:r>
              <a:rPr lang="fr-FR" sz="1600" dirty="0"/>
              <a:t>(Kiefer et al., 1997)</a:t>
            </a:r>
            <a:r>
              <a:rPr lang="fr-CA" sz="1600" dirty="0"/>
              <a:t> et </a:t>
            </a:r>
            <a:r>
              <a:rPr lang="fr-CA" sz="1600" i="1" dirty="0"/>
              <a:t>« </a:t>
            </a:r>
            <a:r>
              <a:rPr lang="en-US" sz="1600" i="1" dirty="0"/>
              <a:t>Load-bearing and stress analysis of the human spine under a novel wrapping compression loading</a:t>
            </a:r>
            <a:r>
              <a:rPr lang="fr-FR" sz="1600" i="1" dirty="0"/>
              <a:t> »</a:t>
            </a:r>
            <a:r>
              <a:rPr lang="en-US" sz="1600" i="1" dirty="0"/>
              <a:t> </a:t>
            </a:r>
            <a:r>
              <a:rPr lang="en-CA" sz="1600" dirty="0"/>
              <a:t>(Shirazi-</a:t>
            </a:r>
            <a:r>
              <a:rPr lang="en-CA" sz="1600" dirty="0" err="1"/>
              <a:t>Adl</a:t>
            </a:r>
            <a:r>
              <a:rPr lang="en-CA" sz="1600" dirty="0"/>
              <a:t> &amp; Parnianpour, 2000), </a:t>
            </a:r>
            <a:r>
              <a:rPr lang="fr-CA" sz="1600" dirty="0"/>
              <a:t>ainsi que sur des données géométriques et propriétés physiques (coordonnées spatiales, sections, rigidités) issues des recherches personnelles de Prof. Aboulfazl Shirazi-Adl. Pour des raisons de confidentialité, ce fichier ne sera pas publié sur GitHub mais il peut être disponible sur demande.</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postérieur tirés des articles scientifiques de référence.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
        <p:nvSpPr>
          <p:cNvPr id="2" name="Slide Number Placeholder 1">
            <a:extLst>
              <a:ext uri="{FF2B5EF4-FFF2-40B4-BE49-F238E27FC236}">
                <a16:creationId xmlns:a16="http://schemas.microsoft.com/office/drawing/2014/main" id="{4AA6C504-4B4D-1025-26A2-022591258F2E}"/>
              </a:ext>
            </a:extLst>
          </p:cNvPr>
          <p:cNvSpPr>
            <a:spLocks noGrp="1"/>
          </p:cNvSpPr>
          <p:nvPr>
            <p:ph type="sldNum" sz="quarter" idx="12"/>
          </p:nvPr>
        </p:nvSpPr>
        <p:spPr/>
        <p:txBody>
          <a:bodyPr/>
          <a:lstStyle/>
          <a:p>
            <a:fld id="{4BD3201E-7DF8-462B-AC18-61E63795AE0D}" type="slidenum">
              <a:rPr lang="en-CA" smtClean="0"/>
              <a:t>2</a:t>
            </a:fld>
            <a:endParaRPr lang="en-CA"/>
          </a:p>
        </p:txBody>
      </p:sp>
      <p:sp>
        <p:nvSpPr>
          <p:cNvPr id="4" name="Rectangle 3">
            <a:extLst>
              <a:ext uri="{FF2B5EF4-FFF2-40B4-BE49-F238E27FC236}">
                <a16:creationId xmlns:a16="http://schemas.microsoft.com/office/drawing/2014/main" id="{D8F2C039-DBEA-E380-9132-AADB09E1E84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Cette incertitude sur </a:t>
                </a:r>
                <a14:m>
                  <m:oMath xmlns:m="http://schemas.openxmlformats.org/officeDocument/2006/math">
                    <m:r>
                      <m:rPr>
                        <m:sty m:val="p"/>
                      </m:rPr>
                      <a:rPr lang="en-CA" sz="1600" smtClean="0">
                        <a:latin typeface="Cambria Math" panose="02040503050406030204" pitchFamily="18" charset="0"/>
                      </a:rPr>
                      <m:t>Δ</m:t>
                    </m:r>
                    <m:r>
                      <a:rPr lang="en-CA" sz="1600" i="1">
                        <a:latin typeface="Cambria Math" panose="02040503050406030204" pitchFamily="18" charset="0"/>
                      </a:rPr>
                      <m:t>𝑉</m:t>
                    </m:r>
                  </m:oMath>
                </a14:m>
                <a:r>
                  <a:rPr lang="fr-FR" sz="1600" dirty="0"/>
                  <a:t>  se reflète sur la SRQ aussi car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𝑅</m:t>
                    </m:r>
                  </m:oMath>
                </a14:m>
                <a:r>
                  <a:rPr lang="fr-FR" sz="1600" dirty="0"/>
                  <a:t>, elle est alors proportionnelle à </a:t>
                </a:r>
                <a14:m>
                  <m:oMath xmlns:m="http://schemas.openxmlformats.org/officeDocument/2006/math">
                    <m:r>
                      <a:rPr lang="en-CA" sz="1600" i="1">
                        <a:latin typeface="Cambria Math" panose="02040503050406030204" pitchFamily="18" charset="0"/>
                      </a:rPr>
                      <m:t>𝜖</m:t>
                    </m:r>
                  </m:oMath>
                </a14:m>
                <a:endParaRPr lang="fr-FR" sz="1600" dirty="0"/>
              </a:p>
              <a:p>
                <a:pPr marL="0" indent="0" algn="just">
                  <a:lnSpc>
                    <a:spcPct val="100000"/>
                  </a:lnSpc>
                  <a:spcBef>
                    <a:spcPts val="600"/>
                  </a:spcBef>
                  <a:buNone/>
                </a:pPr>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spcAft>
                    <a:spcPts val="800"/>
                  </a:spcAft>
                  <a:buNone/>
                </a:pPr>
                <a:endParaRPr lang="fr-FR" sz="1600" dirty="0"/>
              </a:p>
              <a:p>
                <a:pPr marL="0" indent="0" algn="just">
                  <a:lnSpc>
                    <a:spcPct val="100000"/>
                  </a:lnSpc>
                  <a:spcBef>
                    <a:spcPts val="600"/>
                  </a:spcBef>
                  <a:spcAft>
                    <a:spcPts val="800"/>
                  </a:spcAft>
                  <a:buNone/>
                </a:pPr>
                <a:r>
                  <a:rPr lang="fr-FR" sz="1600" dirty="0"/>
                  <a:t>Pour F=150N on mesure un déplacement D = 17.86 mm au niveau de la vertèbre L1 </a:t>
                </a:r>
                <a:r>
                  <a:rPr lang="fr-FR" sz="1600" dirty="0">
                    <a:sym typeface="Wingdings" panose="05000000000000000000" pitchFamily="2" charset="2"/>
                  </a:rPr>
                  <a:t> </a:t>
                </a:r>
                <a:r>
                  <a:rPr lang="fr-FR" sz="1600" dirty="0"/>
                  <a:t>Erreur de 0.1% sur D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2"/>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3">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9.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t>
            </a:r>
            <a:r>
              <a:rPr lang="en-CA" sz="1200" dirty="0" err="1"/>
              <a:t>postérieur</a:t>
            </a:r>
            <a:r>
              <a:rPr lang="en-CA" sz="1200" dirty="0"/>
              <a:t>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8AEED86-22B0-D28D-87EB-26711184CFE2}"/>
                  </a:ext>
                </a:extLst>
              </p:cNvPr>
              <p:cNvSpPr txBox="1"/>
              <p:nvPr/>
            </p:nvSpPr>
            <p:spPr>
              <a:xfrm>
                <a:off x="1002890" y="4618704"/>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1002890" y="4618704"/>
                <a:ext cx="5093110" cy="839653"/>
              </a:xfrm>
              <a:prstGeom prst="rect">
                <a:avLst/>
              </a:prstGeom>
              <a:blipFill>
                <a:blip r:embed="rId4"/>
                <a:stretch>
                  <a:fillRect l="-719" t="-219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6BE24F25-8AD7-14D1-7017-95970C02F64D}"/>
              </a:ext>
            </a:extLst>
          </p:cNvPr>
          <p:cNvSpPr>
            <a:spLocks noGrp="1"/>
          </p:cNvSpPr>
          <p:nvPr>
            <p:ph type="sldNum" sz="quarter" idx="12"/>
          </p:nvPr>
        </p:nvSpPr>
        <p:spPr/>
        <p:txBody>
          <a:bodyPr/>
          <a:lstStyle/>
          <a:p>
            <a:fld id="{4BD3201E-7DF8-462B-AC18-61E63795AE0D}" type="slidenum">
              <a:rPr lang="en-CA" smtClean="0"/>
              <a:t>20</a:t>
            </a:fld>
            <a:endParaRPr lang="en-CA"/>
          </a:p>
        </p:txBody>
      </p:sp>
      <p:sp>
        <p:nvSpPr>
          <p:cNvPr id="7" name="Rectangle 6">
            <a:extLst>
              <a:ext uri="{FF2B5EF4-FFF2-40B4-BE49-F238E27FC236}">
                <a16:creationId xmlns:a16="http://schemas.microsoft.com/office/drawing/2014/main" id="{203C2020-F0E8-2A42-DCB3-A08E8569FED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11060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r>
                        <a:rPr lang="en-CA" sz="1700" b="1" i="1" dirty="0" smtClean="0">
                          <a:latin typeface="Cambria Math" panose="02040503050406030204" pitchFamily="18" charset="0"/>
                        </a:rPr>
                        <m:t>]</m:t>
                      </m:r>
                    </m:oMath>
                  </m:oMathPara>
                </a14:m>
                <a:endParaRPr lang="fr-FR" sz="1700" dirty="0"/>
              </a:p>
              <a:p>
                <a:pPr marL="0" indent="0" algn="just">
                  <a:lnSpc>
                    <a:spcPct val="100000"/>
                  </a:lnSpc>
                  <a:buNone/>
                </a:pPr>
                <a:r>
                  <a:rPr lang="fr-FR" sz="1700" dirty="0"/>
                  <a:t>Observations:</a:t>
                </a:r>
              </a:p>
              <a:p>
                <a:pPr algn="just">
                  <a:lnSpc>
                    <a:spcPct val="100000"/>
                  </a:lnSpc>
                </a:pPr>
                <a:r>
                  <a:rPr lang="fr-FR" sz="1700" dirty="0"/>
                  <a:t>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bon signe</a:t>
                </a:r>
              </a:p>
              <a:p>
                <a:pPr algn="just">
                  <a:lnSpc>
                    <a:spcPct val="100000"/>
                  </a:lnSpc>
                </a:pP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signe d’une validation de faible qualité, nécessité de réduire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endParaRPr lang="fr-FR" sz="1700" dirty="0">
                  <a:solidFill>
                    <a:srgbClr val="FF0000"/>
                  </a:solidFill>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3"/>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3"/>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3"/>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773447080"/>
              </p:ext>
            </p:extLst>
          </p:nvPr>
        </p:nvGraphicFramePr>
        <p:xfrm>
          <a:off x="8170606" y="1219200"/>
          <a:ext cx="3652029" cy="4488425"/>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9163664" y="5622562"/>
            <a:ext cx="2890683" cy="307777"/>
          </a:xfrm>
          <a:prstGeom prst="rect">
            <a:avLst/>
          </a:prstGeom>
          <a:noFill/>
        </p:spPr>
        <p:txBody>
          <a:bodyPr wrap="square" rtlCol="0">
            <a:spAutoFit/>
          </a:bodyPr>
          <a:lstStyle/>
          <a:p>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
        <p:nvSpPr>
          <p:cNvPr id="8" name="Slide Number Placeholder 7">
            <a:extLst>
              <a:ext uri="{FF2B5EF4-FFF2-40B4-BE49-F238E27FC236}">
                <a16:creationId xmlns:a16="http://schemas.microsoft.com/office/drawing/2014/main" id="{8D5FF5AE-7B86-8277-C8B0-09AA1BCDFCF9}"/>
              </a:ext>
            </a:extLst>
          </p:cNvPr>
          <p:cNvSpPr>
            <a:spLocks noGrp="1"/>
          </p:cNvSpPr>
          <p:nvPr>
            <p:ph type="sldNum" sz="quarter" idx="12"/>
          </p:nvPr>
        </p:nvSpPr>
        <p:spPr/>
        <p:txBody>
          <a:bodyPr/>
          <a:lstStyle/>
          <a:p>
            <a:fld id="{4BD3201E-7DF8-462B-AC18-61E63795AE0D}" type="slidenum">
              <a:rPr lang="en-CA" smtClean="0"/>
              <a:t>21</a:t>
            </a:fld>
            <a:endParaRPr lang="en-CA"/>
          </a:p>
        </p:txBody>
      </p:sp>
      <p:sp>
        <p:nvSpPr>
          <p:cNvPr id="10" name="Rectangle 9">
            <a:extLst>
              <a:ext uri="{FF2B5EF4-FFF2-40B4-BE49-F238E27FC236}">
                <a16:creationId xmlns:a16="http://schemas.microsoft.com/office/drawing/2014/main" id="{8BD70C9B-108B-7934-C2BE-E294B179C88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49871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spcAft>
                    <a:spcPts val="600"/>
                  </a:spcAft>
                  <a:buNone/>
                </a:pPr>
                <a:r>
                  <a:rPr lang="fr-CA" sz="1800" b="1" dirty="0"/>
                  <a:t>Vérification de code:</a:t>
                </a:r>
              </a:p>
              <a:p>
                <a:pPr algn="just">
                  <a:lnSpc>
                    <a:spcPct val="110000"/>
                  </a:lnSpc>
                  <a:spcBef>
                    <a:spcPts val="200"/>
                  </a:spcBef>
                  <a:spcAft>
                    <a:spcPts val="200"/>
                  </a:spcAft>
                </a:pPr>
                <a:r>
                  <a:rPr lang="fr-CA" sz="1800" dirty="0"/>
                  <a:t>Validation du code interne de </a:t>
                </a:r>
                <a:r>
                  <a:rPr lang="fr-CA" sz="1800" dirty="0" err="1"/>
                  <a:t>SimCenter</a:t>
                </a:r>
                <a:r>
                  <a:rPr lang="fr-CA" sz="1800" dirty="0"/>
                  <a:t> qui modélise les éléments poutre par des formulations de Timoshenko</a:t>
                </a:r>
              </a:p>
              <a:p>
                <a:pPr algn="just">
                  <a:lnSpc>
                    <a:spcPct val="110000"/>
                  </a:lnSpc>
                  <a:spcBef>
                    <a:spcPts val="200"/>
                  </a:spcBef>
                  <a:spcAft>
                    <a:spcPts val="200"/>
                  </a:spcAft>
                </a:pPr>
                <a:r>
                  <a:rPr lang="fr-CA" sz="1800" dirty="0"/>
                  <a:t>Incompatibilité de la méthode analytique en utilisant l’équation différentielle d’une poutre d’Euler, car l’ordre des équations est différent</a:t>
                </a:r>
              </a:p>
              <a:p>
                <a:pPr algn="just">
                  <a:lnSpc>
                    <a:spcPct val="110000"/>
                  </a:lnSpc>
                  <a:spcBef>
                    <a:spcPts val="200"/>
                  </a:spcBef>
                  <a:spcAft>
                    <a:spcPts val="200"/>
                  </a:spcAft>
                </a:pPr>
                <a:r>
                  <a:rPr lang="fr-CA" sz="1800" dirty="0"/>
                  <a:t>Succès d’une méthode alternative pour l’analyse de convergence basée sur les énergies de déformation</a:t>
                </a:r>
              </a:p>
              <a:p>
                <a:pPr algn="just">
                  <a:lnSpc>
                    <a:spcPct val="110000"/>
                  </a:lnSpc>
                  <a:spcBef>
                    <a:spcPts val="200"/>
                  </a:spcBef>
                  <a:spcAft>
                    <a:spcPts val="200"/>
                  </a:spcAft>
                </a:pPr>
                <a:r>
                  <a:rPr lang="fr-CA" sz="1800" dirty="0"/>
                  <a:t>Code vérifié</a:t>
                </a:r>
              </a:p>
              <a:p>
                <a:pPr marL="0" indent="0" algn="just">
                  <a:lnSpc>
                    <a:spcPct val="110000"/>
                  </a:lnSpc>
                  <a:spcBef>
                    <a:spcPts val="200"/>
                  </a:spcBef>
                  <a:spcAft>
                    <a:spcPts val="200"/>
                  </a:spcAft>
                  <a:buNone/>
                </a:pPr>
                <a:endParaRPr lang="fr-CA" sz="1800" dirty="0"/>
              </a:p>
              <a:p>
                <a:pPr marL="0" indent="0" algn="just">
                  <a:lnSpc>
                    <a:spcPct val="110000"/>
                  </a:lnSpc>
                  <a:spcAft>
                    <a:spcPts val="600"/>
                  </a:spcAft>
                  <a:buNone/>
                </a:pPr>
                <a:r>
                  <a:rPr lang="fr-CA" sz="1800" b="1" dirty="0"/>
                  <a:t>Vérification de solution:</a:t>
                </a:r>
              </a:p>
              <a:p>
                <a:pPr algn="just">
                  <a:lnSpc>
                    <a:spcPct val="110000"/>
                  </a:lnSpc>
                  <a:spcBef>
                    <a:spcPts val="200"/>
                  </a:spcBef>
                  <a:spcAft>
                    <a:spcPts val="200"/>
                  </a:spcAft>
                </a:pPr>
                <a:r>
                  <a:rPr lang="en-CA" sz="1800" dirty="0"/>
                  <a:t>Approximation de Richardson</a:t>
                </a:r>
              </a:p>
              <a:p>
                <a:pPr algn="just">
                  <a:lnSpc>
                    <a:spcPct val="110000"/>
                  </a:lnSpc>
                  <a:spcBef>
                    <a:spcPts val="200"/>
                  </a:spcBef>
                  <a:spcAft>
                    <a:spcPts val="200"/>
                  </a:spcAft>
                </a:pPr>
                <a:r>
                  <a:rPr lang="fr-CA" sz="1800" dirty="0"/>
                  <a:t>Solution vérifiée</a:t>
                </a:r>
              </a:p>
              <a:p>
                <a:pPr algn="just">
                  <a:lnSpc>
                    <a:spcPct val="110000"/>
                  </a:lnSpc>
                  <a:spcBef>
                    <a:spcPts val="200"/>
                  </a:spcBef>
                  <a:spcAft>
                    <a:spcPts val="200"/>
                  </a:spcAft>
                </a:pPr>
                <a:endParaRPr lang="fr-CA" sz="1800" dirty="0"/>
              </a:p>
              <a:p>
                <a:pPr marL="0" indent="0" algn="just">
                  <a:lnSpc>
                    <a:spcPct val="110000"/>
                  </a:lnSpc>
                  <a:spcAft>
                    <a:spcPts val="600"/>
                  </a:spcAft>
                  <a:buNone/>
                </a:pPr>
                <a:r>
                  <a:rPr lang="en-CA" sz="1800" b="1" dirty="0"/>
                  <a:t>Validation:</a:t>
                </a:r>
              </a:p>
              <a:p>
                <a:pPr algn="just">
                  <a:lnSpc>
                    <a:spcPct val="110000"/>
                  </a:lnSpc>
                  <a:spcBef>
                    <a:spcPts val="200"/>
                  </a:spcBef>
                  <a:spcAft>
                    <a:spcPts val="200"/>
                  </a:spcAft>
                </a:pPr>
                <a:r>
                  <a:rPr lang="fr-CA" sz="1800" dirty="0"/>
                  <a:t>Trop d’hypothèses et d’inconnues</a:t>
                </a:r>
              </a:p>
              <a:p>
                <a:pPr algn="just">
                  <a:lnSpc>
                    <a:spcPct val="110000"/>
                  </a:lnSpc>
                  <a:spcBef>
                    <a:spcPts val="200"/>
                  </a:spcBef>
                  <a:spcAft>
                    <a:spcPts val="200"/>
                  </a:spcAft>
                </a:pPr>
                <a:r>
                  <a:rPr lang="fr-CA" sz="1800" dirty="0"/>
                  <a:t>0 appartient à l’intervalle d’incertitude de </a:t>
                </a:r>
                <a14:m>
                  <m:oMath xmlns:m="http://schemas.openxmlformats.org/officeDocument/2006/math">
                    <m:sSub>
                      <m:sSubPr>
                        <m:ctrlPr>
                          <a:rPr lang="en-CA" sz="1800" i="1" dirty="0" smtClean="0">
                            <a:latin typeface="Cambria Math" panose="02040503050406030204" pitchFamily="18" charset="0"/>
                          </a:rPr>
                        </m:ctrlPr>
                      </m:sSubPr>
                      <m:e>
                        <m:r>
                          <a:rPr lang="en-CA" sz="1800" b="0" i="1" dirty="0" smtClean="0">
                            <a:latin typeface="Cambria Math" panose="02040503050406030204" pitchFamily="18" charset="0"/>
                          </a:rPr>
                          <m:t>𝛿</m:t>
                        </m:r>
                      </m:e>
                      <m:sub>
                        <m:r>
                          <a:rPr lang="en-CA" sz="1800" b="0" i="1" dirty="0" smtClean="0">
                            <a:latin typeface="Cambria Math" panose="02040503050406030204" pitchFamily="18" charset="0"/>
                          </a:rPr>
                          <m:t>𝑚𝑜𝑑𝑒𝑙</m:t>
                        </m:r>
                      </m:sub>
                    </m:sSub>
                    <m:r>
                      <a:rPr lang="en-CA" sz="1800" b="0" i="1" dirty="0" smtClean="0">
                        <a:latin typeface="Cambria Math" panose="02040503050406030204" pitchFamily="18" charset="0"/>
                      </a:rPr>
                      <m:t> </m:t>
                    </m:r>
                  </m:oMath>
                </a14:m>
                <a:r>
                  <a:rPr lang="fr-CA" sz="1800" dirty="0"/>
                  <a:t>mais intervalle trop large</a:t>
                </a:r>
              </a:p>
              <a:p>
                <a:pPr algn="just">
                  <a:lnSpc>
                    <a:spcPct val="110000"/>
                  </a:lnSpc>
                  <a:spcBef>
                    <a:spcPts val="200"/>
                  </a:spcBef>
                  <a:spcAft>
                    <a:spcPts val="200"/>
                  </a:spcAft>
                </a:pPr>
                <a:r>
                  <a:rPr lang="fr-CA" sz="1800" dirty="0"/>
                  <a:t>Validation peu concluante </a:t>
                </a:r>
                <a:r>
                  <a:rPr lang="en-CA" sz="1800" dirty="0"/>
                  <a:t>, il faut </a:t>
                </a:r>
                <a:r>
                  <a:rPr lang="en-CA" sz="1800" dirty="0" err="1"/>
                  <a:t>réduire</a:t>
                </a:r>
                <a:r>
                  <a:rPr lang="en-CA" sz="1800" dirty="0"/>
                  <a:t>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t> pour </a:t>
                </a:r>
                <a:r>
                  <a:rPr lang="en-CA" sz="1800" dirty="0" err="1"/>
                  <a:t>réduire</a:t>
                </a:r>
                <a:r>
                  <a:rPr lang="en-CA" sz="1800" dirty="0"/>
                  <a: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i="1" dirty="0">
                            <a:latin typeface="Cambria Math" panose="02040503050406030204" pitchFamily="18" charset="0"/>
                          </a:rPr>
                          <m:t>𝑣𝑎𝑙</m:t>
                        </m:r>
                        <m:r>
                          <a:rPr lang="en-CA" sz="1800" i="1" dirty="0">
                            <a:latin typeface="Cambria Math" panose="02040503050406030204" pitchFamily="18" charset="0"/>
                          </a:rPr>
                          <m:t> </m:t>
                        </m:r>
                      </m:sub>
                    </m:sSub>
                  </m:oMath>
                </a14:m>
                <a:endParaRPr lang="en-CA" sz="1800" dirty="0"/>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r="-348" b="-114"/>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4EB7AB3D-9D5F-95C1-52F8-21EA61780E04}"/>
              </a:ext>
            </a:extLst>
          </p:cNvPr>
          <p:cNvSpPr>
            <a:spLocks noGrp="1"/>
          </p:cNvSpPr>
          <p:nvPr>
            <p:ph type="sldNum" sz="quarter" idx="12"/>
          </p:nvPr>
        </p:nvSpPr>
        <p:spPr/>
        <p:txBody>
          <a:bodyPr/>
          <a:lstStyle/>
          <a:p>
            <a:fld id="{4BD3201E-7DF8-462B-AC18-61E63795AE0D}" type="slidenum">
              <a:rPr lang="en-CA" smtClean="0"/>
              <a:t>22</a:t>
            </a:fld>
            <a:endParaRPr lang="en-CA"/>
          </a:p>
        </p:txBody>
      </p:sp>
      <p:sp>
        <p:nvSpPr>
          <p:cNvPr id="6" name="Rectangle 5">
            <a:extLst>
              <a:ext uri="{FF2B5EF4-FFF2-40B4-BE49-F238E27FC236}">
                <a16:creationId xmlns:a16="http://schemas.microsoft.com/office/drawing/2014/main" id="{379D655C-67AB-E820-06C4-1EB5C5CC9F3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8127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
        <p:nvSpPr>
          <p:cNvPr id="4" name="Slide Number Placeholder 3">
            <a:extLst>
              <a:ext uri="{FF2B5EF4-FFF2-40B4-BE49-F238E27FC236}">
                <a16:creationId xmlns:a16="http://schemas.microsoft.com/office/drawing/2014/main" id="{9988E0D6-755B-55F1-BEE1-4624BE8EE629}"/>
              </a:ext>
            </a:extLst>
          </p:cNvPr>
          <p:cNvSpPr>
            <a:spLocks noGrp="1"/>
          </p:cNvSpPr>
          <p:nvPr>
            <p:ph type="sldNum" sz="quarter" idx="12"/>
          </p:nvPr>
        </p:nvSpPr>
        <p:spPr/>
        <p:txBody>
          <a:bodyPr/>
          <a:lstStyle/>
          <a:p>
            <a:fld id="{4BD3201E-7DF8-462B-AC18-61E63795AE0D}" type="slidenum">
              <a:rPr lang="en-CA" smtClean="0"/>
              <a:t>23</a:t>
            </a:fld>
            <a:endParaRPr lang="en-CA"/>
          </a:p>
        </p:txBody>
      </p:sp>
      <p:sp>
        <p:nvSpPr>
          <p:cNvPr id="5" name="Rectangle 4">
            <a:extLst>
              <a:ext uri="{FF2B5EF4-FFF2-40B4-BE49-F238E27FC236}">
                <a16:creationId xmlns:a16="http://schemas.microsoft.com/office/drawing/2014/main" id="{7E5C719E-3385-D523-3572-84FA3241B9C0}"/>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58022"/>
                <a:ext cx="10515600" cy="5478872"/>
              </a:xfrm>
            </p:spPr>
            <p:txBody>
              <a:bodyPr>
                <a:normAutofit/>
              </a:bodyPr>
              <a:lstStyle/>
              <a:p>
                <a:pPr marL="0" indent="0" algn="just">
                  <a:lnSpc>
                    <a:spcPct val="110000"/>
                  </a:lnSpc>
                  <a:spcAft>
                    <a:spcPts val="800"/>
                  </a:spcAft>
                  <a:buNone/>
                </a:pPr>
                <a:r>
                  <a:rPr lang="fr-CA" sz="1600" dirty="0">
                    <a:latin typeface="Aptos "/>
                  </a:rPr>
                  <a:t>La modélisation de la colonne vertébrale a été réalisée sur le logiciel SimCenter 3D en utilisant des éléments de type poutre ainsi que des éléments RBE2. </a:t>
                </a:r>
                <a:r>
                  <a:rPr lang="en-CA" sz="1600" dirty="0">
                    <a:latin typeface="Aptos "/>
                  </a:rPr>
                  <a:t>Le </a:t>
                </a:r>
                <a:r>
                  <a:rPr lang="en-US" sz="1600" dirty="0" err="1">
                    <a:latin typeface="Aptos "/>
                  </a:rPr>
                  <a:t>modèle</a:t>
                </a:r>
                <a:r>
                  <a:rPr lang="en-CA" sz="1600" dirty="0">
                    <a:latin typeface="Aptos "/>
                  </a:rPr>
                  <a:t> </a:t>
                </a:r>
                <a:r>
                  <a:rPr lang="fr-CA" sz="1600" dirty="0">
                    <a:latin typeface="Aptos "/>
                  </a:rPr>
                  <a:t>mathématique</a:t>
                </a:r>
                <a:r>
                  <a:rPr lang="en-CA" sz="1600" dirty="0">
                    <a:latin typeface="Aptos "/>
                  </a:rPr>
                  <a:t> </a:t>
                </a:r>
                <a:r>
                  <a:rPr lang="fr-CA" sz="1600" dirty="0">
                    <a:latin typeface="Aptos "/>
                  </a:rPr>
                  <a:t>utilisé pour la modélisation des éléments poutre (PBEAM) sur SimCenter 3D est le modèle de poutre de Timoshenko dont l’équation différentielle est d’ordre 2:</a:t>
                </a:r>
              </a:p>
              <a:p>
                <a:pPr marL="0" indent="0">
                  <a:spcBef>
                    <a:spcPts val="600"/>
                  </a:spcBef>
                  <a:spcAft>
                    <a:spcPts val="1000"/>
                  </a:spcAft>
                  <a:buNone/>
                </a:pPr>
                <a14:m>
                  <m:oMathPara xmlns:m="http://schemas.openxmlformats.org/officeDocument/2006/math">
                    <m:oMathParaPr>
                      <m:jc m:val="centerGroup"/>
                    </m:oMathParaPr>
                    <m:oMath xmlns:m="http://schemas.openxmlformats.org/officeDocument/2006/math">
                      <m:f>
                        <m:fPr>
                          <m:ctrlPr>
                            <a:rPr lang="fr-FR" sz="1600" i="1" smtClean="0">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num>
                        <m:den>
                          <m:r>
                            <a:rPr lang="fr-FR" sz="1600" i="1">
                              <a:latin typeface="Cambria Math" panose="02040503050406030204" pitchFamily="18" charset="0"/>
                            </a:rPr>
                            <m:t>𝑑</m:t>
                          </m:r>
                          <m:sSup>
                            <m:sSupPr>
                              <m:ctrlPr>
                                <a:rPr lang="fr-FR" sz="1600" i="1">
                                  <a:latin typeface="Cambria Math" panose="02040503050406030204" pitchFamily="18" charset="0"/>
                                </a:rPr>
                              </m:ctrlPr>
                            </m:sSupPr>
                            <m:e>
                              <m:r>
                                <a:rPr lang="fr-FR" sz="1600" i="1">
                                  <a:latin typeface="Cambria Math" panose="02040503050406030204" pitchFamily="18" charset="0"/>
                                </a:rPr>
                                <m:t>𝑥</m:t>
                              </m:r>
                            </m:e>
                            <m:sup>
                              <m:r>
                                <a:rPr lang="fr-FR" sz="1600" i="1">
                                  <a:latin typeface="Cambria Math" panose="02040503050406030204" pitchFamily="18" charset="0"/>
                                </a:rPr>
                                <m:t>2</m:t>
                              </m:r>
                            </m:sup>
                          </m:sSup>
                        </m:den>
                      </m:f>
                      <m:d>
                        <m:dPr>
                          <m:ctrlPr>
                            <a:rPr lang="fr-FR" sz="1600" i="1">
                              <a:latin typeface="Cambria Math" panose="02040503050406030204" pitchFamily="18" charset="0"/>
                            </a:rPr>
                          </m:ctrlPr>
                        </m:dPr>
                        <m:e>
                          <m:r>
                            <a:rPr lang="fr-FR" sz="1600" i="1">
                              <a:latin typeface="Cambria Math" panose="02040503050406030204" pitchFamily="18" charset="0"/>
                            </a:rPr>
                            <m:t>𝐸</m:t>
                          </m:r>
                          <m:r>
                            <a:rPr lang="fr-FR" sz="1600" b="0" i="1" smtClean="0">
                              <a:latin typeface="Cambria Math" panose="02040503050406030204" pitchFamily="18" charset="0"/>
                            </a:rPr>
                            <m:t>𝐼</m:t>
                          </m:r>
                          <m:f>
                            <m:fPr>
                              <m:ctrlPr>
                                <a:rPr lang="fr-FR" sz="1600" i="1">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r>
                                <a:rPr lang="fr-FR" sz="1600" i="1" smtClean="0">
                                  <a:latin typeface="Cambria Math" panose="02040503050406030204" pitchFamily="18" charset="0"/>
                                  <a:ea typeface="Cambria Math" panose="02040503050406030204" pitchFamily="18" charset="0"/>
                                </a:rPr>
                                <m:t>𝜌</m:t>
                              </m:r>
                            </m:num>
                            <m:den>
                              <m:r>
                                <a:rPr lang="fr-FR" sz="1600" i="1">
                                  <a:latin typeface="Cambria Math" panose="02040503050406030204" pitchFamily="18" charset="0"/>
                                </a:rPr>
                                <m:t>𝑑</m:t>
                              </m:r>
                              <m:r>
                                <a:rPr lang="fr-FR" sz="1600" b="0" i="1" smtClean="0">
                                  <a:latin typeface="Cambria Math" panose="02040503050406030204" pitchFamily="18" charset="0"/>
                                </a:rPr>
                                <m:t>𝑥</m:t>
                              </m:r>
                            </m:den>
                          </m:f>
                        </m:e>
                      </m:d>
                      <m:r>
                        <a:rPr lang="fr-FR" sz="1600" b="0" i="1" smtClean="0">
                          <a:latin typeface="Cambria Math" panose="02040503050406030204" pitchFamily="18" charset="0"/>
                        </a:rPr>
                        <m:t>=</m:t>
                      </m:r>
                      <m:r>
                        <a:rPr lang="fr-FR" sz="1600" b="0" i="1" smtClean="0">
                          <a:latin typeface="Cambria Math" panose="02040503050406030204" pitchFamily="18" charset="0"/>
                        </a:rPr>
                        <m:t>𝑞</m:t>
                      </m:r>
                      <m:r>
                        <a:rPr lang="fr-FR" sz="1600" b="0" i="1" smtClean="0">
                          <a:latin typeface="Cambria Math" panose="02040503050406030204" pitchFamily="18" charset="0"/>
                        </a:rPr>
                        <m:t>(</m:t>
                      </m:r>
                      <m:r>
                        <a:rPr lang="fr-FR" sz="1600" b="0" i="1" smtClean="0">
                          <a:latin typeface="Cambria Math" panose="02040503050406030204" pitchFamily="18" charset="0"/>
                        </a:rPr>
                        <m:t>𝑥</m:t>
                      </m:r>
                      <m:r>
                        <a:rPr lang="fr-FR" sz="1600" b="0" i="1" smtClean="0">
                          <a:latin typeface="Cambria Math" panose="02040503050406030204" pitchFamily="18" charset="0"/>
                        </a:rPr>
                        <m:t>)</m:t>
                      </m:r>
                    </m:oMath>
                  </m:oMathPara>
                </a14:m>
                <a:endParaRPr lang="fr-CA" sz="1600" dirty="0">
                  <a:latin typeface="Aptos "/>
                </a:endParaRPr>
              </a:p>
              <a:p>
                <a:pPr marL="0" indent="0" algn="ctr">
                  <a:buNone/>
                </a:pPr>
                <a14:m>
                  <m:oMathPara xmlns:m="http://schemas.openxmlformats.org/officeDocument/2006/math">
                    <m:oMathParaPr>
                      <m:jc m:val="centerGroup"/>
                    </m:oMathParaPr>
                    <m:oMath xmlns:m="http://schemas.openxmlformats.org/officeDocument/2006/math">
                      <m:f>
                        <m:fPr>
                          <m:ctrlPr>
                            <a:rPr lang="fr-FR" sz="1600" i="1">
                              <a:latin typeface="Cambria Math" panose="02040503050406030204" pitchFamily="18" charset="0"/>
                            </a:rPr>
                          </m:ctrlPr>
                        </m:fPr>
                        <m:num>
                          <m:r>
                            <a:rPr lang="fr-FR" sz="1600" i="1">
                              <a:latin typeface="Cambria Math" panose="02040503050406030204" pitchFamily="18" charset="0"/>
                            </a:rPr>
                            <m:t>𝑑𝑤</m:t>
                          </m:r>
                        </m:num>
                        <m:den>
                          <m:r>
                            <a:rPr lang="fr-FR" sz="1600" i="1">
                              <a:latin typeface="Cambria Math" panose="02040503050406030204" pitchFamily="18" charset="0"/>
                            </a:rPr>
                            <m:t>𝑑𝑥</m:t>
                          </m:r>
                        </m:den>
                      </m:f>
                      <m:r>
                        <a:rPr lang="fr-FR" sz="1600" i="1">
                          <a:latin typeface="Cambria Math" panose="02040503050406030204" pitchFamily="18" charset="0"/>
                        </a:rPr>
                        <m:t>=</m:t>
                      </m:r>
                      <m:r>
                        <a:rPr lang="fr-FR" sz="1600" i="1">
                          <a:latin typeface="Cambria Math" panose="02040503050406030204" pitchFamily="18" charset="0"/>
                        </a:rPr>
                        <m:t>𝜌</m:t>
                      </m:r>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𝜅</m:t>
                          </m:r>
                          <m:r>
                            <a:rPr lang="fr-FR" sz="1600" i="1">
                              <a:latin typeface="Cambria Math" panose="02040503050406030204" pitchFamily="18" charset="0"/>
                            </a:rPr>
                            <m:t>𝐴𝐺</m:t>
                          </m:r>
                        </m:den>
                      </m:f>
                      <m:f>
                        <m:fPr>
                          <m:ctrlPr>
                            <a:rPr lang="fr-FR" sz="1600" i="1">
                              <a:latin typeface="Cambria Math" panose="02040503050406030204" pitchFamily="18" charset="0"/>
                            </a:rPr>
                          </m:ctrlPr>
                        </m:fPr>
                        <m:num>
                          <m:r>
                            <a:rPr lang="fr-FR" sz="1600" i="1">
                              <a:latin typeface="Cambria Math" panose="02040503050406030204" pitchFamily="18" charset="0"/>
                            </a:rPr>
                            <m:t>𝑑</m:t>
                          </m:r>
                        </m:num>
                        <m:den>
                          <m:r>
                            <a:rPr lang="fr-FR" sz="1600" i="1">
                              <a:latin typeface="Cambria Math" panose="02040503050406030204" pitchFamily="18" charset="0"/>
                            </a:rPr>
                            <m:t>𝑑𝑥</m:t>
                          </m:r>
                        </m:den>
                      </m:f>
                      <m:d>
                        <m:dPr>
                          <m:ctrlPr>
                            <a:rPr lang="fr-FR" sz="1600" i="1">
                              <a:latin typeface="Cambria Math" panose="02040503050406030204" pitchFamily="18" charset="0"/>
                            </a:rPr>
                          </m:ctrlPr>
                        </m:dPr>
                        <m:e>
                          <m:r>
                            <a:rPr lang="fr-FR" sz="1600" i="1">
                              <a:latin typeface="Cambria Math" panose="02040503050406030204" pitchFamily="18" charset="0"/>
                            </a:rPr>
                            <m:t>𝐸𝐼</m:t>
                          </m:r>
                          <m:f>
                            <m:fPr>
                              <m:ctrlPr>
                                <a:rPr lang="fr-FR" sz="1600" i="1">
                                  <a:latin typeface="Cambria Math" panose="02040503050406030204" pitchFamily="18" charset="0"/>
                                </a:rPr>
                              </m:ctrlPr>
                            </m:fPr>
                            <m:num>
                              <m:r>
                                <a:rPr lang="fr-FR" sz="1600" i="1">
                                  <a:latin typeface="Cambria Math" panose="02040503050406030204" pitchFamily="18" charset="0"/>
                                </a:rPr>
                                <m:t>𝑑</m:t>
                              </m:r>
                              <m:r>
                                <a:rPr lang="fr-FR" sz="1600" i="1">
                                  <a:latin typeface="Cambria Math" panose="02040503050406030204" pitchFamily="18" charset="0"/>
                                </a:rPr>
                                <m:t>𝜌</m:t>
                              </m:r>
                            </m:num>
                            <m:den>
                              <m:r>
                                <a:rPr lang="fr-FR" sz="1600" i="1">
                                  <a:latin typeface="Cambria Math" panose="02040503050406030204" pitchFamily="18" charset="0"/>
                                </a:rPr>
                                <m:t>𝑑𝑥</m:t>
                              </m:r>
                            </m:den>
                          </m:f>
                        </m:e>
                      </m:d>
                    </m:oMath>
                  </m:oMathPara>
                </a14:m>
                <a:endParaRPr lang="en-CA" sz="1600" i="1" dirty="0">
                  <a:latin typeface="Cambria Math" panose="02040503050406030204" pitchFamily="18" charset="0"/>
                </a:endParaRPr>
              </a:p>
              <a:p>
                <a:pPr marL="0" indent="0">
                  <a:buNone/>
                </a:pPr>
                <a:r>
                  <a:rPr lang="fr-CA" sz="1600" i="1" dirty="0">
                    <a:latin typeface="Aptos "/>
                  </a:rPr>
                  <a:t>Cette équation donne l’évolution de la tangente de la flèche en fonction des moment internes :</a:t>
                </a:r>
              </a:p>
              <a:p>
                <a:pPr lvl="1"/>
                <a14:m>
                  <m:oMath xmlns:m="http://schemas.openxmlformats.org/officeDocument/2006/math">
                    <m:r>
                      <a:rPr lang="fr-FR" sz="1400" i="1" smtClean="0">
                        <a:latin typeface="Cambria Math" panose="02040503050406030204" pitchFamily="18" charset="0"/>
                        <a:ea typeface="Cambria Math" panose="02040503050406030204" pitchFamily="18" charset="0"/>
                      </a:rPr>
                      <m:t>𝜌</m:t>
                    </m:r>
                    <m:r>
                      <a:rPr lang="fr-FR" sz="1400" i="1" smtClean="0">
                        <a:latin typeface="Cambria Math" panose="02040503050406030204" pitchFamily="18" charset="0"/>
                        <a:ea typeface="Cambria Math" panose="02040503050406030204" pitchFamily="18" charset="0"/>
                      </a:rPr>
                      <m:t> </m:t>
                    </m:r>
                  </m:oMath>
                </a14:m>
                <a:r>
                  <a:rPr lang="fr-FR" sz="1400" i="1" dirty="0">
                    <a:latin typeface="Aptos "/>
                  </a:rPr>
                  <a:t>​ : Angle de rotation de la normale à la surface médiane de la poutre,</a:t>
                </a:r>
              </a:p>
              <a:p>
                <a:pPr lvl="1"/>
                <a:r>
                  <a:rPr lang="fr-FR" sz="1400" i="1" dirty="0">
                    <a:latin typeface="Aptos "/>
                  </a:rPr>
                  <a:t>q : Charge répartie sur la poutre,</a:t>
                </a:r>
              </a:p>
              <a:p>
                <a:pPr lvl="1"/>
                <a:r>
                  <a:rPr lang="fr-FR" sz="1400" i="1" dirty="0">
                    <a:latin typeface="Aptos "/>
                  </a:rPr>
                  <a:t>x : Coordonnée dans la direction de l'axe longitudinal de la poutre,</a:t>
                </a:r>
              </a:p>
              <a:p>
                <a:pPr lvl="1"/>
                <a:r>
                  <a:rPr lang="fr-FR" sz="1400" i="1" dirty="0">
                    <a:latin typeface="Aptos "/>
                  </a:rPr>
                  <a:t>E : Module d'élasticité du matériau constituant la poutre,</a:t>
                </a:r>
              </a:p>
              <a:p>
                <a:pPr lvl="1"/>
                <a:r>
                  <a:rPr lang="fr-FR" sz="1400" i="1" dirty="0">
                    <a:latin typeface="Aptos "/>
                  </a:rPr>
                  <a:t>G : Module de cisaillement du matériau constituant la poutre,</a:t>
                </a:r>
              </a:p>
              <a:p>
                <a:pPr lvl="1"/>
                <a:r>
                  <a:rPr lang="fr-FR" sz="1400" i="1" dirty="0">
                    <a:latin typeface="Aptos "/>
                  </a:rPr>
                  <a:t>J : Moment d'inertie de la section transversale de la poutre,</a:t>
                </a:r>
              </a:p>
              <a:p>
                <a:pPr lvl="1"/>
                <a:r>
                  <a:rPr lang="fr-FR" sz="1400" i="1" dirty="0">
                    <a:latin typeface="Aptos "/>
                  </a:rPr>
                  <a:t>I: Moment quadratique,</a:t>
                </a:r>
              </a:p>
              <a:p>
                <a:pPr lvl="1"/>
                <a14:m>
                  <m:oMath xmlns:m="http://schemas.openxmlformats.org/officeDocument/2006/math">
                    <m:r>
                      <a:rPr lang="fr-FR" sz="1400" i="1" smtClean="0">
                        <a:latin typeface="Cambria Math" panose="02040503050406030204" pitchFamily="18" charset="0"/>
                      </a:rPr>
                      <m:t>𝜅</m:t>
                    </m:r>
                  </m:oMath>
                </a14:m>
                <a:r>
                  <a:rPr lang="fr-FR" sz="1400" i="1" dirty="0">
                    <a:latin typeface="Aptos "/>
                  </a:rPr>
                  <a:t>: Coefficient de Timoshenko pour le cisaillement (=5/6 pour une poutre rectangulaire),</a:t>
                </a:r>
              </a:p>
              <a:p>
                <a:pPr lvl="1"/>
                <a:r>
                  <a:rPr lang="fr-FR" sz="14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058022"/>
                <a:ext cx="10515600" cy="5478872"/>
              </a:xfrm>
              <a:blipFill>
                <a:blip r:embed="rId2"/>
                <a:stretch>
                  <a:fillRect l="-348" t="-111" r="-290"/>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
        <p:nvSpPr>
          <p:cNvPr id="2" name="Slide Number Placeholder 1">
            <a:extLst>
              <a:ext uri="{FF2B5EF4-FFF2-40B4-BE49-F238E27FC236}">
                <a16:creationId xmlns:a16="http://schemas.microsoft.com/office/drawing/2014/main" id="{92301E84-9EFE-BF52-6A1D-5F6EB469FC95}"/>
              </a:ext>
            </a:extLst>
          </p:cNvPr>
          <p:cNvSpPr>
            <a:spLocks noGrp="1"/>
          </p:cNvSpPr>
          <p:nvPr>
            <p:ph type="sldNum" sz="quarter" idx="12"/>
          </p:nvPr>
        </p:nvSpPr>
        <p:spPr/>
        <p:txBody>
          <a:bodyPr/>
          <a:lstStyle/>
          <a:p>
            <a:fld id="{4BD3201E-7DF8-462B-AC18-61E63795AE0D}" type="slidenum">
              <a:rPr lang="en-CA" smtClean="0"/>
              <a:t>3</a:t>
            </a:fld>
            <a:endParaRPr lang="en-CA"/>
          </a:p>
        </p:txBody>
      </p:sp>
      <p:sp>
        <p:nvSpPr>
          <p:cNvPr id="4" name="Rectangle 3">
            <a:extLst>
              <a:ext uri="{FF2B5EF4-FFF2-40B4-BE49-F238E27FC236}">
                <a16:creationId xmlns:a16="http://schemas.microsoft.com/office/drawing/2014/main" id="{2ECB3F83-E60B-0F2C-16D8-135EA0351358}"/>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marL="0" indent="0" algn="just">
              <a:buNone/>
            </a:pPr>
            <a:r>
              <a:rPr lang="fr-CA" sz="1600" dirty="0">
                <a:latin typeface="Aptos "/>
              </a:rPr>
              <a:t>Le modèle en éléments finis de la colonne vertébrale sur SimCenter 3D consiste en un agencement d’éléments poutre (PBEAM) et d’éléments RBE2. Les poutres permettent de modéliser les disques intervertébraux élastiques alors que les liens rigides modélisent la rigidité des os (des vertèbres). Pour les éléments de type RBE2 il s’agit uniquement de fixer les déplacements en rotation et en translation de deux nœuds pour qu’ils soient égaux, en ajoutant une rigidité infinie entre deux nœuds. Sur le modèle FEM à la figure 1 ci-contre (gauche), les blocs verts représentent les PBEAM (les disques intervertébraux) et les traits qui les relient sont les RBE2 (les vertèbres).</a:t>
            </a:r>
            <a:endParaRPr lang="en-CA" sz="1600" dirty="0">
              <a:latin typeface="Aptos "/>
            </a:endParaRPr>
          </a:p>
          <a:p>
            <a:pPr marL="0" indent="0" algn="just">
              <a:buNone/>
            </a:pPr>
            <a:r>
              <a:rPr lang="fr-FR" sz="1600" dirty="0"/>
              <a:t>Le modèle de poutre 1D a été utilisé pour plusieurs raisons et la présence de corps rigides RBE2 améliore l'efficacité du modèle. Cette approche est particulièrement pertinente lors de la représentation de disques, car ils peuvent être aisément modélisés à l'aide d'éléments de poutre (qui peuvent reprendre des efforts et moments dans toutes les directions), réduisant ainsi les ressources de calcul nécessaires tout en maintenant une précision similaire à celle des éléments 3D.</a:t>
            </a:r>
          </a:p>
          <a:p>
            <a:pPr marL="0" indent="0" algn="just">
              <a:buNone/>
            </a:pPr>
            <a:r>
              <a:rPr lang="fr-FR" sz="1600" dirty="0"/>
              <a:t>Cependant, ce choix de modélisation apporte son lot d’hypothèses et de simplifications qui vont par la suite créer une certaine erreur. Le but du processus de validation sera d’évaluer cette erreur et d’en déterminer l’intervalle d’incertitude.</a:t>
            </a:r>
          </a:p>
          <a:p>
            <a:pPr marL="0" indent="0">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1B6A496-3F0E-E481-6E85-20264C06F8A2}"/>
              </a:ext>
            </a:extLst>
          </p:cNvPr>
          <p:cNvSpPr>
            <a:spLocks noGrp="1"/>
          </p:cNvSpPr>
          <p:nvPr>
            <p:ph type="sldNum" sz="quarter" idx="12"/>
          </p:nvPr>
        </p:nvSpPr>
        <p:spPr/>
        <p:txBody>
          <a:bodyPr/>
          <a:lstStyle/>
          <a:p>
            <a:fld id="{4BD3201E-7DF8-462B-AC18-61E63795AE0D}" type="slidenum">
              <a:rPr lang="en-CA" smtClean="0"/>
              <a:t>4</a:t>
            </a:fld>
            <a:endParaRPr lang="en-CA"/>
          </a:p>
        </p:txBody>
      </p:sp>
      <p:sp>
        <p:nvSpPr>
          <p:cNvPr id="6" name="Rectangle 5">
            <a:extLst>
              <a:ext uri="{FF2B5EF4-FFF2-40B4-BE49-F238E27FC236}">
                <a16:creationId xmlns:a16="http://schemas.microsoft.com/office/drawing/2014/main" id="{323CFB18-E2B0-C5E5-C634-E3C07F8BD54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811302"/>
          </a:xfrm>
        </p:spPr>
        <p:txBody>
          <a:bodyPr>
            <a:normAutofit fontScale="92500" lnSpcReduction="20000"/>
          </a:bodyPr>
          <a:lstStyle/>
          <a:p>
            <a:pPr marL="0" indent="0" algn="just">
              <a:lnSpc>
                <a:spcPct val="110000"/>
              </a:lnSpc>
              <a:buNone/>
            </a:pPr>
            <a:r>
              <a:rPr lang="fr-FR" sz="1700" dirty="0"/>
              <a:t>Une fois le type d’éléments choisi, il faut à présent modéliser les différentes vertèbres et cela en configurant les propriétés géométriques des éléments poutres. L’article </a:t>
            </a:r>
            <a:r>
              <a:rPr lang="fr-FR" sz="1700" i="1" dirty="0"/>
              <a:t>«</a:t>
            </a:r>
            <a:r>
              <a:rPr lang="en-US" sz="1700" i="1" dirty="0"/>
              <a:t> Stability of the human spine in  neutral postures </a:t>
            </a:r>
            <a:r>
              <a:rPr lang="fr-FR" sz="1700" i="1" dirty="0"/>
              <a:t>» (Kiefer et al., 1997) </a:t>
            </a:r>
            <a:r>
              <a:rPr lang="fr-FR" sz="17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976744" y="1883017"/>
            <a:ext cx="3870559" cy="4191577"/>
          </a:xfrm>
          <a:prstGeom prst="rect">
            <a:avLst/>
          </a:prstGeom>
        </p:spPr>
      </p:pic>
      <p:sp>
        <p:nvSpPr>
          <p:cNvPr id="13" name="ZoneTexte 12">
            <a:extLst>
              <a:ext uri="{FF2B5EF4-FFF2-40B4-BE49-F238E27FC236}">
                <a16:creationId xmlns:a16="http://schemas.microsoft.com/office/drawing/2014/main" id="{0A89B34A-8F02-C6EA-B396-FDA8E978F524}"/>
              </a:ext>
            </a:extLst>
          </p:cNvPr>
          <p:cNvSpPr txBox="1"/>
          <p:nvPr/>
        </p:nvSpPr>
        <p:spPr>
          <a:xfrm>
            <a:off x="5063613" y="2105561"/>
            <a:ext cx="6290187" cy="4339650"/>
          </a:xfrm>
          <a:prstGeom prst="rect">
            <a:avLst/>
          </a:prstGeom>
          <a:noFill/>
        </p:spPr>
        <p:txBody>
          <a:bodyPr wrap="square" rtlCol="0">
            <a:spAutoFit/>
          </a:bodyPr>
          <a:lstStyle/>
          <a:p>
            <a:pPr algn="just">
              <a:spcBef>
                <a:spcPts val="400"/>
              </a:spcBef>
            </a:pPr>
            <a:r>
              <a:rPr lang="fr-FR" sz="1600" dirty="0"/>
              <a:t>Il est possible d’utiliser les propriétés qui figurent dans le tableau ci-contre pour calibrer le modèle. </a:t>
            </a:r>
          </a:p>
          <a:p>
            <a:pPr algn="just">
              <a:spcBef>
                <a:spcPts val="400"/>
              </a:spcBef>
            </a:pPr>
            <a:r>
              <a:rPr lang="fr-FR" sz="1600" dirty="0"/>
              <a:t>Dans le cadre du présent projet de validation, on se limitera à la partie lombaire de la colonne vertébrale, c’est-à-dire que le modèle se limite à la vertèbre sacrale S1 et aux vertèbres lombaire L1 à L5 (partie verte et jaune de la fig. 1 (droite) – page 4).</a:t>
            </a:r>
          </a:p>
          <a:p>
            <a:pPr marL="285750" indent="-285750" algn="just">
              <a:spcBef>
                <a:spcPts val="400"/>
              </a:spcBef>
              <a:buFont typeface="Arial" panose="020B0604020202020204" pitchFamily="34" charset="0"/>
              <a:buChar char="•"/>
            </a:pPr>
            <a:r>
              <a:rPr lang="fr-FR" sz="1600" dirty="0"/>
              <a:t>L’entrée du modèle est la charge verticale exercée sur la colonne vertébrale, qui n’est autre que la portion du poids reprise par la colonne vertébrale et pas par les muscles du corps d’un individu.</a:t>
            </a:r>
          </a:p>
          <a:p>
            <a:pPr marL="285750" indent="-285750" algn="just">
              <a:spcBef>
                <a:spcPts val="400"/>
              </a:spcBef>
              <a:buFont typeface="Arial" panose="020B0604020202020204" pitchFamily="34" charset="0"/>
              <a:buChar char="•"/>
            </a:pPr>
            <a:r>
              <a:rPr lang="fr-FR" sz="1600" dirty="0"/>
              <a:t>La sortie du modèle correspond au déplacement postérieur des vertèbres. </a:t>
            </a:r>
          </a:p>
          <a:p>
            <a:pPr marL="285750" indent="-285750" algn="just">
              <a:spcBef>
                <a:spcPts val="400"/>
              </a:spcBef>
              <a:buFont typeface="Arial" panose="020B0604020202020204" pitchFamily="34" charset="0"/>
              <a:buChar char="•"/>
            </a:pPr>
            <a:r>
              <a:rPr lang="fr-FR" sz="1600" dirty="0"/>
              <a:t>Les conditions frontières de ce modèle sont:</a:t>
            </a:r>
          </a:p>
          <a:p>
            <a:pPr algn="just">
              <a:spcBef>
                <a:spcPts val="400"/>
              </a:spcBef>
            </a:pPr>
            <a:r>
              <a:rPr lang="fr-FR" sz="1600" dirty="0"/>
              <a:t>	- Encastrement au niveau de la vertèbre S1 (condition de 	Dirichlet);</a:t>
            </a:r>
          </a:p>
          <a:p>
            <a:pPr algn="just">
              <a:spcBef>
                <a:spcPts val="400"/>
              </a:spcBef>
            </a:pPr>
            <a:r>
              <a:rPr lang="fr-FR" sz="1600" dirty="0"/>
              <a:t>	- Extrémité libre au niveau de la vertèbre L1 (condition de 	Neumann).</a:t>
            </a:r>
          </a:p>
        </p:txBody>
      </p:sp>
      <p:sp>
        <p:nvSpPr>
          <p:cNvPr id="2" name="Slide Number Placeholder 1">
            <a:extLst>
              <a:ext uri="{FF2B5EF4-FFF2-40B4-BE49-F238E27FC236}">
                <a16:creationId xmlns:a16="http://schemas.microsoft.com/office/drawing/2014/main" id="{883405BB-EA7E-718C-7242-ABAB9F3A88A6}"/>
              </a:ext>
            </a:extLst>
          </p:cNvPr>
          <p:cNvSpPr>
            <a:spLocks noGrp="1"/>
          </p:cNvSpPr>
          <p:nvPr>
            <p:ph type="sldNum" sz="quarter" idx="12"/>
          </p:nvPr>
        </p:nvSpPr>
        <p:spPr/>
        <p:txBody>
          <a:bodyPr/>
          <a:lstStyle/>
          <a:p>
            <a:fld id="{4BD3201E-7DF8-462B-AC18-61E63795AE0D}" type="slidenum">
              <a:rPr lang="en-CA" smtClean="0"/>
              <a:t>5</a:t>
            </a:fld>
            <a:endParaRPr lang="en-CA"/>
          </a:p>
        </p:txBody>
      </p:sp>
      <p:sp>
        <p:nvSpPr>
          <p:cNvPr id="4" name="Rectangle 3">
            <a:extLst>
              <a:ext uri="{FF2B5EF4-FFF2-40B4-BE49-F238E27FC236}">
                <a16:creationId xmlns:a16="http://schemas.microsoft.com/office/drawing/2014/main" id="{75AED908-6C16-732A-1E31-71B51F0F2FB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800" dirty="0"/>
                  <a:t>Pour commencer, il faut noter que l’utilisation de SimCenter 3D confère une certaine confiance aux résultats des simulations puisque ce dernier est supposé complètement vérifié par son éditeur. </a:t>
                </a:r>
              </a:p>
              <a:p>
                <a:pPr marL="0" indent="0" algn="just">
                  <a:lnSpc>
                    <a:spcPct val="100000"/>
                  </a:lnSpc>
                  <a:buNone/>
                </a:pPr>
                <a:r>
                  <a:rPr lang="fr-CA" sz="1800" dirty="0"/>
                  <a:t>Cependant, notre modèle FEM de la colonne vertébrale est formé de 2 types d’éléments différents. Alors nous avons choisi, dans une tentative d’effectuer la vérification de code du logiciel SimCenter, de comparer la solution qu’il génère pour une poutre encastrée-libre (ce sera la solution numérique), avec le résultat la solution analytique connue d’une poutre d’Euler soit </a:t>
                </a:r>
                <a14:m>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r>
                      <a:rPr lang="fr-FR" sz="1800" b="0" i="1" smtClean="0">
                        <a:latin typeface="Cambria Math" panose="02040503050406030204" pitchFamily="18" charset="0"/>
                      </a:rPr>
                      <m:t> </m:t>
                    </m:r>
                  </m:oMath>
                </a14:m>
                <a:r>
                  <a:rPr lang="fr-CA" sz="1800" dirty="0"/>
                  <a:t>avec P la force exercée sur la poutre, L sa longueur, E son module de Young et I son moment quadratique.</a:t>
                </a:r>
              </a:p>
              <a:p>
                <a:pPr marL="0" indent="0" algn="just">
                  <a:lnSpc>
                    <a:spcPct val="100000"/>
                  </a:lnSpc>
                  <a:buNone/>
                </a:pPr>
                <a:r>
                  <a:rPr lang="fr-CA" sz="1800" dirty="0"/>
                  <a:t>Pour cet exercice de vérification les constantes ont été fixées aux valeurs suivantes:</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graphicFrame>
        <p:nvGraphicFramePr>
          <p:cNvPr id="7" name="Tableau 6">
            <a:extLst>
              <a:ext uri="{FF2B5EF4-FFF2-40B4-BE49-F238E27FC236}">
                <a16:creationId xmlns:a16="http://schemas.microsoft.com/office/drawing/2014/main" id="{158B1993-4CA7-82B6-EE08-39866B522654}"/>
              </a:ext>
            </a:extLst>
          </p:cNvPr>
          <p:cNvGraphicFramePr>
            <a:graphicFrameLocks noGrp="1"/>
          </p:cNvGraphicFramePr>
          <p:nvPr>
            <p:extLst>
              <p:ext uri="{D42A27DB-BD31-4B8C-83A1-F6EECF244321}">
                <p14:modId xmlns:p14="http://schemas.microsoft.com/office/powerpoint/2010/main" val="1877698152"/>
              </p:ext>
            </p:extLst>
          </p:nvPr>
        </p:nvGraphicFramePr>
        <p:xfrm>
          <a:off x="3646004" y="4477607"/>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r>
                        <a:rPr lang="fr-FR" dirty="0"/>
                        <a:t>7853.9814 mm⁴</a:t>
                      </a:r>
                    </a:p>
                  </a:txBody>
                  <a:tcPr/>
                </a:tc>
                <a:extLst>
                  <a:ext uri="{0D108BD9-81ED-4DB2-BD59-A6C34878D82A}">
                    <a16:rowId xmlns:a16="http://schemas.microsoft.com/office/drawing/2014/main" val="1367851737"/>
                  </a:ext>
                </a:extLst>
              </a:tr>
            </a:tbl>
          </a:graphicData>
        </a:graphic>
      </p:graphicFrame>
      <p:sp>
        <p:nvSpPr>
          <p:cNvPr id="8" name="ZoneTexte 4">
            <a:extLst>
              <a:ext uri="{FF2B5EF4-FFF2-40B4-BE49-F238E27FC236}">
                <a16:creationId xmlns:a16="http://schemas.microsoft.com/office/drawing/2014/main" id="{7F97C545-1554-9441-74D9-073A2625BC48}"/>
              </a:ext>
            </a:extLst>
          </p:cNvPr>
          <p:cNvSpPr txBox="1"/>
          <p:nvPr/>
        </p:nvSpPr>
        <p:spPr>
          <a:xfrm>
            <a:off x="3646004" y="4141830"/>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
        <p:nvSpPr>
          <p:cNvPr id="4" name="Slide Number Placeholder 3">
            <a:extLst>
              <a:ext uri="{FF2B5EF4-FFF2-40B4-BE49-F238E27FC236}">
                <a16:creationId xmlns:a16="http://schemas.microsoft.com/office/drawing/2014/main" id="{A7773B30-F980-D850-365D-F17F09F699A1}"/>
              </a:ext>
            </a:extLst>
          </p:cNvPr>
          <p:cNvSpPr>
            <a:spLocks noGrp="1"/>
          </p:cNvSpPr>
          <p:nvPr>
            <p:ph type="sldNum" sz="quarter" idx="12"/>
          </p:nvPr>
        </p:nvSpPr>
        <p:spPr/>
        <p:txBody>
          <a:bodyPr/>
          <a:lstStyle/>
          <a:p>
            <a:fld id="{4BD3201E-7DF8-462B-AC18-61E63795AE0D}" type="slidenum">
              <a:rPr lang="en-CA" smtClean="0"/>
              <a:t>6</a:t>
            </a:fld>
            <a:endParaRPr lang="en-CA"/>
          </a:p>
        </p:txBody>
      </p:sp>
      <p:sp>
        <p:nvSpPr>
          <p:cNvPr id="5" name="Rectangle 4">
            <a:extLst>
              <a:ext uri="{FF2B5EF4-FFF2-40B4-BE49-F238E27FC236}">
                <a16:creationId xmlns:a16="http://schemas.microsoft.com/office/drawing/2014/main" id="{BC5D9D61-CF8D-5CA1-1368-BACD995A38E1}"/>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87268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marL="0" indent="0" algn="just">
              <a:buNone/>
            </a:pPr>
            <a:r>
              <a:rPr lang="fr-FR" sz="1800" dirty="0"/>
              <a:t>Pour modéliser un élément Poutre, </a:t>
            </a:r>
            <a:r>
              <a:rPr lang="fr-FR" sz="1800" dirty="0" err="1"/>
              <a:t>SimCenter</a:t>
            </a:r>
            <a:r>
              <a:rPr lang="fr-FR" sz="1800" dirty="0"/>
              <a:t> utilise la formulation de Timoshenko qui est une équation différentielle d’ordre 2 (voir page 3).</a:t>
            </a:r>
          </a:p>
          <a:p>
            <a:pPr marL="0" indent="0" algn="just">
              <a:buNone/>
            </a:pPr>
            <a:r>
              <a:rPr lang="fr-FR" sz="1800" dirty="0"/>
              <a:t>Ainsi les fonctions de forme utilisées pour l’interpolation entre deux nœuds sont, au plus, des fonctions linéaires.</a:t>
            </a:r>
          </a:p>
          <a:p>
            <a:pPr marL="0" indent="0" algn="just">
              <a:buNone/>
            </a:pPr>
            <a:r>
              <a:rPr lang="fr-FR" sz="1800" dirty="0"/>
              <a:t>Cependant la formulation d’une poutre d’Euler est une équation différentielle de d’ordre 4, qui nécessite au minimum des fonctions de forme quadratiques.</a:t>
            </a:r>
          </a:p>
          <a:p>
            <a:pPr marL="0" indent="0" algn="just">
              <a:buNone/>
            </a:pPr>
            <a:r>
              <a:rPr lang="fr-FR" sz="1800" dirty="0"/>
              <a:t>Ceci aurait dû annoncer dès le départ l’incompatibilité des deux formulations, mais c’est malheureusement quelque chose que nous n’avons réalisé que trop tard, quand nous ne sommes pas arrivés au bon ordre de convergence malgré tous nos essais, et après consultation du professeur David </a:t>
            </a:r>
            <a:r>
              <a:rPr lang="fr-FR" sz="1800" dirty="0" err="1"/>
              <a:t>Mélançon</a:t>
            </a:r>
            <a:r>
              <a:rPr lang="fr-FR" sz="1800" dirty="0"/>
              <a:t> qui a attiré notre attention sur cette incohérence.</a:t>
            </a:r>
          </a:p>
          <a:p>
            <a:pPr marL="0" indent="0" algn="just">
              <a:buNone/>
            </a:pPr>
            <a:r>
              <a:rPr lang="fr-FR" sz="1800" dirty="0"/>
              <a:t>Les tentatives et résultats de notre analyse de convergence sont quand même présentés dans ce qui suit, ainsi qu’une méthode alternative basée sur l'énergie de déformation.</a:t>
            </a:r>
          </a:p>
        </p:txBody>
      </p:sp>
      <p:sp>
        <p:nvSpPr>
          <p:cNvPr id="4" name="Slide Number Placeholder 3">
            <a:extLst>
              <a:ext uri="{FF2B5EF4-FFF2-40B4-BE49-F238E27FC236}">
                <a16:creationId xmlns:a16="http://schemas.microsoft.com/office/drawing/2014/main" id="{7757CB9B-FD13-8DBD-463A-B78342F1905E}"/>
              </a:ext>
            </a:extLst>
          </p:cNvPr>
          <p:cNvSpPr>
            <a:spLocks noGrp="1"/>
          </p:cNvSpPr>
          <p:nvPr>
            <p:ph type="sldNum" sz="quarter" idx="12"/>
          </p:nvPr>
        </p:nvSpPr>
        <p:spPr/>
        <p:txBody>
          <a:bodyPr/>
          <a:lstStyle/>
          <a:p>
            <a:fld id="{4BD3201E-7DF8-462B-AC18-61E63795AE0D}" type="slidenum">
              <a:rPr lang="en-CA" smtClean="0"/>
              <a:t>7</a:t>
            </a:fld>
            <a:endParaRPr lang="en-CA"/>
          </a:p>
        </p:txBody>
      </p:sp>
      <p:sp>
        <p:nvSpPr>
          <p:cNvPr id="5" name="Rectangle 4">
            <a:extLst>
              <a:ext uri="{FF2B5EF4-FFF2-40B4-BE49-F238E27FC236}">
                <a16:creationId xmlns:a16="http://schemas.microsoft.com/office/drawing/2014/main" id="{544778A5-36F1-5C06-BCCE-F98561D46C97}"/>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00750332"/>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pPr marL="0" indent="0" algn="just">
              <a:buNone/>
            </a:pPr>
            <a:r>
              <a:rPr lang="fr-FR" sz="1800" dirty="0"/>
              <a:t>En lançant les simulations avec des maillages de plus en plus fins, on observe que la solution numérique générée par </a:t>
            </a:r>
            <a:r>
              <a:rPr lang="fr-FR" sz="1800" dirty="0" err="1"/>
              <a:t>SimCenter</a:t>
            </a:r>
            <a:r>
              <a:rPr lang="fr-FR" sz="1800" dirty="0"/>
              <a:t> se rapproche de la solution analytique de la poutre d’Euler, jusqu’à ce que les courbes deviennent confondues à partir de n=32 éléments.</a:t>
            </a:r>
          </a:p>
          <a:p>
            <a:pPr marL="0" indent="0" algn="just">
              <a:buNone/>
            </a:pPr>
            <a:r>
              <a:rPr lang="fr-FR" sz="1800" dirty="0"/>
              <a:t>Cependant on note aussi, comme attendu que les interpolations entre 2 nœuds sont linéaires. Ainsi 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018683162"/>
              </p:ext>
            </p:extLst>
          </p:nvPr>
        </p:nvGraphicFramePr>
        <p:xfrm>
          <a:off x="4149214" y="850497"/>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00805"/>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
        <p:nvSpPr>
          <p:cNvPr id="6" name="Slide Number Placeholder 5">
            <a:extLst>
              <a:ext uri="{FF2B5EF4-FFF2-40B4-BE49-F238E27FC236}">
                <a16:creationId xmlns:a16="http://schemas.microsoft.com/office/drawing/2014/main" id="{63ED61C5-622C-995C-0DE8-5E1309E154E6}"/>
              </a:ext>
            </a:extLst>
          </p:cNvPr>
          <p:cNvSpPr>
            <a:spLocks noGrp="1"/>
          </p:cNvSpPr>
          <p:nvPr>
            <p:ph type="sldNum" sz="quarter" idx="12"/>
          </p:nvPr>
        </p:nvSpPr>
        <p:spPr/>
        <p:txBody>
          <a:bodyPr/>
          <a:lstStyle/>
          <a:p>
            <a:fld id="{4BD3201E-7DF8-462B-AC18-61E63795AE0D}" type="slidenum">
              <a:rPr lang="en-CA" smtClean="0"/>
              <a:t>8</a:t>
            </a:fld>
            <a:endParaRPr lang="en-CA"/>
          </a:p>
        </p:txBody>
      </p:sp>
      <p:sp>
        <p:nvSpPr>
          <p:cNvPr id="7" name="Rectangle 6">
            <a:extLst>
              <a:ext uri="{FF2B5EF4-FFF2-40B4-BE49-F238E27FC236}">
                <a16:creationId xmlns:a16="http://schemas.microsoft.com/office/drawing/2014/main" id="{9B25CCFB-72DC-C36C-CA55-FF3A03C5FD2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8919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Comme mentionné précédemment, les simulations ont été réalisées en augmentant le nombre d’éléments de la poutre (i.e. en diminuant le pas en espace).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331906350"/>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663502251"/>
              </p:ext>
            </p:extLst>
          </p:nvPr>
        </p:nvGraphicFramePr>
        <p:xfrm>
          <a:off x="3500283"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1113503" y="5866798"/>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
        <p:nvSpPr>
          <p:cNvPr id="8" name="Slide Number Placeholder 7">
            <a:extLst>
              <a:ext uri="{FF2B5EF4-FFF2-40B4-BE49-F238E27FC236}">
                <a16:creationId xmlns:a16="http://schemas.microsoft.com/office/drawing/2014/main" id="{300CCEB3-B48F-04AC-1D6F-1318E1778E4F}"/>
              </a:ext>
            </a:extLst>
          </p:cNvPr>
          <p:cNvSpPr>
            <a:spLocks noGrp="1"/>
          </p:cNvSpPr>
          <p:nvPr>
            <p:ph type="sldNum" sz="quarter" idx="12"/>
          </p:nvPr>
        </p:nvSpPr>
        <p:spPr/>
        <p:txBody>
          <a:bodyPr/>
          <a:lstStyle/>
          <a:p>
            <a:fld id="{4BD3201E-7DF8-462B-AC18-61E63795AE0D}" type="slidenum">
              <a:rPr lang="en-CA" smtClean="0"/>
              <a:t>9</a:t>
            </a:fld>
            <a:endParaRPr lang="en-CA"/>
          </a:p>
        </p:txBody>
      </p:sp>
      <p:sp>
        <p:nvSpPr>
          <p:cNvPr id="9" name="Rectangle 8">
            <a:extLst>
              <a:ext uri="{FF2B5EF4-FFF2-40B4-BE49-F238E27FC236}">
                <a16:creationId xmlns:a16="http://schemas.microsoft.com/office/drawing/2014/main" id="{3431CCDD-506C-A729-EF4F-6B8D00D91FB1}"/>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62394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73F4A501-0066-4B8E-9AA2-A07CF344BF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1266</TotalTime>
  <Words>3458</Words>
  <Application>Microsoft Office PowerPoint</Application>
  <PresentationFormat>Widescreen</PresentationFormat>
  <Paragraphs>319</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Aptos</vt:lpstr>
      <vt:lpstr>Aptos </vt:lpstr>
      <vt:lpstr>Aptos Display</vt:lpstr>
      <vt:lpstr>Aptos Narrow</vt:lpstr>
      <vt:lpstr>Arial</vt:lpstr>
      <vt:lpstr>Calibri</vt:lpstr>
      <vt:lpstr>Cambria Math</vt:lpstr>
      <vt:lpstr>Wingdings</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vt:lpstr>
      <vt:lpstr>Vérification de code – méthode alternative</vt:lpstr>
      <vt:lpstr>Vérification de code – méthode alternative</vt:lpstr>
      <vt:lpstr>Vérification de code – méthode alternative</vt:lpstr>
      <vt:lpstr>Vérification de solution</vt:lpstr>
      <vt:lpstr>Vérification de solution</vt:lpstr>
      <vt:lpstr>Propagation des incertitudes </vt:lpstr>
      <vt:lpstr>Propagation des incertitudes </vt:lpstr>
      <vt:lpstr>Propagation des incertitudes </vt:lpstr>
      <vt:lpstr>Propagation des incertitudes </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58</cp:revision>
  <dcterms:created xsi:type="dcterms:W3CDTF">2024-02-09T05:24:05Z</dcterms:created>
  <dcterms:modified xsi:type="dcterms:W3CDTF">2024-04-14T01:30:03Z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