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A4F9112F.xml" ContentType="application/vnd.ms-powerpoint.comments+xml"/>
  <Override PartName="/ppt/comments/modernComment_108_E5C5E786.xml" ContentType="application/vnd.ms-powerpoint.comments+xml"/>
  <Override PartName="/ppt/comments/modernComment_10C_2EECC42B.xml" ContentType="application/vnd.ms-powerpoint.comments+xml"/>
  <Override PartName="/ppt/comments/modernComment_119_D4A1683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17_A1977F2E.xml" ContentType="application/vnd.ms-powerpoint.comments+xml"/>
  <Override PartName="/ppt/comments/modernComment_116_FD4FE66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66" r:id="rId7"/>
    <p:sldId id="267" r:id="rId8"/>
    <p:sldId id="264" r:id="rId9"/>
    <p:sldId id="262" r:id="rId10"/>
    <p:sldId id="268" r:id="rId11"/>
    <p:sldId id="281" r:id="rId12"/>
    <p:sldId id="280" r:id="rId13"/>
    <p:sldId id="270" r:id="rId14"/>
    <p:sldId id="274" r:id="rId15"/>
    <p:sldId id="273" r:id="rId16"/>
    <p:sldId id="277" r:id="rId17"/>
    <p:sldId id="279" r:id="rId18"/>
    <p:sldId id="27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Propagation_Erreu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Sheet1!$A$3:$A$102</c:f>
              <c:numCache>
                <c:formatCode>General</c:formatCode>
                <c:ptCount val="100"/>
                <c:pt idx="0">
                  <c:v>204.41013086491901</c:v>
                </c:pt>
                <c:pt idx="1">
                  <c:v>201.00039302091801</c:v>
                </c:pt>
                <c:pt idx="2">
                  <c:v>202.446844960264</c:v>
                </c:pt>
                <c:pt idx="3">
                  <c:v>205.60223299800299</c:v>
                </c:pt>
                <c:pt idx="4">
                  <c:v>204.668894975374</c:v>
                </c:pt>
                <c:pt idx="5">
                  <c:v>197.55680530030801</c:v>
                </c:pt>
                <c:pt idx="6">
                  <c:v>202.37522104381301</c:v>
                </c:pt>
                <c:pt idx="7">
                  <c:v>199.62160697925501</c:v>
                </c:pt>
                <c:pt idx="8">
                  <c:v>199.741952870516</c:v>
                </c:pt>
                <c:pt idx="9">
                  <c:v>201.026496254845</c:v>
                </c:pt>
                <c:pt idx="10">
                  <c:v>200.36010892790199</c:v>
                </c:pt>
                <c:pt idx="11">
                  <c:v>203.63568376740699</c:v>
                </c:pt>
                <c:pt idx="12">
                  <c:v>201.902594312867</c:v>
                </c:pt>
                <c:pt idx="13">
                  <c:v>200.30418754123201</c:v>
                </c:pt>
                <c:pt idx="14">
                  <c:v>201.10965808186299</c:v>
                </c:pt>
                <c:pt idx="15">
                  <c:v>200.834185818435</c:v>
                </c:pt>
                <c:pt idx="16">
                  <c:v>203.73519768289401</c:v>
                </c:pt>
                <c:pt idx="17">
                  <c:v>199.48710434058501</c:v>
                </c:pt>
                <c:pt idx="18">
                  <c:v>200.782669254127</c:v>
                </c:pt>
                <c:pt idx="19">
                  <c:v>197.864760651745</c:v>
                </c:pt>
                <c:pt idx="20">
                  <c:v>193.61752546041399</c:v>
                </c:pt>
                <c:pt idx="21">
                  <c:v>201.63404648860001</c:v>
                </c:pt>
                <c:pt idx="22">
                  <c:v>202.161090497148</c:v>
                </c:pt>
                <c:pt idx="23">
                  <c:v>198.144587448983</c:v>
                </c:pt>
                <c:pt idx="24">
                  <c:v>205.67438655996901</c:v>
                </c:pt>
                <c:pt idx="25">
                  <c:v>196.36408581350301</c:v>
                </c:pt>
                <c:pt idx="26">
                  <c:v>200.11439629325301</c:v>
                </c:pt>
                <c:pt idx="27">
                  <c:v>199.53204037493501</c:v>
                </c:pt>
                <c:pt idx="28">
                  <c:v>203.831948035896</c:v>
                </c:pt>
                <c:pt idx="29">
                  <c:v>203.67339692474999</c:v>
                </c:pt>
                <c:pt idx="30">
                  <c:v>200.387368564242</c:v>
                </c:pt>
                <c:pt idx="31">
                  <c:v>200.94540629900499</c:v>
                </c:pt>
                <c:pt idx="32">
                  <c:v>197.78053563092399</c:v>
                </c:pt>
                <c:pt idx="33">
                  <c:v>195.04800882943999</c:v>
                </c:pt>
                <c:pt idx="34">
                  <c:v>199.13021962668401</c:v>
                </c:pt>
                <c:pt idx="35">
                  <c:v>200.390872422759</c:v>
                </c:pt>
                <c:pt idx="36">
                  <c:v>203.07572670181901</c:v>
                </c:pt>
                <c:pt idx="37">
                  <c:v>203.00594962196101</c:v>
                </c:pt>
                <c:pt idx="38">
                  <c:v>199.03168295648001</c:v>
                </c:pt>
                <c:pt idx="39">
                  <c:v>199.24424312356101</c:v>
                </c:pt>
                <c:pt idx="40">
                  <c:v>197.378617587332</c:v>
                </c:pt>
                <c:pt idx="41">
                  <c:v>196.44995515705199</c:v>
                </c:pt>
                <c:pt idx="42">
                  <c:v>195.73432452343701</c:v>
                </c:pt>
                <c:pt idx="43">
                  <c:v>204.87693848807899</c:v>
                </c:pt>
                <c:pt idx="44">
                  <c:v>198.72586954561999</c:v>
                </c:pt>
                <c:pt idx="45">
                  <c:v>198.90481424597201</c:v>
                </c:pt>
                <c:pt idx="46">
                  <c:v>196.86801159987499</c:v>
                </c:pt>
                <c:pt idx="47">
                  <c:v>201.94372588957901</c:v>
                </c:pt>
                <c:pt idx="48">
                  <c:v>195.96525538110501</c:v>
                </c:pt>
                <c:pt idx="49">
                  <c:v>199.46814929946501</c:v>
                </c:pt>
                <c:pt idx="50">
                  <c:v>197.76133359701501</c:v>
                </c:pt>
                <c:pt idx="51">
                  <c:v>200.96725624464801</c:v>
                </c:pt>
                <c:pt idx="52">
                  <c:v>198.72298715607701</c:v>
                </c:pt>
                <c:pt idx="53">
                  <c:v>197.04841953969299</c:v>
                </c:pt>
                <c:pt idx="54">
                  <c:v>199.929544429153</c:v>
                </c:pt>
                <c:pt idx="55">
                  <c:v>201.07082967632601</c:v>
                </c:pt>
                <c:pt idx="56">
                  <c:v>200.166293055957</c:v>
                </c:pt>
                <c:pt idx="57">
                  <c:v>200.756179744349</c:v>
                </c:pt>
                <c:pt idx="58">
                  <c:v>198.41419476579699</c:v>
                </c:pt>
                <c:pt idx="59">
                  <c:v>199.093147085032</c:v>
                </c:pt>
                <c:pt idx="60">
                  <c:v>198.31884888056001</c:v>
                </c:pt>
                <c:pt idx="61">
                  <c:v>199.10111709614799</c:v>
                </c:pt>
                <c:pt idx="62">
                  <c:v>197.96713429488801</c:v>
                </c:pt>
                <c:pt idx="63">
                  <c:v>195.68429349416999</c:v>
                </c:pt>
                <c:pt idx="64">
                  <c:v>200.44356535563401</c:v>
                </c:pt>
                <c:pt idx="65">
                  <c:v>198.995547659479</c:v>
                </c:pt>
                <c:pt idx="66">
                  <c:v>195.92450413258399</c:v>
                </c:pt>
                <c:pt idx="67">
                  <c:v>201.156955638814</c:v>
                </c:pt>
                <c:pt idx="68">
                  <c:v>197.731754089041</c:v>
                </c:pt>
                <c:pt idx="69">
                  <c:v>200.12986348948999</c:v>
                </c:pt>
                <c:pt idx="70">
                  <c:v>201.82272640544301</c:v>
                </c:pt>
                <c:pt idx="71">
                  <c:v>200.322457276893</c:v>
                </c:pt>
                <c:pt idx="72">
                  <c:v>202.84850171135801</c:v>
                </c:pt>
                <c:pt idx="73">
                  <c:v>196.912935449115</c:v>
                </c:pt>
                <c:pt idx="74">
                  <c:v>201.005854102943</c:v>
                </c:pt>
                <c:pt idx="75">
                  <c:v>198.28797477264899</c:v>
                </c:pt>
                <c:pt idx="76">
                  <c:v>197.823007127045</c:v>
                </c:pt>
                <c:pt idx="77">
                  <c:v>198.552875838088</c:v>
                </c:pt>
                <c:pt idx="78">
                  <c:v>199.221118669681</c:v>
                </c:pt>
                <c:pt idx="79">
                  <c:v>200.140413355574</c:v>
                </c:pt>
                <c:pt idx="80">
                  <c:v>197.087125398041</c:v>
                </c:pt>
                <c:pt idx="81">
                  <c:v>202.25206621738499</c:v>
                </c:pt>
                <c:pt idx="82">
                  <c:v>201.16415609932599</c:v>
                </c:pt>
                <c:pt idx="83">
                  <c:v>196.159390784306</c:v>
                </c:pt>
                <c:pt idx="84">
                  <c:v>203.72063048448899</c:v>
                </c:pt>
                <c:pt idx="85">
                  <c:v>204.73972294007601</c:v>
                </c:pt>
                <c:pt idx="86">
                  <c:v>202.946948927899</c:v>
                </c:pt>
                <c:pt idx="87">
                  <c:v>199.55018791046899</c:v>
                </c:pt>
                <c:pt idx="88">
                  <c:v>197.32311844622299</c:v>
                </c:pt>
                <c:pt idx="89">
                  <c:v>202.636129317327</c:v>
                </c:pt>
                <c:pt idx="90">
                  <c:v>198.992057632567</c:v>
                </c:pt>
                <c:pt idx="91">
                  <c:v>203.056112675956</c:v>
                </c:pt>
                <c:pt idx="92">
                  <c:v>200.52068744519201</c:v>
                </c:pt>
                <c:pt idx="93">
                  <c:v>202.44159759120899</c:v>
                </c:pt>
                <c:pt idx="94">
                  <c:v>200.89091599293599</c:v>
                </c:pt>
                <c:pt idx="95">
                  <c:v>201.76643292047899</c:v>
                </c:pt>
                <c:pt idx="96">
                  <c:v>200.02625005180201</c:v>
                </c:pt>
                <c:pt idx="97">
                  <c:v>204.464676234764</c:v>
                </c:pt>
                <c:pt idx="98">
                  <c:v>200.31728023175901</c:v>
                </c:pt>
                <c:pt idx="99">
                  <c:v>201.00497340861099</c:v>
                </c:pt>
              </c:numCache>
            </c:numRef>
          </c:xVal>
          <c:yVal>
            <c:numRef>
              <c:f>Sheet1!$B$3:$B$102</c:f>
              <c:numCache>
                <c:formatCode>General</c:formatCode>
                <c:ptCount val="100"/>
                <c:pt idx="0">
                  <c:v>3.7904734170483165E-2</c:v>
                </c:pt>
                <c:pt idx="1">
                  <c:v>0.14955410927044616</c:v>
                </c:pt>
                <c:pt idx="2">
                  <c:v>0.10448428450375419</c:v>
                </c:pt>
                <c:pt idx="3">
                  <c:v>1.5228467532023584E-2</c:v>
                </c:pt>
                <c:pt idx="4">
                  <c:v>3.1694785108504923E-2</c:v>
                </c:pt>
                <c:pt idx="5">
                  <c:v>9.3249586885584851E-2</c:v>
                </c:pt>
                <c:pt idx="6">
                  <c:v>0.10718426307950996</c:v>
                </c:pt>
                <c:pt idx="7">
                  <c:v>0.154891776784811</c:v>
                </c:pt>
                <c:pt idx="8">
                  <c:v>0.1562711802978908</c:v>
                </c:pt>
                <c:pt idx="9">
                  <c:v>0.1490238383332762</c:v>
                </c:pt>
                <c:pt idx="10">
                  <c:v>0.1577769193445033</c:v>
                </c:pt>
                <c:pt idx="11">
                  <c:v>6.0797922991691164E-2</c:v>
                </c:pt>
                <c:pt idx="12">
                  <c:v>0.12429324488251216</c:v>
                </c:pt>
                <c:pt idx="13">
                  <c:v>0.15803092241959293</c:v>
                </c:pt>
                <c:pt idx="14">
                  <c:v>0.14724155690983584</c:v>
                </c:pt>
                <c:pt idx="15">
                  <c:v>0.15259045479238484</c:v>
                </c:pt>
                <c:pt idx="16">
                  <c:v>5.7520019310411563E-2</c:v>
                </c:pt>
                <c:pt idx="17">
                  <c:v>0.15295106324344271</c:v>
                </c:pt>
                <c:pt idx="18">
                  <c:v>0.15340846854046195</c:v>
                </c:pt>
                <c:pt idx="19">
                  <c:v>0.10495912789751234</c:v>
                </c:pt>
                <c:pt idx="20">
                  <c:v>5.4986282083927711E-3</c:v>
                </c:pt>
                <c:pt idx="21">
                  <c:v>0.13310203521375372</c:v>
                </c:pt>
                <c:pt idx="22">
                  <c:v>0.11512343269449873</c:v>
                </c:pt>
                <c:pt idx="23">
                  <c:v>0.11536540568093176</c:v>
                </c:pt>
                <c:pt idx="24">
                  <c:v>1.4307559925235256E-2</c:v>
                </c:pt>
                <c:pt idx="25">
                  <c:v>5.1222251622699083E-2</c:v>
                </c:pt>
                <c:pt idx="26">
                  <c:v>0.1583135428859582</c:v>
                </c:pt>
                <c:pt idx="27">
                  <c:v>0.15364540937774973</c:v>
                </c:pt>
                <c:pt idx="28">
                  <c:v>5.4421220836282799E-2</c:v>
                </c:pt>
                <c:pt idx="29">
                  <c:v>5.954518752166213E-2</c:v>
                </c:pt>
                <c:pt idx="30">
                  <c:v>0.1576251001313928</c:v>
                </c:pt>
                <c:pt idx="31">
                  <c:v>0.15062441071830257</c:v>
                </c:pt>
                <c:pt idx="32">
                  <c:v>0.10176870344671349</c:v>
                </c:pt>
                <c:pt idx="33">
                  <c:v>2.0390712029194753E-2</c:v>
                </c:pt>
                <c:pt idx="34">
                  <c:v>0.14588983543130332</c:v>
                </c:pt>
                <c:pt idx="35">
                  <c:v>0.15760425852187279</c:v>
                </c:pt>
                <c:pt idx="36">
                  <c:v>8.066722794537777E-2</c:v>
                </c:pt>
                <c:pt idx="37">
                  <c:v>8.3271729941075151E-2</c:v>
                </c:pt>
                <c:pt idx="38">
                  <c:v>0.14349028716222337</c:v>
                </c:pt>
                <c:pt idx="39">
                  <c:v>0.14843305203091925</c:v>
                </c:pt>
                <c:pt idx="40">
                  <c:v>8.6488581519591351E-2</c:v>
                </c:pt>
                <c:pt idx="41">
                  <c:v>5.3881731823511345E-2</c:v>
                </c:pt>
                <c:pt idx="42">
                  <c:v>3.4105405128352771E-2</c:v>
                </c:pt>
                <c:pt idx="43">
                  <c:v>2.7239035671498369E-2</c:v>
                </c:pt>
                <c:pt idx="44">
                  <c:v>0.13497079201821341</c:v>
                </c:pt>
                <c:pt idx="45">
                  <c:v>0.14014285764010531</c:v>
                </c:pt>
                <c:pt idx="46">
                  <c:v>6.7804766952290083E-2</c:v>
                </c:pt>
                <c:pt idx="47">
                  <c:v>0.12287321980856815</c:v>
                </c:pt>
                <c:pt idx="48">
                  <c:v>3.9879050221473762E-2</c:v>
                </c:pt>
                <c:pt idx="49">
                  <c:v>0.15264455485566994</c:v>
                </c:pt>
                <c:pt idx="50">
                  <c:v>0.10103921332628944</c:v>
                </c:pt>
                <c:pt idx="51">
                  <c:v>0.15020675806295286</c:v>
                </c:pt>
                <c:pt idx="52">
                  <c:v>0.13488349584892678</c:v>
                </c:pt>
                <c:pt idx="53">
                  <c:v>7.4240896775144186E-2</c:v>
                </c:pt>
                <c:pt idx="54">
                  <c:v>0.15772670857628684</c:v>
                </c:pt>
                <c:pt idx="55">
                  <c:v>0.14809111366931454</c:v>
                </c:pt>
                <c:pt idx="56">
                  <c:v>0.1583254169210678</c:v>
                </c:pt>
                <c:pt idx="57">
                  <c:v>0.15380576085647149</c:v>
                </c:pt>
                <c:pt idx="58">
                  <c:v>0.12490078829469359</c:v>
                </c:pt>
                <c:pt idx="59">
                  <c:v>0.14500839791489933</c:v>
                </c:pt>
                <c:pt idx="60">
                  <c:v>0.12160076523092783</c:v>
                </c:pt>
                <c:pt idx="61">
                  <c:v>0.14520009488362809</c:v>
                </c:pt>
                <c:pt idx="62">
                  <c:v>0.10880817260586005</c:v>
                </c:pt>
                <c:pt idx="63">
                  <c:v>3.2932694567721639E-2</c:v>
                </c:pt>
                <c:pt idx="64">
                  <c:v>0.15725448666901912</c:v>
                </c:pt>
                <c:pt idx="65">
                  <c:v>0.14256560321724521</c:v>
                </c:pt>
                <c:pt idx="66">
                  <c:v>3.8817188945765267E-2</c:v>
                </c:pt>
                <c:pt idx="67">
                  <c:v>0.14616637977311461</c:v>
                </c:pt>
                <c:pt idx="68">
                  <c:v>9.9914344256577858E-2</c:v>
                </c:pt>
                <c:pt idx="69">
                  <c:v>0.15832410714197453</c:v>
                </c:pt>
                <c:pt idx="70">
                  <c:v>0.12700094951203802</c:v>
                </c:pt>
                <c:pt idx="71">
                  <c:v>0.15795645049740084</c:v>
                </c:pt>
                <c:pt idx="72">
                  <c:v>8.921007065315055E-2</c:v>
                </c:pt>
                <c:pt idx="73">
                  <c:v>6.9386544034069783E-2</c:v>
                </c:pt>
                <c:pt idx="74">
                  <c:v>0.1494443416586945</c:v>
                </c:pt>
                <c:pt idx="75">
                  <c:v>0.1205139885578487</c:v>
                </c:pt>
                <c:pt idx="76">
                  <c:v>0.10337964078765481</c:v>
                </c:pt>
                <c:pt idx="77">
                  <c:v>0.12952971018700518</c:v>
                </c:pt>
                <c:pt idx="78">
                  <c:v>0.14793820529713281</c:v>
                </c:pt>
                <c:pt idx="79">
                  <c:v>0.15832789075990628</c:v>
                </c:pt>
                <c:pt idx="80">
                  <c:v>7.5648899377487838E-2</c:v>
                </c:pt>
                <c:pt idx="81">
                  <c:v>0.11177954823477343</c:v>
                </c:pt>
                <c:pt idx="82">
                  <c:v>0.14599887555884145</c:v>
                </c:pt>
                <c:pt idx="83">
                  <c:v>4.5187852620915785E-2</c:v>
                </c:pt>
                <c:pt idx="84">
                  <c:v>5.7994226027220132E-2</c:v>
                </c:pt>
                <c:pt idx="85">
                  <c:v>3.0124516036146597E-2</c:v>
                </c:pt>
                <c:pt idx="86">
                  <c:v>8.5488329016590481E-2</c:v>
                </c:pt>
                <c:pt idx="87">
                  <c:v>0.15391283852298837</c:v>
                </c:pt>
                <c:pt idx="88">
                  <c:v>8.4398357789117751E-2</c:v>
                </c:pt>
                <c:pt idx="89">
                  <c:v>9.7292646200529548E-2</c:v>
                </c:pt>
                <c:pt idx="90">
                  <c:v>0.14247505964442361</c:v>
                </c:pt>
                <c:pt idx="91">
                  <c:v>8.1397305884409313E-2</c:v>
                </c:pt>
                <c:pt idx="92">
                  <c:v>0.15662041880691788</c:v>
                </c:pt>
                <c:pt idx="93">
                  <c:v>0.10468263396515473</c:v>
                </c:pt>
                <c:pt idx="94">
                  <c:v>0.15162135733957002</c:v>
                </c:pt>
                <c:pt idx="95">
                  <c:v>0.12886697825341703</c:v>
                </c:pt>
                <c:pt idx="96">
                  <c:v>0.15813956601440485</c:v>
                </c:pt>
                <c:pt idx="97">
                  <c:v>3.6533789560184021E-2</c:v>
                </c:pt>
                <c:pt idx="98">
                  <c:v>0.15797839313029371</c:v>
                </c:pt>
                <c:pt idx="99">
                  <c:v>0.14946208562444691</c:v>
                </c:pt>
              </c:numCache>
            </c:numRef>
          </c:yVal>
          <c:smooth val="0"/>
          <c:extLst>
            <c:ext xmlns:c16="http://schemas.microsoft.com/office/drawing/2014/chart" uri="{C3380CC4-5D6E-409C-BE32-E72D297353CC}">
              <c16:uniqueId val="{00000000-C882-4135-9A28-00668C61579A}"/>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Forces</a:t>
                </a:r>
                <a:r>
                  <a:rPr lang="en-CA" baseline="0" dirty="0"/>
                  <a:t> [N]</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PDF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1_A4F9112F.xml><?xml version="1.0" encoding="utf-8"?>
<p188:cmLst xmlns:a="http://schemas.openxmlformats.org/drawingml/2006/main" xmlns:r="http://schemas.openxmlformats.org/officeDocument/2006/relationships" xmlns:p188="http://schemas.microsoft.com/office/powerpoint/2018/8/main">
  <p188:cm id="{A23CB01A-4077-4E78-A594-C0D5037C2CBC}" authorId="{4BB11620-EFBC-D13A-7B93-45F2C922ABDE}" created="2024-04-07T00:10:12.690">
    <ac:txMkLst xmlns:ac="http://schemas.microsoft.com/office/drawing/2013/main/command">
      <pc:docMk xmlns:pc="http://schemas.microsoft.com/office/powerpoint/2013/main/command"/>
      <pc:sldMk xmlns:pc="http://schemas.microsoft.com/office/powerpoint/2013/main/command" cId="2767786287" sldId="257"/>
      <ac:spMk id="3" creationId="{57846E6E-541E-C380-2EC3-91AF5BEE61F6}"/>
      <ac:txMk cp="580" len="55">
        <ac:context len="1223" hash="775906197"/>
      </ac:txMk>
    </ac:txMkLst>
    <p188:pos x="10500360" y="1635760"/>
    <p188:txBody>
      <a:bodyPr/>
      <a:lstStyle/>
      <a:p>
        <a:r>
          <a:rPr lang="en-CA"/>
          <a:t>Jsp si on peut diffuser ce fichier sur GIT, peut etre qu'il y a des droits d'auteurs ou que prof. shorazi ne veuille pas- au pire on eleve ce bout de phrase</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2BFEA030-98ED-43D0-AF94-1DD5A5CB40EF}" authorId="{4BB11620-EFBC-D13A-7B93-45F2C922ABDE}" created="2024-04-07T00:15:45.863">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682" len="26">
        <ac:context len="771" hash="2537900744"/>
      </ac:txMk>
    </ac:txMkLst>
    <p188:pos x="6274947" y="3411319"/>
    <p188:txBody>
      <a:bodyPr/>
      <a:lstStyle/>
      <a:p>
        <a:r>
          <a:rPr lang="en-CA"/>
          <a:t>ye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396" len="3">
        <ac:context len="479" hash="1790468804"/>
      </ac:txMk>
    </ac:txMkLst>
    <p188:pos x="6755296" y="1394043"/>
    <p188:txBody>
      <a:bodyPr/>
      <a:lstStyle/>
      <a:p>
        <a:r>
          <a:rPr lang="en-CA"/>
          <a:t>Not sure tho- a verifier</a:t>
        </a:r>
      </a:p>
    </p188:txBody>
  </p188:cm>
</p188:cmLst>
</file>

<file path=ppt/comments/modernComment_116_FD4FE663.xml><?xml version="1.0" encoding="utf-8"?>
<p188:cmLst xmlns:a="http://schemas.openxmlformats.org/drawingml/2006/main" xmlns:r="http://schemas.openxmlformats.org/officeDocument/2006/relationships" xmlns:p188="http://schemas.microsoft.com/office/powerpoint/2018/8/main">
  <p188:cm id="{F2F0F44A-F931-466A-8B0E-614C350DBF7A}" authorId="{4BB11620-EFBC-D13A-7B93-45F2C922ABDE}" created="2024-04-07T04:29:07.183">
    <ac:txMkLst xmlns:ac="http://schemas.microsoft.com/office/drawing/2013/main/command">
      <pc:docMk xmlns:pc="http://schemas.microsoft.com/office/powerpoint/2013/main/command"/>
      <pc:sldMk xmlns:pc="http://schemas.microsoft.com/office/powerpoint/2013/main/command" cId="4249871971" sldId="278"/>
      <ac:graphicFrameMk id="4" creationId="{D67ADBAC-41C2-11B1-F6EC-DFFF95454C8C}"/>
      <ac:tblMk/>
      <ac:tcMk rowId="833508316" colId="4265653216"/>
      <ac:txMk cp="0" len="1">
        <ac:context len="9" hash="1769128075"/>
      </ac:txMk>
    </ac:txMkLst>
    <p188:pos x="1871649" y="650240"/>
    <p188:txBody>
      <a:bodyPr/>
      <a:lstStyle/>
      <a:p>
        <a:r>
          <a:rPr lang="en-CA"/>
          <a:t>@Alexandre, là aussi je n'ai pas trouvé la valeur de D au niveau de L1</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5F79CDFD-4A3F-4A00-A8D1-4AC7698FC5A8}" authorId="{4BB11620-EFBC-D13A-7B93-45F2C922ABDE}" created="2024-04-07T04:28:24.985">
    <pc:sldMkLst xmlns:pc="http://schemas.microsoft.com/office/powerpoint/2013/main/command">
      <pc:docMk/>
      <pc:sldMk cId="2711060270" sldId="279"/>
    </pc:sldMkLst>
    <p188:txBody>
      <a:bodyPr/>
      <a:lstStyle/>
      <a:p>
        <a:r>
          <a:rPr lang="en-CA"/>
          <a:t>@Alexandre je n'ai pas trouv l'info dans l'article, y a t-t-il une autre source? Ou bien j'ai mal lu</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28" len="139">
        <ac:context len="1357" hash="2915259097"/>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57" hash="2915259097"/>
      </ac:txMk>
    </ac:txMkLst>
    <p188:pos x="8564217" y="748000"/>
    <p188:txBody>
      <a:bodyPr/>
      <a:lstStyle/>
      <a:p>
        <a:r>
          <a:rPr lang="en-CA"/>
          <a:t>Qq1 peut confirmer?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2024-04-08</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2024-04-08</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7_A1977F2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microsoft.com/office/2018/10/relationships/comments" Target="../comments/modernComment_116_FD4FE66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A4F9112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clipboard/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l'article de référence sur lequel est basé le projet, la propagation a été réalisée pour une seule valeur de cette force (F=200N) en lui supposant une distribution normale centrée en "200".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=200,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a:t>
                </a:r>
                <a:r>
                  <a:rPr lang="fr-FR" sz="1700" dirty="0">
                    <a:solidFill>
                      <a:srgbClr val="FF0000"/>
                    </a:solidFill>
                    <a:highlight>
                      <a:srgbClr val="FFFF00"/>
                    </a:highlight>
                  </a:rPr>
                  <a:t>100</a:t>
                </a:r>
                <a:r>
                  <a:rPr lang="fr-FR" sz="1700" dirty="0">
                    <a:solidFill>
                      <a:srgbClr val="FF0000"/>
                    </a:solidFill>
                  </a:rPr>
                  <a:t> </a:t>
                </a:r>
                <a:r>
                  <a:rPr lang="fr-FR" sz="1700" dirty="0"/>
                  <a:t>valeurs aléatoires de forces a été générée grâce au code Python </a:t>
                </a:r>
                <a:r>
                  <a:rPr lang="fr-FR" sz="1700" i="1" dirty="0"/>
                  <a:t>Generate_Rdnm_Forces.py </a:t>
                </a:r>
                <a:r>
                  <a:rPr lang="fr-FR" sz="1700" dirty="0"/>
                  <a:t>qui est inspiré du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14"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 0:</a:t>
            </a:r>
          </a:p>
          <a:p>
            <a:r>
              <a:rPr lang="fr-FR" sz="1600" dirty="0">
                <a:ea typeface="+mn-lt"/>
                <a:cs typeface="+mn-lt"/>
              </a:rPr>
              <a:t>Moyenne voulue:  200.0 N</a:t>
            </a:r>
          </a:p>
          <a:p>
            <a:r>
              <a:rPr lang="fr-FR" sz="1600" dirty="0">
                <a:ea typeface="+mn-lt"/>
                <a:cs typeface="+mn-lt"/>
              </a:rPr>
              <a:t>Moyenne de l’échantillon:  200.14952003883627 N</a:t>
            </a:r>
          </a:p>
          <a:p>
            <a:r>
              <a:rPr lang="fr-FR" sz="1600" dirty="0">
                <a:ea typeface="+mn-lt"/>
                <a:cs typeface="+mn-lt"/>
              </a:rPr>
              <a:t>Déviation standard voulue:  2.5 N</a:t>
            </a:r>
          </a:p>
          <a:p>
            <a:r>
              <a:rPr lang="fr-FR" sz="1600" dirty="0">
                <a:ea typeface="+mn-lt"/>
                <a:cs typeface="+mn-lt"/>
              </a:rPr>
              <a:t>Déviation standard de l’échantillon:  2.519705611791448 N</a:t>
            </a:r>
          </a:p>
          <a:p>
            <a:r>
              <a:rPr lang="fr-FR" sz="1600" dirty="0">
                <a:ea typeface="+mn-lt"/>
                <a:cs typeface="+mn-lt"/>
              </a:rPr>
              <a:t>Intervalle de confiance à  95.0 % :  [199.64961762196907; 200.64942245570347] N</a:t>
            </a:r>
          </a:p>
          <a:p>
            <a:pPr>
              <a:buNone/>
            </a:pPr>
            <a:r>
              <a:rPr lang="fr-FR" sz="1600" dirty="0">
                <a:ea typeface="+mn-lt"/>
                <a:cs typeface="+mn-lt"/>
              </a:rPr>
              <a:t>(pour connaitre les </a:t>
            </a:r>
            <a:r>
              <a:rPr lang="fr-FR" sz="1600" dirty="0">
                <a:highlight>
                  <a:srgbClr val="FFFF00"/>
                </a:highlight>
                <a:ea typeface="+mn-lt"/>
                <a:cs typeface="+mn-lt"/>
              </a:rPr>
              <a:t>100</a:t>
            </a:r>
            <a:r>
              <a:rPr lang="fr-FR" sz="1600" dirty="0">
                <a:ea typeface="+mn-lt"/>
                <a:cs typeface="+mn-lt"/>
              </a:rPr>
              <a:t> valeurs de force générées, voir le fichier Excel </a:t>
            </a:r>
            <a:r>
              <a:rPr lang="fr-FR" sz="1600" i="1" dirty="0" err="1">
                <a:ea typeface="+mn-lt"/>
                <a:cs typeface="+mn-lt"/>
              </a:rPr>
              <a:t>Propagation_Erreurs</a:t>
            </a:r>
            <a:r>
              <a:rPr lang="fr-FR" sz="1600" dirty="0">
                <a:ea typeface="+mn-lt"/>
                <a:cs typeface="+mn-lt"/>
              </a:rPr>
              <a:t>)</a:t>
            </a:r>
          </a:p>
          <a:p>
            <a:pPr>
              <a:buNone/>
            </a:pPr>
            <a:endParaRPr lang="fr-FR" sz="1800" dirty="0">
              <a:ea typeface="+mn-lt"/>
              <a:cs typeface="+mn-lt"/>
            </a:endParaRPr>
          </a:p>
        </p:txBody>
      </p:sp>
      <p:graphicFrame>
        <p:nvGraphicFramePr>
          <p:cNvPr id="4" name="Chart 3">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2628351246"/>
              </p:ext>
            </p:extLst>
          </p:nvPr>
        </p:nvGraphicFramePr>
        <p:xfrm>
          <a:off x="838200" y="3711449"/>
          <a:ext cx="5257800" cy="2954822"/>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76AD7D8A-0457-B0F8-7EAA-601E8FBAEA09}"/>
              </a:ext>
            </a:extLst>
          </p:cNvPr>
          <p:cNvSpPr txBox="1"/>
          <p:nvPr/>
        </p:nvSpPr>
        <p:spPr>
          <a:xfrm>
            <a:off x="6096000" y="5887076"/>
            <a:ext cx="2792361" cy="461665"/>
          </a:xfrm>
          <a:prstGeom prst="rect">
            <a:avLst/>
          </a:prstGeom>
          <a:noFill/>
        </p:spPr>
        <p:txBody>
          <a:bodyPr wrap="square" rtlCol="0">
            <a:spAutoFit/>
          </a:bodyPr>
          <a:lstStyle/>
          <a:p>
            <a:r>
              <a:rPr lang="fr-FR" sz="1200" dirty="0"/>
              <a:t>Fig2. </a:t>
            </a:r>
            <a:r>
              <a:rPr lang="en-CA" sz="1200" dirty="0"/>
              <a:t>PDF d’un </a:t>
            </a:r>
            <a:r>
              <a:rPr lang="en-CA" sz="1200" dirty="0" err="1"/>
              <a:t>échantillon</a:t>
            </a:r>
            <a:r>
              <a:rPr lang="en-CA" sz="1200" dirty="0"/>
              <a:t> de </a:t>
            </a:r>
            <a:r>
              <a:rPr lang="en-CA" sz="1200" dirty="0">
                <a:highlight>
                  <a:srgbClr val="FFFF00"/>
                </a:highlight>
              </a:rPr>
              <a:t>100</a:t>
            </a:r>
            <a:r>
              <a:rPr lang="en-CA" sz="1200" dirty="0"/>
              <a:t> </a:t>
            </a:r>
            <a:r>
              <a:rPr lang="en-CA" sz="1200" dirty="0" err="1"/>
              <a:t>valeurs</a:t>
            </a:r>
            <a:r>
              <a:rPr lang="en-CA" sz="1200" dirty="0"/>
              <a:t> de la donnée </a:t>
            </a:r>
            <a:r>
              <a:rPr lang="en-CA" sz="1200" dirty="0" err="1"/>
              <a:t>d’entrée</a:t>
            </a:r>
            <a:r>
              <a:rPr lang="en-CA" sz="1200" dirty="0"/>
              <a:t> F [N]</a:t>
            </a:r>
            <a:endParaRPr lang="fr-FR" sz="1200" dirty="0"/>
          </a:p>
        </p:txBody>
      </p:sp>
    </p:spTree>
    <p:extLst>
      <p:ext uri="{BB962C8B-B14F-4D97-AF65-F5344CB8AC3E}">
        <p14:creationId xmlns:p14="http://schemas.microsoft.com/office/powerpoint/2010/main" val="16327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800" dirty="0"/>
              <a:t>Des simulations sur </a:t>
            </a:r>
            <a:r>
              <a:rPr lang="fr-FR" sz="1800" dirty="0" err="1"/>
              <a:t>SimCenter</a:t>
            </a:r>
            <a:r>
              <a:rPr lang="fr-FR" sz="1800" dirty="0"/>
              <a:t> ont ensuite été réalisées  pour ces valeurs de forces, et les résultats de déflexion maximale (la SRQ) compilés dans le classeur Excel. Les PDF et CDF de la SRQ ont été tracés, et sa moyenne </a:t>
            </a:r>
            <a:r>
              <a:rPr lang="fr-FR" sz="1800" i="1" dirty="0"/>
              <a:t>µ</a:t>
            </a:r>
            <a:r>
              <a:rPr lang="fr-FR" sz="1800" dirty="0"/>
              <a:t> et son écart-type </a:t>
            </a:r>
            <a:r>
              <a:rPr lang="fr-FR" sz="1800" i="1" dirty="0"/>
              <a:t>σ</a:t>
            </a:r>
            <a:r>
              <a:rPr lang="fr-FR" sz="1800" dirty="0"/>
              <a:t> ont été évalués.</a:t>
            </a:r>
          </a:p>
          <a:p>
            <a:pPr marL="0" indent="0">
              <a:buNone/>
            </a:pPr>
            <a:endParaRPr lang="fr-FR" sz="1800" dirty="0"/>
          </a:p>
          <a:p>
            <a:pPr marL="0" indent="0">
              <a:buNone/>
            </a:pPr>
            <a:endParaRPr lang="fr-FR" sz="1800" dirty="0"/>
          </a:p>
          <a:p>
            <a:pPr marL="0" indent="0">
              <a:buNone/>
            </a:pPr>
            <a:r>
              <a:rPr lang="en-CA" sz="1800" dirty="0" err="1">
                <a:highlight>
                  <a:srgbClr val="FFFF00"/>
                </a:highlight>
              </a:rPr>
              <a:t>Inserer</a:t>
            </a:r>
            <a:r>
              <a:rPr lang="en-CA" sz="1800" dirty="0">
                <a:highlight>
                  <a:srgbClr val="FFFF00"/>
                </a:highlight>
              </a:rPr>
              <a:t> PDF et </a:t>
            </a:r>
            <a:r>
              <a:rPr lang="en-CA" sz="1800" dirty="0" err="1">
                <a:highlight>
                  <a:srgbClr val="FFFF00"/>
                </a:highlight>
              </a:rPr>
              <a:t>ou</a:t>
            </a:r>
            <a:r>
              <a:rPr lang="en-CA" sz="1800" dirty="0">
                <a:highlight>
                  <a:srgbClr val="FFFF00"/>
                </a:highlight>
              </a:rPr>
              <a:t> CDF de la SRQ avec </a:t>
            </a:r>
            <a:r>
              <a:rPr lang="en-CA" sz="1800" dirty="0" err="1">
                <a:highlight>
                  <a:srgbClr val="FFFF00"/>
                </a:highlight>
              </a:rPr>
              <a:t>valeur</a:t>
            </a:r>
            <a:r>
              <a:rPr lang="en-CA" sz="1800" dirty="0">
                <a:highlight>
                  <a:srgbClr val="FFFF00"/>
                </a:highlight>
              </a:rPr>
              <a:t> de mu et sigma</a:t>
            </a:r>
            <a:endParaRPr lang="en-CA" sz="1800" dirty="0">
              <a:solidFill>
                <a:srgbClr val="FF0000"/>
              </a:solidFill>
              <a:highlight>
                <a:srgbClr val="FFFF00"/>
              </a:highlight>
            </a:endParaRPr>
          </a:p>
          <a:p>
            <a:pPr marL="0" indent="0">
              <a:buNone/>
            </a:pPr>
            <a:endParaRPr lang="en-CA" sz="1800" dirty="0">
              <a:solidFill>
                <a:srgbClr val="FF0000"/>
              </a:solidFill>
            </a:endParaRPr>
          </a:p>
          <a:p>
            <a:pPr marL="0" indent="0">
              <a:buNone/>
            </a:pPr>
            <a:endParaRPr lang="en-CA" sz="1800" dirty="0">
              <a:solidFill>
                <a:srgbClr val="FF0000"/>
              </a:solidFill>
            </a:endParaRPr>
          </a:p>
        </p:txBody>
      </p:sp>
    </p:spTree>
    <p:extLst>
      <p:ext uri="{BB962C8B-B14F-4D97-AF65-F5344CB8AC3E}">
        <p14:creationId xmlns:p14="http://schemas.microsoft.com/office/powerpoint/2010/main" val="12440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CA" sz="1600" b="0" i="1" smtClean="0">
                          <a:highlight>
                            <a:srgbClr val="FFFF00"/>
                          </a:highlight>
                          <a:latin typeface="Cambria Math" panose="02040503050406030204" pitchFamily="18" charset="0"/>
                        </a:rPr>
                        <m:t>1.62881</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scientifique, on suppose que la déflexion expérimentale a été mesurée avec un capteur de déformations (fonctionnement basé sur un pont de Wheatstone). Ce manque d'information peut être traité comme une erreur épistémique et donc en effectuant des recherches, un certain modèle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buNone/>
                </a:pPr>
                <a:r>
                  <a:rPr lang="fr-FR" sz="1600" dirty="0"/>
                  <a:t>On peut alors considérer qu’une erreur de 0.1% sur la variation de tension se reflète par une erreur de 0.1% sur l’allongement mesuré. Ainsi selon les données expérimentales de l’article pour F=150N on mesure un déplacement de </a:t>
                </a:r>
                <a:r>
                  <a:rPr lang="fr-FR" sz="1600" dirty="0">
                    <a:highlight>
                      <a:srgbClr val="FFFF00"/>
                    </a:highlight>
                  </a:rPr>
                  <a:t>??? mm au niveau de la vertèbre L1. Ce qui se traduit par une incertitude de ± xxx </a:t>
                </a:r>
                <a:r>
                  <a:rPr lang="fr-FR" sz="1600" dirty="0" err="1">
                    <a:highlight>
                      <a:srgbClr val="FFFF00"/>
                    </a:highlight>
                  </a:rPr>
                  <a:t>mm.</a:t>
                </a:r>
                <a:endParaRPr lang="fr-FR" sz="1600" dirty="0">
                  <a:highlight>
                    <a:srgbClr val="FFFF00"/>
                  </a:highlight>
                </a:endParaRPr>
              </a:p>
              <a:p>
                <a:pPr marL="0" indent="0" algn="just">
                  <a:lnSpc>
                    <a:spcPct val="100000"/>
                  </a:lnSpc>
                  <a:spcBef>
                    <a:spcPts val="600"/>
                  </a:spcBef>
                  <a:buNone/>
                </a:pPr>
                <a:endParaRPr lang="fr-FR" sz="1600" dirty="0"/>
              </a:p>
              <a:p>
                <a:pPr marL="0" indent="0" algn="just">
                  <a:lnSpc>
                    <a:spcPct val="100000"/>
                  </a:lnSpc>
                  <a:spcBef>
                    <a:spcPts val="600"/>
                  </a:spcBef>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Ainsi :</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
                        <a:rPr lang="en-CA" sz="1600" i="1">
                          <a:highlight>
                            <a:srgbClr val="FFFF00"/>
                          </a:highlight>
                          <a:latin typeface="Cambria Math" panose="02040503050406030204" pitchFamily="18" charset="0"/>
                        </a:rPr>
                        <m:t>𝑚𝑒𝑡𝑡𝑟𝑒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𝑣𝑎𝑙𝑒𝑢𝑟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𝑛𝑢𝑚𝑒𝑟𝑖𝑞𝑢𝑒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𝑜𝑏𝑡𝑒𝑛𝑢𝑒</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𝑠𝑢𝑟</m:t>
                      </m:r>
                      <m:r>
                        <a:rPr lang="en-CA" sz="1600" i="1">
                          <a:highlight>
                            <a:srgbClr val="FFFF00"/>
                          </a:highlight>
                          <a:latin typeface="Cambria Math" panose="02040503050406030204" pitchFamily="18" charset="0"/>
                        </a:rPr>
                        <m:t> </m:t>
                      </m:r>
                      <m:r>
                        <a:rPr lang="en-CA" sz="1600" i="1">
                          <a:highlight>
                            <a:srgbClr val="FFFF00"/>
                          </a:highlight>
                          <a:latin typeface="Cambria Math" panose="02040503050406030204" pitchFamily="18" charset="0"/>
                        </a:rPr>
                        <m:t>𝑒𝑥𝑐𝑒𝑙</m:t>
                      </m:r>
                    </m:oMath>
                  </m:oMathPara>
                </a14:m>
                <a:endParaRPr lang="fr-FR" sz="1600" dirty="0">
                  <a:solidFill>
                    <a:srgbClr val="FF0000"/>
                  </a:solidFill>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342" r="-290"/>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de la déflexion obtenue par simulation pour </a:t>
                </a:r>
                <a:r>
                  <a:rPr lang="fr-FR" sz="1700" dirty="0">
                    <a:solidFill>
                      <a:srgbClr val="FF0000"/>
                    </a:solidFill>
                  </a:rPr>
                  <a:t>F=150N</a:t>
                </a:r>
                <a:r>
                  <a:rPr lang="fr-FR" sz="1700" dirty="0"/>
                  <a:t>, avec la valeur expérimentale  de la déflexion mesurée à cette même force (résultat figurant dans l’article de référence):</a:t>
                </a:r>
              </a:p>
              <a:p>
                <a:pPr marL="0" indent="0" algn="just">
                  <a:lnSpc>
                    <a:spcPct val="100000"/>
                  </a:lnSpc>
                  <a:spcBef>
                    <a:spcPts val="600"/>
                  </a:spcBef>
                  <a:buNone/>
                </a:pPr>
                <a:endParaRPr lang="fr-FR" sz="1700" dirty="0"/>
              </a:p>
              <a:p>
                <a:pPr marL="0" indent="0" algn="just">
                  <a:lnSpc>
                    <a:spcPct val="100000"/>
                  </a:lnSpc>
                  <a:spcBef>
                    <a:spcPts val="600"/>
                  </a:spcBef>
                  <a:buNone/>
                </a:pPr>
                <a:endParaRPr lang="fr-FR" sz="1700"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𝑥𝑥𝑥𝑥</m:t>
                      </m:r>
                    </m:oMath>
                  </m:oMathPara>
                </a14:m>
                <a:endParaRPr lang="fr-FR" sz="1700" dirty="0">
                  <a:solidFill>
                    <a:srgbClr val="FF0000"/>
                  </a:solidFill>
                  <a:highlight>
                    <a:srgbClr val="FFFF00"/>
                  </a:highlight>
                </a:endParaRPr>
              </a:p>
              <a:p>
                <a:pPr marL="0" indent="0" algn="just">
                  <a:lnSpc>
                    <a:spcPct val="100000"/>
                  </a:lnSpc>
                  <a:buNone/>
                </a:pPr>
                <a:r>
                  <a:rPr lang="fr-FR" sz="1700" dirty="0"/>
                  <a:t>Donc:</a:t>
                </a: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m:t>
                      </m:r>
                      <m:r>
                        <a:rPr lang="en-CA" sz="1700" b="0" i="1" dirty="0" smtClean="0">
                          <a:latin typeface="Cambria Math" panose="02040503050406030204" pitchFamily="18" charset="0"/>
                        </a:rPr>
                        <m:t>±</m:t>
                      </m:r>
                      <m:r>
                        <a:rPr lang="en-CA" sz="1700" b="0" i="1" dirty="0" smtClean="0">
                          <a:highlight>
                            <a:srgbClr val="FFFF00"/>
                          </a:highlight>
                          <a:latin typeface="Cambria Math" panose="02040503050406030204" pitchFamily="18" charset="0"/>
                        </a:rPr>
                        <m:t>𝑥𝑥𝑥</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 ;</m:t>
                      </m:r>
                      <m:r>
                        <a:rPr lang="en-CA" sz="1700" b="1" i="1" dirty="0" smtClean="0">
                          <a:highlight>
                            <a:srgbClr val="FFFF00"/>
                          </a:highlight>
                          <a:latin typeface="Cambria Math" panose="02040503050406030204" pitchFamily="18" charset="0"/>
                        </a:rPr>
                        <m:t>𝒙𝒙𝒙</m:t>
                      </m:r>
                      <m:r>
                        <a:rPr lang="en-CA" sz="1700" b="1" i="1" dirty="0" smtClean="0">
                          <a:latin typeface="Cambria Math" panose="02040503050406030204" pitchFamily="18" charset="0"/>
                        </a:rPr>
                        <m:t>]</m:t>
                      </m:r>
                    </m:oMath>
                  </m:oMathPara>
                </a14:m>
                <a:endParaRPr lang="fr-FR" sz="1700" b="1" dirty="0"/>
              </a:p>
              <a:p>
                <a:pPr marL="0" indent="0" algn="just">
                  <a:lnSpc>
                    <a:spcPct val="100000"/>
                  </a:lnSpc>
                  <a:buNone/>
                </a:pPr>
                <a:endParaRPr lang="fr-FR" sz="1700" dirty="0"/>
              </a:p>
              <a:p>
                <a:pPr marL="0" indent="0" algn="just">
                  <a:lnSpc>
                    <a:spcPct val="100000"/>
                  </a:lnSpc>
                  <a:buNone/>
                </a:pPr>
                <a:r>
                  <a:rPr lang="fr-FR" sz="1700" dirty="0"/>
                  <a:t>On observe que </a:t>
                </a:r>
                <a14:m>
                  <m:oMath xmlns:m="http://schemas.openxmlformats.org/officeDocument/2006/math">
                    <m:d>
                      <m:dPr>
                        <m:begChr m:val="|"/>
                        <m:endChr m:val="|"/>
                        <m:ctrlPr>
                          <a:rPr lang="en-CA" sz="1700" b="0" i="1" dirty="0" smtClean="0">
                            <a:highlight>
                              <a:srgbClr val="FFFF00"/>
                            </a:highlight>
                            <a:latin typeface="Cambria Math" panose="02040503050406030204" pitchFamily="18" charset="0"/>
                          </a:rPr>
                        </m:ctrlPr>
                      </m:dPr>
                      <m:e>
                        <m:r>
                          <a:rPr lang="en-CA" sz="1700" b="0" i="1" dirty="0" smtClean="0">
                            <a:highlight>
                              <a:srgbClr val="FFFF00"/>
                            </a:highlight>
                            <a:latin typeface="Cambria Math" panose="02040503050406030204" pitchFamily="18" charset="0"/>
                          </a:rPr>
                          <m:t>𝐸</m:t>
                        </m:r>
                      </m:e>
                    </m:d>
                    <m:r>
                      <a:rPr lang="en-CA" sz="1700" b="0" i="1" dirty="0" smtClean="0">
                        <a:highlight>
                          <a:srgbClr val="FFFF00"/>
                        </a:highlight>
                        <a:latin typeface="Cambria Math" panose="02040503050406030204" pitchFamily="18" charset="0"/>
                      </a:rPr>
                      <m:t>&lt; &gt; ????</m:t>
                    </m:r>
                  </m:oMath>
                </a14:m>
                <a:r>
                  <a:rPr lang="fr-FR" sz="1700" dirty="0">
                    <a:highlight>
                      <a:srgbClr val="FFFF00"/>
                    </a:highlight>
                  </a:rPr>
                  <a:t> Donc …commentaire</a:t>
                </a:r>
              </a:p>
              <a:p>
                <a:pPr marL="0" indent="0" algn="just">
                  <a:lnSpc>
                    <a:spcPct val="100000"/>
                  </a:lnSpc>
                  <a:buNone/>
                </a:pPr>
                <a:endParaRPr lang="fr-FR" sz="1700" dirty="0"/>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138240644"/>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rgbClr val="FF0000"/>
                                    </a:solidFill>
                                    <a:latin typeface="Cambria Math" panose="02040503050406030204" pitchFamily="18" charset="0"/>
                                  </a:rPr>
                                  <m:t>𝑆</m:t>
                                </m:r>
                              </m:oMath>
                            </m:oMathPara>
                          </a14:m>
                          <a:endParaRPr lang="en-CA" dirty="0">
                            <a:solidFill>
                              <a:srgbClr val="FF0000"/>
                            </a:solidFill>
                          </a:endParaRPr>
                        </a:p>
                      </a:txBody>
                      <a:tcPr/>
                    </a:tc>
                    <a:tc>
                      <a:txBody>
                        <a:bodyPr/>
                        <a:lstStyle/>
                        <a:p>
                          <a:r>
                            <a:rPr lang="en-CA" b="1" dirty="0">
                              <a:solidFill>
                                <a:srgbClr val="FF0000"/>
                              </a:solidFill>
                              <a:highlight>
                                <a:srgbClr val="FFFF00"/>
                              </a:highlight>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𝐷</m:t>
                                </m:r>
                              </m:oMath>
                            </m:oMathPara>
                          </a14:m>
                          <a:endParaRPr lang="en-CA" dirty="0"/>
                        </a:p>
                      </a:txBody>
                      <a:tcPr/>
                    </a:tc>
                    <a:tc>
                      <a:txBody>
                        <a:bodyPr/>
                        <a:lstStyle/>
                        <a:p>
                          <a:r>
                            <a:rPr lang="en-CA" b="1" dirty="0">
                              <a:highlight>
                                <a:srgbClr val="FFFF00"/>
                              </a:highlight>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latin typeface="Cambria Math" panose="02040503050406030204" pitchFamily="18" charset="0"/>
                                  </a:rPr>
                                  <m:t>𝐸</m:t>
                                </m:r>
                                <m:r>
                                  <a:rPr lang="en-CA"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oMath>
                            </m:oMathPara>
                          </a14:m>
                          <a:endParaRPr lang="en-CA" sz="1800" b="0" dirty="0"/>
                        </a:p>
                      </a:txBody>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138240644"/>
                  </p:ext>
                </p:extLst>
              </p:nvPr>
            </p:nvGraphicFramePr>
            <p:xfrm>
              <a:off x="8315960" y="2092960"/>
              <a:ext cx="3037840" cy="1112520"/>
            </p:xfrm>
            <a:graphic>
              <a:graphicData uri="http://schemas.openxmlformats.org/drawingml/2006/table">
                <a:tbl>
                  <a:tblPr firstRow="1" bandRow="1">
                    <a:tableStyleId>{D7AC3CCA-C797-4891-BE02-D94E43425B78}</a:tableStyleId>
                  </a:tblPr>
                  <a:tblGrid>
                    <a:gridCol w="1518920">
                      <a:extLst>
                        <a:ext uri="{9D8B030D-6E8A-4147-A177-3AD203B41FA5}">
                          <a16:colId xmlns:a16="http://schemas.microsoft.com/office/drawing/2014/main" val="549224142"/>
                        </a:ext>
                      </a:extLst>
                    </a:gridCol>
                    <a:gridCol w="1518920">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00" t="-6557" r="-100400" b="-226230"/>
                          </a:stretch>
                        </a:blipFill>
                      </a:tcPr>
                    </a:tc>
                    <a:tc>
                      <a:txBody>
                        <a:bodyPr/>
                        <a:lstStyle/>
                        <a:p>
                          <a:r>
                            <a:rPr lang="en-CA" b="1" dirty="0">
                              <a:solidFill>
                                <a:srgbClr val="FF0000"/>
                              </a:solidFill>
                              <a:highlight>
                                <a:srgbClr val="FFFF00"/>
                              </a:highlight>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00" t="-106557" r="-100400" b="-126230"/>
                          </a:stretch>
                        </a:blipFill>
                      </a:tcPr>
                    </a:tc>
                    <a:tc>
                      <a:txBody>
                        <a:bodyPr/>
                        <a:lstStyle/>
                        <a:p>
                          <a:r>
                            <a:rPr lang="en-CA" b="1" dirty="0">
                              <a:highlight>
                                <a:srgbClr val="FFFF00"/>
                              </a:highlight>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00" t="-206557" r="-100400" b="-26230"/>
                          </a:stretch>
                        </a:blipFill>
                      </a:tcPr>
                    </a:tc>
                    <a:tc>
                      <a:txBody>
                        <a:bodyPr/>
                        <a:lstStyle/>
                        <a:p>
                          <a:r>
                            <a:rPr lang="en-CA" b="1" dirty="0">
                              <a:highlight>
                                <a:srgbClr val="FFFF00"/>
                              </a:highlight>
                            </a:rPr>
                            <a:t>xx</a:t>
                          </a:r>
                        </a:p>
                      </a:txBody>
                      <a:tcPr/>
                    </a:tc>
                    <a:extLst>
                      <a:ext uri="{0D108BD9-81ED-4DB2-BD59-A6C34878D82A}">
                        <a16:rowId xmlns:a16="http://schemas.microsoft.com/office/drawing/2014/main" val="337165831"/>
                      </a:ext>
                    </a:extLst>
                  </a:tr>
                </a:tbl>
              </a:graphicData>
            </a:graphic>
          </p:graphicFrame>
        </mc:Fallback>
      </mc:AlternateContent>
      <p:sp>
        <p:nvSpPr>
          <p:cNvPr id="5" name="TextBox 4">
            <a:extLst>
              <a:ext uri="{FF2B5EF4-FFF2-40B4-BE49-F238E27FC236}">
                <a16:creationId xmlns:a16="http://schemas.microsoft.com/office/drawing/2014/main" id="{BD489890-CB89-4142-A053-2E5C657D4CD5}"/>
              </a:ext>
            </a:extLst>
          </p:cNvPr>
          <p:cNvSpPr txBox="1"/>
          <p:nvPr/>
        </p:nvSpPr>
        <p:spPr>
          <a:xfrm>
            <a:off x="9077960" y="4704080"/>
            <a:ext cx="1513840" cy="923330"/>
          </a:xfrm>
          <a:prstGeom prst="rect">
            <a:avLst/>
          </a:prstGeom>
          <a:noFill/>
        </p:spPr>
        <p:txBody>
          <a:bodyPr wrap="square" rtlCol="0">
            <a:spAutoFit/>
          </a:bodyPr>
          <a:lstStyle/>
          <a:p>
            <a:r>
              <a:rPr lang="en-CA" dirty="0">
                <a:highlight>
                  <a:srgbClr val="FFFF00"/>
                </a:highlight>
              </a:rPr>
              <a:t>INSERT GRAPHIQUE INTERVALLE</a:t>
            </a:r>
          </a:p>
        </p:txBody>
      </p:sp>
    </p:spTree>
    <p:extLst>
      <p:ext uri="{BB962C8B-B14F-4D97-AF65-F5344CB8AC3E}">
        <p14:creationId xmlns:p14="http://schemas.microsoft.com/office/powerpoint/2010/main" val="4249871971"/>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endParaRPr lang="en-CA" sz="1800" dirty="0">
              <a:highlight>
                <a:srgbClr val="FFFF00"/>
              </a:highlight>
            </a:endParaRPr>
          </a:p>
        </p:txBody>
      </p:sp>
    </p:spTree>
    <p:extLst>
      <p:ext uri="{BB962C8B-B14F-4D97-AF65-F5344CB8AC3E}">
        <p14:creationId xmlns:p14="http://schemas.microsoft.com/office/powerpoint/2010/main" val="340103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vert="horz" lIns="91440" tIns="45720" rIns="91440" bIns="45720" rtlCol="0" anchor="t">
            <a:normAutofit fontScale="925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 l’article scientifique </a:t>
            </a:r>
            <a:r>
              <a:rPr lang="fr-FR" sz="1600" i="1" dirty="0"/>
              <a:t>«</a:t>
            </a:r>
            <a:r>
              <a:rPr lang="en-US" sz="1600" i="1" dirty="0"/>
              <a:t> Stability of the human spine in neutral postures. European Spine Journal</a:t>
            </a:r>
            <a:r>
              <a:rPr lang="fr-FR" sz="1600" i="1" dirty="0"/>
              <a:t> » </a:t>
            </a:r>
            <a:r>
              <a:rPr lang="fr-FR" sz="1600" dirty="0"/>
              <a:t>(Kiefer et al., 1997)</a:t>
            </a:r>
            <a:r>
              <a:rPr lang="fr-CA" sz="1600" dirty="0"/>
              <a:t> ainsi que sur des données géométriques et propriétés physiques (coordonnées spatiales, sections, rigidités) issues des recherches personnelles de Prof. </a:t>
            </a:r>
            <a:r>
              <a:rPr lang="fr-CA" sz="1600" dirty="0" err="1"/>
              <a:t>Aboulfazl</a:t>
            </a:r>
            <a:r>
              <a:rPr lang="fr-CA" sz="1600" dirty="0"/>
              <a:t> </a:t>
            </a:r>
            <a:r>
              <a:rPr lang="fr-CA" sz="1600" dirty="0" err="1"/>
              <a:t>Shirazi-Adl</a:t>
            </a:r>
            <a:r>
              <a:rPr lang="fr-CA" sz="1600" dirty="0"/>
              <a:t> et compilées dans le fichier </a:t>
            </a:r>
            <a:r>
              <a:rPr lang="fr-CA" sz="1600" i="1" dirty="0" err="1"/>
              <a:t>Spine</a:t>
            </a:r>
            <a:r>
              <a:rPr lang="fr-CA" sz="1600" i="1" dirty="0"/>
              <a:t> Model-Geometry-2023.</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de l’article scientifique. Le projet final de MEC8211 est ainsi l’occasion idéale pour appliquer les acquis du cours et mettre à l’épreuve la validité du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fontScale="92500" lnSpcReduction="10000"/>
              </a:bodyPr>
              <a:lstStyle/>
              <a:p>
                <a:pPr marL="0" indent="0" algn="just">
                  <a:lnSpc>
                    <a:spcPct val="110000"/>
                  </a:lnSpc>
                  <a:buNone/>
                </a:pPr>
                <a:r>
                  <a:rPr lang="fr-CA" sz="1600" dirty="0">
                    <a:latin typeface="Aptos "/>
                  </a:rPr>
                  <a:t>La modélisation de la colonne vertébrale a été réalisée sur le logiciel SimCenter 3D en utilisant des éléments de type poutre (BEAM) ainsi que des éléments RBE2 permettant d’ajouter une rigidité infinie entre deux nœuds. La modélisation de la colonne vertébrale se fait donc par un agencement d’éléments poutre et d’éléments RBE2.</a:t>
                </a:r>
                <a:endParaRPr lang="en-CA" sz="1600" dirty="0">
                  <a:latin typeface="Aptos "/>
                </a:endParaRPr>
              </a:p>
              <a:p>
                <a:pPr marL="0" indent="0" algn="just">
                  <a:lnSpc>
                    <a:spcPct val="110000"/>
                  </a:lnSpc>
                  <a:spcAft>
                    <a:spcPts val="800"/>
                  </a:spcAft>
                  <a:buNone/>
                </a:pP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a:p>
                <a:pPr marL="0" indent="0" algn="just">
                  <a:lnSpc>
                    <a:spcPct val="110000"/>
                  </a:lnSpc>
                  <a:buNone/>
                </a:pPr>
                <a:r>
                  <a:rPr lang="fr-CA" sz="1600" dirty="0">
                    <a:latin typeface="Aptos "/>
                  </a:rPr>
                  <a:t>Pour les éléments de type RBE2 il s’agit uniquement de fixer les déplacements en rotation et en translation de deux nœuds pour qu’ils soient égaux.</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232" t="-223" r="-174" b="-111"/>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65200"/>
            <a:ext cx="10515600" cy="5408407"/>
          </a:xfrm>
        </p:spPr>
        <p:txBody>
          <a:bodyPr>
            <a:normAutofit/>
          </a:bodyPr>
          <a:lstStyle/>
          <a:p>
            <a:pPr marL="0" indent="0" algn="just">
              <a:buNone/>
            </a:pPr>
            <a:r>
              <a:rPr lang="fr-FR" sz="1600" dirty="0"/>
              <a:t>Le modèle de poutre 1D a été utilisé pour plusieurs raisons,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4860151" y="2907663"/>
            <a:ext cx="1232177" cy="3242977"/>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4610999" y="6170691"/>
            <a:ext cx="3205316" cy="461665"/>
          </a:xfrm>
          <a:prstGeom prst="rect">
            <a:avLst/>
          </a:prstGeom>
          <a:noFill/>
        </p:spPr>
        <p:txBody>
          <a:bodyPr wrap="square" rtlCol="0">
            <a:spAutoFit/>
          </a:bodyPr>
          <a:lstStyle/>
          <a:p>
            <a:r>
              <a:rPr lang="fr-FR" sz="1200" dirty="0"/>
              <a:t>Fig1. Exemple</a:t>
            </a:r>
            <a:r>
              <a:rPr lang="fr-CA" sz="1200" dirty="0">
                <a:ea typeface="Calibri" panose="020F0502020204030204" pitchFamily="34" charset="0"/>
                <a:cs typeface="Times New Roman" panose="02020603050405020304" pitchFamily="18" charset="0"/>
              </a:rPr>
              <a:t> de g</a:t>
            </a:r>
            <a:r>
              <a:rPr lang="fr-CA" sz="1200" dirty="0">
                <a:effectLst/>
                <a:ea typeface="Calibri" panose="020F0502020204030204" pitchFamily="34" charset="0"/>
                <a:cs typeface="Times New Roman" panose="02020603050405020304" pitchFamily="18" charset="0"/>
              </a:rPr>
              <a:t>éométrie de simulation de la colonne vertébrale thoraco-lombaire</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657" y="3039403"/>
            <a:ext cx="865240" cy="29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800" dirty="0"/>
              <a:t>Une fois le type d’éléments choisi, il faut à présent modéliser les différentes vertèbres et cela en configurant les propriétés géométriques des éléments poutres. L’article </a:t>
            </a:r>
            <a:r>
              <a:rPr lang="fr-FR" sz="1800" i="1" dirty="0"/>
              <a:t>«</a:t>
            </a:r>
            <a:r>
              <a:rPr lang="en-US" sz="1800" i="1" dirty="0"/>
              <a:t> Stability of the human spine in  neutral postures. European Spine Journal</a:t>
            </a:r>
            <a:r>
              <a:rPr lang="fr-FR" sz="1800" i="1" dirty="0"/>
              <a:t> » (Kiefer et al., 1997) </a:t>
            </a:r>
            <a:r>
              <a:rPr lang="fr-FR" sz="18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093428"/>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Le présent rapport se limite à la partie lombaire de la colonne vertébrale, c’est-à-dire que le modèle se limite à la vertèbre sacrale S1 et aux vertèbres lombaire L1 à L5 (partie verte et jaune de la figure 1 – diapo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axial des vertèbres. </a:t>
            </a:r>
          </a:p>
          <a:p>
            <a:pPr marL="285750" indent="-285750" algn="just">
              <a:spcBef>
                <a:spcPts val="400"/>
              </a:spcBef>
              <a:buFont typeface="Arial" panose="020B0604020202020204" pitchFamily="34" charset="0"/>
              <a:buChar char="•"/>
            </a:pPr>
            <a:r>
              <a:rPr lang="fr-FR" sz="1600" dirty="0"/>
              <a:t>Les conditions limites de ce modèle sont:</a:t>
            </a:r>
          </a:p>
          <a:p>
            <a:pPr algn="just">
              <a:spcBef>
                <a:spcPts val="400"/>
              </a:spcBef>
            </a:pPr>
            <a:r>
              <a:rPr lang="fr-FR" sz="1600" dirty="0"/>
              <a:t>	- Encastrement au niveau de la vertèbre S1 (condition de 	Dirichlet);</a:t>
            </a:r>
          </a:p>
          <a:p>
            <a:pPr algn="just">
              <a:spcBef>
                <a:spcPts val="400"/>
              </a:spcBef>
            </a:pPr>
            <a:r>
              <a:rPr lang="fr-FR" sz="1600" dirty="0"/>
              <a:t>	- Force verticale sur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Discrétisation</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en-CA" sz="1800" dirty="0">
                <a:highlight>
                  <a:srgbClr val="FFFF00"/>
                </a:highlight>
              </a:rPr>
              <a:t>Elements </a:t>
            </a:r>
            <a:r>
              <a:rPr lang="en-CA" sz="1800" dirty="0" err="1">
                <a:highlight>
                  <a:srgbClr val="FFFF00"/>
                </a:highlight>
              </a:rPr>
              <a:t>d'ordre</a:t>
            </a:r>
            <a:r>
              <a:rPr lang="en-CA" sz="1800" dirty="0">
                <a:highlight>
                  <a:srgbClr val="FFFF00"/>
                </a:highlight>
              </a:rPr>
              <a:t> 2 avec interpolation </a:t>
            </a:r>
            <a:r>
              <a:rPr lang="en-CA" sz="1800" dirty="0" err="1">
                <a:highlight>
                  <a:srgbClr val="FFFF00"/>
                </a:highlight>
              </a:rPr>
              <a:t>lineaire</a:t>
            </a:r>
            <a:r>
              <a:rPr lang="en-CA" sz="1800" dirty="0">
                <a:highlight>
                  <a:srgbClr val="FFFF00"/>
                </a:highlight>
              </a:rPr>
              <a:t> entre les </a:t>
            </a:r>
            <a:r>
              <a:rPr lang="en-CA" sz="1800" dirty="0" err="1">
                <a:highlight>
                  <a:srgbClr val="FFFF00"/>
                </a:highlight>
              </a:rPr>
              <a:t>noeuds</a:t>
            </a:r>
            <a:endParaRPr lang="en-CA" sz="1800" dirty="0">
              <a:highlight>
                <a:srgbClr val="FFFF00"/>
              </a:highlight>
            </a:endParaRPr>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buNone/>
            </a:pPr>
            <a:r>
              <a:rPr lang="fr-CA" sz="1800" dirty="0"/>
              <a:t>Tout d’abord il faut noter que l’utilisation de </a:t>
            </a:r>
            <a:r>
              <a:rPr lang="fr-CA" sz="1800" dirty="0" err="1"/>
              <a:t>Simcenter</a:t>
            </a:r>
            <a:r>
              <a:rPr lang="fr-CA" sz="1800" dirty="0"/>
              <a:t> 3D confère une certaine confiance dans les résultats des simulations puisque ce dernier est totalement vérifié par son éditeur. </a:t>
            </a:r>
          </a:p>
          <a:p>
            <a:pPr marL="0" indent="0" algn="just">
              <a:buNone/>
            </a:pPr>
            <a:r>
              <a:rPr lang="fr-CA" sz="1800" dirty="0"/>
              <a:t>Cependant, en guise de solution analytique, on choisit de modéliser par la méthode des éléments finis, une poutre de Timoshenko encastré-libre.</a:t>
            </a:r>
          </a:p>
          <a:p>
            <a:pPr marL="0" indent="0">
              <a:buNone/>
            </a:pPr>
            <a:r>
              <a:rPr lang="fr-CA" sz="1800" dirty="0"/>
              <a:t>Il s’agit d’un modèle qui possède une solution analytique connue (?) </a:t>
            </a:r>
          </a:p>
          <a:p>
            <a:pPr marL="0" indent="0">
              <a:buNone/>
            </a:pPr>
            <a:r>
              <a:rPr lang="fr-CA" sz="1800" dirty="0"/>
              <a:t>Ainsi une comparaison entre la solution de la poutre de Timoshenko </a:t>
            </a:r>
            <a:r>
              <a:rPr lang="fr-CA" sz="1800" dirty="0">
                <a:highlight>
                  <a:srgbClr val="FFFF00"/>
                </a:highlight>
              </a:rPr>
              <a:t>???.......</a:t>
            </a:r>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0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F=200N pour effectuer la vérification.</a:t>
                </a:r>
              </a:p>
              <a:p>
                <a:pPr marL="0" indent="0" algn="just">
                  <a:lnSpc>
                    <a:spcPct val="10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0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0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axiale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799"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nvGraphicFramePr>
        <p:xfrm>
          <a:off x="838200" y="4172647"/>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a:t>
                      </a:r>
                      <a:endParaRPr lang="fr-CA" sz="13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41,54752469</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a:effectLst/>
                        </a:rPr>
                        <a:t>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41,54968269</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300" u="none" strike="noStrike" dirty="0">
                          <a:effectLst/>
                        </a:rPr>
                        <a:t>41,54970169</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3902486"/>
            <a:ext cx="4038600" cy="276999"/>
          </a:xfrm>
          <a:prstGeom prst="rect">
            <a:avLst/>
          </a:prstGeom>
          <a:noFill/>
        </p:spPr>
        <p:txBody>
          <a:bodyPr wrap="square" rtlCol="0">
            <a:spAutoFit/>
          </a:bodyPr>
          <a:lstStyle/>
          <a:p>
            <a:r>
              <a:rPr lang="fr-FR" sz="1200" dirty="0"/>
              <a:t>Tableau 1.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m:t>
                    </m:r>
                    <m:r>
                      <a:rPr lang="fr-CA" sz="1600" i="1">
                        <a:latin typeface="Cambria Math" panose="02040503050406030204" pitchFamily="18" charset="0"/>
                      </a:rPr>
                      <m:t>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 (GCI=0).</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𝐺𝐶𝐼</m:t>
                        </m:r>
                      </m:num>
                      <m:den>
                        <m:r>
                          <a:rPr lang="en-CA" sz="1600" b="0" i="1" smtClean="0">
                            <a:latin typeface="Cambria Math" panose="02040503050406030204" pitchFamily="18" charset="0"/>
                          </a:rPr>
                          <m:t>2</m:t>
                        </m:r>
                      </m:den>
                    </m:f>
                    <m:r>
                      <a:rPr lang="en-CA" sz="1600" b="0" i="1" smtClean="0">
                        <a:latin typeface="Cambria Math" panose="02040503050406030204" pitchFamily="18" charset="0"/>
                      </a:rPr>
                      <m:t>=</m:t>
                    </m:r>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GB">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322</TotalTime>
  <Words>2214</Words>
  <Application>Microsoft Office PowerPoint</Application>
  <PresentationFormat>Widescreen</PresentationFormat>
  <Paragraphs>150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vt:lpstr>
      <vt:lpstr>Aptos Display</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Discrétisation</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24</cp:revision>
  <dcterms:created xsi:type="dcterms:W3CDTF">2024-02-09T05:24:05Z</dcterms:created>
  <dcterms:modified xsi:type="dcterms:W3CDTF">2024-04-08T21:28:58Z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