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92" r:id="rId15"/>
    <p:sldId id="291" r:id="rId16"/>
    <p:sldId id="293"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6272814" cy="5342501"/>
              </a:xfrm>
            </p:spPr>
            <p:txBody>
              <a:bodyPr>
                <a:normAutofit fontScale="70000" lnSpcReduction="20000"/>
              </a:bodyPr>
              <a:lstStyle/>
              <a:p>
                <a:pPr algn="just"/>
                <a:r>
                  <a:rPr lang="fr-CA" sz="1800" dirty="0"/>
                  <a:t>Norme L2 non-valide pour les éléments poutre de </a:t>
                </a:r>
                <a:r>
                  <a:rPr lang="fr-CA" sz="1800" dirty="0" err="1"/>
                  <a:t>SimCenter</a:t>
                </a:r>
                <a:endParaRPr lang="fr-CA" sz="1800" dirty="0"/>
              </a:p>
              <a:p>
                <a:pPr marL="0" indent="0" algn="just">
                  <a:buNone/>
                </a:pPr>
                <a:endParaRPr lang="fr-CA" sz="1800" dirty="0"/>
              </a:p>
              <a:p>
                <a:pPr algn="just"/>
                <a:r>
                  <a:rPr lang="fr-CA" sz="1800" dirty="0"/>
                  <a:t>Utilisation de l’énergie de déformation</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L’erreur locale de discrétisation est :</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algn="just"/>
                <a:r>
                  <a:rPr lang="fr-CA" sz="1800" dirty="0"/>
                  <a:t>L’erreur locale sur l’énergie de déformation devient: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m:rPr>
                              <m:sty m:val="p"/>
                            </m:rPr>
                            <a:rPr lang="el-GR" sz="1800" b="0" i="1" smtClean="0">
                              <a:latin typeface="Cambria Math" panose="02040503050406030204" pitchFamily="18" charset="0"/>
                            </a:rPr>
                            <m:t>ε</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À l’aide de la formulation de l’erreur de discrétisation d’une méthode par éléments finis, elle est également définie comme:</a:t>
                </a:r>
              </a:p>
              <a:p>
                <a:pPr algn="just"/>
                <a:endParaRPr lang="fr-CA" sz="1800" dirty="0"/>
              </a:p>
              <a:p>
                <a:pPr marL="0" indent="0" algn="just">
                  <a:buNone/>
                </a:pPr>
                <a14:m>
                  <m:oMathPara xmlns:m="http://schemas.openxmlformats.org/officeDocument/2006/math">
                    <m:oMathParaPr>
                      <m:jc m:val="centerGroup"/>
                    </m:oMathParaPr>
                    <m:oMath xmlns:m="http://schemas.openxmlformats.org/officeDocument/2006/math">
                      <m:r>
                        <m:rPr>
                          <m:nor/>
                        </m:rPr>
                        <a:rPr lang="el-GR" sz="1800" dirty="0"/>
                        <m:t>ε</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i="1" dirty="0"/>
              </a:p>
              <a:p>
                <a:pPr algn="just"/>
                <a:r>
                  <a:rPr lang="fr-CA" sz="1800" dirty="0"/>
                  <a:t>En combinant les deux équations, il est alors possible de calculer l’ordre de convergence du maillage.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6272814" cy="5342501"/>
              </a:xfrm>
              <a:blipFill>
                <a:blip r:embed="rId2"/>
                <a:stretch>
                  <a:fillRect l="-97" t="-913" r="-97" b="-79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BEE59CD-AB30-FC94-BC2C-73A1370526C9}"/>
                  </a:ext>
                </a:extLst>
              </p:cNvPr>
              <p:cNvSpPr txBox="1">
                <a:spLocks/>
              </p:cNvSpPr>
              <p:nvPr/>
            </p:nvSpPr>
            <p:spPr>
              <a:xfrm>
                <a:off x="7608162" y="1071716"/>
                <a:ext cx="4440315" cy="534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r>
                      <a:rPr lang="fr-CA" sz="1600" i="1" dirty="0" smtClean="0">
                        <a:latin typeface="Cambria Math" panose="02040503050406030204" pitchFamily="18" charset="0"/>
                      </a:rPr>
                      <m:t>𝑈</m:t>
                    </m:r>
                    <m:r>
                      <a:rPr lang="fr-CA" sz="1600" i="1" dirty="0" smtClean="0">
                        <a:latin typeface="Cambria Math" panose="02040503050406030204" pitchFamily="18" charset="0"/>
                      </a:rPr>
                      <m:t> </m:t>
                    </m:r>
                  </m:oMath>
                </a14:m>
                <a:r>
                  <a:rPr lang="fr-CA" sz="1600" i="1" dirty="0"/>
                  <a:t>: Énergie de déformation</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𝑒𝑓</m:t>
                        </m:r>
                      </m:sub>
                    </m:sSub>
                  </m:oMath>
                </a14:m>
                <a:r>
                  <a:rPr lang="fr-CA" sz="1600" i="1" dirty="0"/>
                  <a:t> : Moment fléchissant</a:t>
                </a:r>
              </a:p>
              <a:p>
                <a:pPr algn="just"/>
                <a14:m>
                  <m:oMath xmlns:m="http://schemas.openxmlformats.org/officeDocument/2006/math">
                    <m:r>
                      <a:rPr lang="fr-CA" sz="1600" b="0" i="1" smtClean="0">
                        <a:latin typeface="Cambria Math" panose="02040503050406030204" pitchFamily="18" charset="0"/>
                      </a:rPr>
                      <m:t>𝐸</m:t>
                    </m:r>
                  </m:oMath>
                </a14:m>
                <a:r>
                  <a:rPr lang="fr-CA" sz="1600" i="1" dirty="0"/>
                  <a:t> : Module de Young</a:t>
                </a:r>
              </a:p>
              <a:p>
                <a:pPr algn="just"/>
                <a14:m>
                  <m:oMath xmlns:m="http://schemas.openxmlformats.org/officeDocument/2006/math">
                    <m:r>
                      <a:rPr lang="fr-CA" sz="1600" b="0" i="1" smtClean="0">
                        <a:latin typeface="Cambria Math" panose="02040503050406030204" pitchFamily="18" charset="0"/>
                      </a:rPr>
                      <m:t>𝐼</m:t>
                    </m:r>
                  </m:oMath>
                </a14:m>
                <a:r>
                  <a:rPr lang="fr-CA" sz="1600" i="1" dirty="0"/>
                  <a:t> : Moment quadratique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𝑛𝑢𝑚</m:t>
                        </m:r>
                      </m:sub>
                    </m:sSub>
                  </m:oMath>
                </a14:m>
                <a:r>
                  <a:rPr lang="fr-CA" sz="1600" i="1" dirty="0"/>
                  <a:t> : Moment fléchissant numérique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𝑟</m:t>
                        </m:r>
                        <m:r>
                          <a:rPr lang="fr-CA" sz="1600" b="0" i="1" smtClean="0">
                            <a:latin typeface="Cambria Math" panose="02040503050406030204" pitchFamily="18" charset="0"/>
                          </a:rPr>
                          <m:t>é</m:t>
                        </m:r>
                        <m:r>
                          <a:rPr lang="fr-CA" sz="1600" b="0" i="1" smtClean="0">
                            <a:latin typeface="Cambria Math" panose="02040503050406030204" pitchFamily="18" charset="0"/>
                          </a:rPr>
                          <m:t>𝑒𝑙</m:t>
                        </m:r>
                      </m:sub>
                    </m:sSub>
                  </m:oMath>
                </a14:m>
                <a:r>
                  <a:rPr lang="fr-CA" sz="1600" i="1" dirty="0"/>
                  <a:t> : Moment fléchissant réel</a:t>
                </a:r>
              </a:p>
              <a:p>
                <a:pPr algn="just"/>
                <a14:m>
                  <m:oMath xmlns:m="http://schemas.openxmlformats.org/officeDocument/2006/math">
                    <m:r>
                      <a:rPr lang="fr-CA" sz="1600" b="0" i="1" smtClean="0">
                        <a:latin typeface="Cambria Math" panose="02040503050406030204" pitchFamily="18" charset="0"/>
                      </a:rPr>
                      <m:t>𝑒</m:t>
                    </m:r>
                  </m:oMath>
                </a14:m>
                <a:r>
                  <a:rPr lang="fr-CA" sz="1600" i="1" dirty="0"/>
                  <a:t> : Erreur locale de discrétisation</a:t>
                </a:r>
              </a:p>
              <a:p>
                <a:pPr algn="just"/>
                <a14:m>
                  <m:oMath xmlns:m="http://schemas.openxmlformats.org/officeDocument/2006/math">
                    <m:r>
                      <m:rPr>
                        <m:sty m:val="p"/>
                      </m:rPr>
                      <a:rPr lang="el-GR" sz="1600" i="1">
                        <a:latin typeface="Cambria Math" panose="02040503050406030204" pitchFamily="18" charset="0"/>
                      </a:rPr>
                      <m:t>ε</m:t>
                    </m:r>
                  </m:oMath>
                </a14:m>
                <a:r>
                  <a:rPr lang="fr-CA" sz="1600" i="1" dirty="0"/>
                  <a:t> : Erreur locale de l’énergie de déformation</a:t>
                </a:r>
              </a:p>
              <a:p>
                <a:pPr algn="just"/>
                <a14:m>
                  <m:oMath xmlns:m="http://schemas.openxmlformats.org/officeDocument/2006/math">
                    <m:r>
                      <a:rPr lang="fr-CA" sz="1600" b="0" i="1" smtClean="0">
                        <a:latin typeface="Cambria Math" panose="02040503050406030204" pitchFamily="18" charset="0"/>
                      </a:rPr>
                      <m:t>h</m:t>
                    </m:r>
                  </m:oMath>
                </a14:m>
                <a:r>
                  <a:rPr lang="fr-CA" sz="1600" i="1" dirty="0"/>
                  <a:t> : Taille de l’élément</a:t>
                </a:r>
              </a:p>
              <a:p>
                <a:pPr algn="just"/>
                <a14:m>
                  <m:oMath xmlns:m="http://schemas.openxmlformats.org/officeDocument/2006/math">
                    <m:r>
                      <a:rPr lang="fr-CA" sz="1600" b="0" i="1" smtClean="0">
                        <a:latin typeface="Cambria Math" panose="02040503050406030204" pitchFamily="18" charset="0"/>
                      </a:rPr>
                      <m:t>𝑝</m:t>
                    </m:r>
                  </m:oMath>
                </a14:m>
                <a:r>
                  <a:rPr lang="fr-CA" sz="1600" i="1" dirty="0"/>
                  <a:t> : Ordre de convergence </a:t>
                </a:r>
              </a:p>
              <a:p>
                <a:pPr marL="0" indent="0" algn="just">
                  <a:buFont typeface="Arial" panose="020B0604020202020204" pitchFamily="34" charset="0"/>
                  <a:buNone/>
                </a:pPr>
                <a:endParaRPr lang="fr-CA" sz="1800" dirty="0"/>
              </a:p>
            </p:txBody>
          </p:sp>
        </mc:Choice>
        <mc:Fallback xmlns="">
          <p:sp>
            <p:nvSpPr>
              <p:cNvPr id="6" name="Content Placeholder 2">
                <a:extLst>
                  <a:ext uri="{FF2B5EF4-FFF2-40B4-BE49-F238E27FC236}">
                    <a16:creationId xmlns:a16="http://schemas.microsoft.com/office/drawing/2014/main" id="{9BEE59CD-AB30-FC94-BC2C-73A1370526C9}"/>
                  </a:ext>
                </a:extLst>
              </p:cNvPr>
              <p:cNvSpPr txBox="1">
                <a:spLocks noRot="1" noChangeAspect="1" noMove="1" noResize="1" noEditPoints="1" noAdjustHandles="1" noChangeArrowheads="1" noChangeShapeType="1" noTextEdit="1"/>
              </p:cNvSpPr>
              <p:nvPr/>
            </p:nvSpPr>
            <p:spPr>
              <a:xfrm>
                <a:off x="7608162" y="1071716"/>
                <a:ext cx="4440315" cy="5342501"/>
              </a:xfrm>
              <a:prstGeom prst="rect">
                <a:avLst/>
              </a:prstGeom>
              <a:blipFill>
                <a:blip r:embed="rId3"/>
                <a:stretch>
                  <a:fillRect l="-549" t="-799"/>
                </a:stretch>
              </a:blipFill>
            </p:spPr>
            <p:txBody>
              <a:bodyPr/>
              <a:lstStyle/>
              <a:p>
                <a:r>
                  <a:rPr lang="en-CA">
                    <a:noFill/>
                  </a:rPr>
                  <a:t> </a:t>
                </a:r>
              </a:p>
            </p:txBody>
          </p:sp>
        </mc:Fallback>
      </mc:AlternateContent>
    </p:spTree>
    <p:extLst>
      <p:ext uri="{BB962C8B-B14F-4D97-AF65-F5344CB8AC3E}">
        <p14:creationId xmlns:p14="http://schemas.microsoft.com/office/powerpoint/2010/main" val="336660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 (et avec charge répartie):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987198470"/>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a:t>
                </a:r>
              </a:p>
              <a:p>
                <a:pPr algn="just"/>
                <a:endParaRPr lang="fr-CA" sz="1800" dirty="0"/>
              </a:p>
              <a:p>
                <a:pPr algn="just"/>
                <a:r>
                  <a:rPr lang="fr-CA" sz="1800" dirty="0"/>
                  <a:t>Les poutres utilisées par le logiciel Simcenter3D sont des éléments finis linéaires. </a:t>
                </a:r>
              </a:p>
              <a:p>
                <a:pPr algn="just"/>
                <a:endParaRPr lang="fr-CA" sz="1800" dirty="0"/>
              </a:p>
              <a:p>
                <a:pPr algn="just"/>
                <a:r>
                  <a:rPr lang="fr-CA" sz="1800" dirty="0"/>
                  <a:t>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algn="just"/>
                <a:r>
                  <a:rPr lang="fr-CA" sz="1800" dirty="0"/>
                  <a:t>La qualité de la régression est normale étant donné que l’on utilise un logiciel commercial qui a dû être vérifié extensivement par Siemens.</a:t>
                </a:r>
              </a:p>
              <a:p>
                <a:pPr marL="0" indent="0" algn="just">
                  <a:buNone/>
                </a:pPr>
                <a:endParaRPr lang="fr-CA" sz="1800" dirty="0"/>
              </a:p>
              <a:p>
                <a:pPr algn="just"/>
                <a:r>
                  <a:rPr lang="fr-CA" sz="1800" dirty="0"/>
                  <a:t>Le code résout donc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315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845540636"/>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 [mm]</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 [mm]</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b="0" i="0" smtClean="0">
                          <a:latin typeface="Cambria Math" panose="02040503050406030204" pitchFamily="18" charset="0"/>
                        </a:rPr>
                        <m:t> </m:t>
                      </m:r>
                      <m:r>
                        <a:rPr lang="en-CA" sz="1800" b="0" i="1" smtClean="0">
                          <a:latin typeface="Cambria Math" panose="02040503050406030204" pitchFamily="18" charset="0"/>
                        </a:rPr>
                        <m:t>𝑚𝑚</m:t>
                      </m:r>
                    </m:oMath>
                  </m:oMathPara>
                </a14:m>
                <a:endParaRPr lang="en-CA" sz="1800" i="1"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 Cette valeur de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center"/>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d>
                        <m:dPr>
                          <m:ctrlPr>
                            <a:rPr lang="fr-FR" sz="1700" i="1" dirty="0" smtClean="0">
                              <a:latin typeface="Cambria Math" panose="02040503050406030204" pitchFamily="18" charset="0"/>
                            </a:rPr>
                          </m:ctrlPr>
                        </m:dPr>
                        <m:e>
                          <m:r>
                            <a:rPr lang="fr-FR" sz="1700" i="1" dirty="0" smtClean="0">
                              <a:latin typeface="Cambria Math" panose="02040503050406030204" pitchFamily="18" charset="0"/>
                            </a:rPr>
                            <m:t>150,</m:t>
                          </m:r>
                          <m:r>
                            <a:rPr lang="fr-FR" sz="1700" i="1" dirty="0" smtClean="0">
                              <a:latin typeface="Cambria Math" panose="02040503050406030204" pitchFamily="18" charset="0"/>
                            </a:rPr>
                            <m:t>𝜎</m:t>
                          </m:r>
                        </m:e>
                      </m:d>
                      <m:r>
                        <a:rPr lang="fr-FR" sz="1700" i="1" dirty="0" smtClean="0">
                          <a:latin typeface="Cambria Math" panose="02040503050406030204" pitchFamily="18" charset="0"/>
                        </a:rPr>
                        <m:t> </m:t>
                      </m:r>
                      <m:r>
                        <a:rPr lang="fr-FR" sz="1700" b="0" i="1" dirty="0" smtClean="0">
                          <a:latin typeface="Cambria Math" panose="02040503050406030204" pitchFamily="18" charset="0"/>
                        </a:rPr>
                        <m:t>→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r>
                        <a:rPr lang="fr-FR" sz="1600" b="0" i="1" smtClean="0">
                          <a:latin typeface="Cambria Math" panose="02040503050406030204" pitchFamily="18" charset="0"/>
                        </a:rPr>
                        <m:t> </m:t>
                      </m:r>
                      <m:r>
                        <a:rPr lang="fr-FR" sz="1600" b="0" i="1" smtClean="0">
                          <a:latin typeface="Cambria Math" panose="02040503050406030204" pitchFamily="18" charset="0"/>
                        </a:rPr>
                        <m:t>𝑚𝑚</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r>
                  <a:rPr lang="fr-FR" sz="1600" dirty="0"/>
                  <a:t> et donc à l’allongement</a:t>
                </a:r>
                <a:r>
                  <a:rPr lang="en-CA" sz="1600" dirty="0"/>
                  <a:t>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𝑙</m:t>
                    </m:r>
                  </m:oMath>
                </a14:m>
                <a:r>
                  <a:rPr lang="fr-FR" sz="1600" dirty="0"/>
                  <a:t> </a:t>
                </a:r>
                <a:r>
                  <a:rPr lang="en-CA" sz="1600" dirty="0" err="1"/>
                  <a:t>aussi</a:t>
                </a:r>
                <a:r>
                  <a:rPr lang="fr-FR" sz="1600" dirty="0"/>
                  <a:t>.</a:t>
                </a:r>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a:rPr lang="en-CA" sz="1600" b="0" i="0" smtClean="0">
                          <a:latin typeface="Cambria Math" panose="02040503050406030204" pitchFamily="18" charset="0"/>
                        </a:rPr>
                        <m:t>(</m:t>
                      </m:r>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r>
                        <a:rPr lang="en-CA" sz="1600" b="0" i="1" smtClean="0">
                          <a:latin typeface="Cambria Math" panose="02040503050406030204" pitchFamily="18" charset="0"/>
                        </a:rPr>
                        <m:t>)</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a:bodyPr>
          <a:lstStyle/>
          <a:p>
            <a:pPr algn="just">
              <a:lnSpc>
                <a:spcPct val="100000"/>
              </a:lnSpc>
            </a:pPr>
            <a:r>
              <a:rPr lang="fr-CA" sz="1600" dirty="0"/>
              <a:t>Modèle d’éléments finis d’une colonne vertébrale conçu dans le cadre d’un PI3 et observation du déplacement sous l’effet d’une force verticale</a:t>
            </a:r>
            <a:r>
              <a:rPr lang="fr-CA" sz="1600" dirty="0">
                <a:sym typeface="Wingdings" panose="05000000000000000000" pitchFamily="2" charset="2"/>
              </a:rPr>
              <a:t> V&amp;V insuffisantes, application des méthodes vues en MEC8211.</a:t>
            </a:r>
            <a:endParaRPr lang="fr-CA" sz="1600" dirty="0"/>
          </a:p>
          <a:p>
            <a:pPr algn="just">
              <a:lnSpc>
                <a:spcPct val="100000"/>
              </a:lnSpc>
            </a:pPr>
            <a:r>
              <a:rPr lang="fr-CA" sz="1600" dirty="0"/>
              <a:t>Dans le cadre du projet, seule la partie lombaire est considérée.</a:t>
            </a:r>
          </a:p>
          <a:p>
            <a:pPr algn="just">
              <a:lnSpc>
                <a:spcPct val="100000"/>
              </a:lnSpc>
            </a:pPr>
            <a:endParaRPr lang="fr-CA" sz="1600" dirty="0"/>
          </a:p>
          <a:p>
            <a:pPr marL="0" indent="0">
              <a:lnSpc>
                <a:spcPct val="100000"/>
              </a:lnSpc>
              <a:buNone/>
            </a:pPr>
            <a:r>
              <a:rPr lang="fr-CA" sz="1600" dirty="0"/>
              <a:t>Plan de la présentation:</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r>
                        <a:rPr lang="fr-FR" sz="1700" b="0" i="1" dirty="0" smtClean="0">
                          <a:latin typeface="Cambria Math" panose="02040503050406030204" pitchFamily="18" charset="0"/>
                        </a:rPr>
                        <m:t> </m:t>
                      </m:r>
                      <m:r>
                        <a:rPr lang="fr-FR" sz="1700" b="0" i="1" dirty="0" smtClean="0">
                          <a:latin typeface="Cambria Math" panose="02040503050406030204" pitchFamily="18" charset="0"/>
                        </a:rPr>
                        <m:t>𝑚𝑚</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m:t>
                      </m:r>
                      <m:d>
                        <m:dPr>
                          <m:begChr m:val="["/>
                          <m:endChr m:val="]"/>
                          <m:ctrlPr>
                            <a:rPr lang="en-CA" sz="1700" b="1" i="1" dirty="0" smtClean="0">
                              <a:latin typeface="Cambria Math" panose="02040503050406030204" pitchFamily="18" charset="0"/>
                            </a:rPr>
                          </m:ctrlPr>
                        </m:dPr>
                        <m:e>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e>
                      </m:d>
                      <m:r>
                        <a:rPr lang="en-CA" sz="1700" b="1" i="1" dirty="0" smtClean="0">
                          <a:latin typeface="Cambria Math" panose="02040503050406030204" pitchFamily="18" charset="0"/>
                        </a:rPr>
                        <m:t> </m:t>
                      </m:r>
                      <m:r>
                        <a:rPr lang="fr-FR" sz="1700" b="1" i="1" dirty="0" smtClean="0">
                          <a:latin typeface="Cambria Math" panose="02040503050406030204" pitchFamily="18" charset="0"/>
                        </a:rPr>
                        <m:t>𝒎𝒎</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CA" sz="1700" b="0" i="1" dirty="0" smtClean="0">
                        <a:latin typeface="Cambria Math" panose="02040503050406030204" pitchFamily="18" charset="0"/>
                      </a:rPr>
                      <m:t>&lt;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r>
                      <a:rPr lang="en-CA" sz="1700" b="0" i="1" dirty="0" smtClean="0">
                        <a:latin typeface="Cambria Math" panose="02040503050406030204" pitchFamily="18" charset="0"/>
                      </a:rPr>
                      <m:t>&lt;</m:t>
                    </m:r>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modèle non concluant;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sur </a:t>
                </a:r>
                <a:r>
                  <a:rPr lang="fr-CA" sz="1800" dirty="0" err="1">
                    <a:latin typeface="Aptos "/>
                  </a:rPr>
                  <a:t>SimCenter</a:t>
                </a:r>
                <a:r>
                  <a:rPr lang="fr-CA" sz="1800" dirty="0">
                    <a:latin typeface="Aptos "/>
                  </a:rPr>
                  <a:t> 3D par éléments Poutre + RBE2.</a:t>
                </a:r>
              </a:p>
              <a:p>
                <a:pPr marL="0" indent="0" algn="just">
                  <a:lnSpc>
                    <a:spcPct val="110000"/>
                  </a:lnSpc>
                  <a:spcAft>
                    <a:spcPts val="1200"/>
                  </a:spcAft>
                  <a:buNone/>
                </a:pP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lgn="ctr">
                  <a:spcAft>
                    <a:spcPts val="1200"/>
                  </a:spcAft>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r>
                  <a:rPr lang="fr-FR" sz="1800" i="1" dirty="0">
                    <a:latin typeface="Aptos "/>
                  </a:rPr>
                  <a:t>A: section de la poutre;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MEF:</a:t>
            </a:r>
          </a:p>
          <a:p>
            <a:pPr marL="0" indent="0">
              <a:buNone/>
            </a:pPr>
            <a:r>
              <a:rPr lang="fr-CA" sz="1800" dirty="0">
                <a:latin typeface="Aptos "/>
              </a:rPr>
              <a:t>       -Éléments poutre (PBEAM) : les disques intervertébraux élastiques</a:t>
            </a:r>
          </a:p>
          <a:p>
            <a:pPr marL="0" indent="0">
              <a:buNone/>
            </a:pPr>
            <a:r>
              <a:rPr lang="fr-CA" sz="1800" dirty="0">
                <a:latin typeface="Aptos "/>
              </a:rPr>
              <a:t>       -Éléments RBE2 : modélisent la rigidité des os (des vertèbres)</a:t>
            </a:r>
          </a:p>
          <a:p>
            <a:pPr marL="0" indent="0">
              <a:buNone/>
            </a:pPr>
            <a:r>
              <a:rPr lang="fr-CA" sz="1800" dirty="0">
                <a:latin typeface="Aptos "/>
              </a:rPr>
              <a:t>       -Fonctions de formes linéaires pour les éléments poutre</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Entrée du modèle : force verticale exercée sur la colonne vertébrale, (portion du poids reprise par la colonne vertébrale).</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Sortie du modèle :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Conditions frontières :</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Extrémité libre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a:bodyPr>
          <a:lstStyle/>
          <a:p>
            <a:pPr marL="0" indent="0" algn="just">
              <a:lnSpc>
                <a:spcPct val="110000"/>
              </a:lnSpc>
              <a:buNone/>
            </a:pPr>
            <a:r>
              <a:rPr lang="fr-FR" sz="1800" dirty="0"/>
              <a:t>Propriétés géométriques des éléments poutres (disques intervertébraux) tirés de l’article </a:t>
            </a:r>
            <a:r>
              <a:rPr lang="fr-FR" sz="1800" i="1" dirty="0"/>
              <a:t>«</a:t>
            </a:r>
            <a:r>
              <a:rPr lang="en-US" sz="1800" i="1" dirty="0"/>
              <a:t> Stability of the human spine in  neutral postures </a:t>
            </a:r>
            <a:r>
              <a:rPr lang="fr-FR" sz="1800" i="1" dirty="0"/>
              <a:t>» (Kiefer et al., 1997)</a:t>
            </a:r>
            <a:r>
              <a:rPr lang="fr-FR" sz="1800" dirty="0"/>
              <a:t>.</a:t>
            </a:r>
          </a:p>
          <a:p>
            <a:pPr marL="0" indent="0">
              <a:buNone/>
            </a:pPr>
            <a:endParaRPr lang="fr-FR" sz="1600"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2"/>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A990E065-B949-166B-48E8-9331B0FEC256}"/>
              </a:ext>
            </a:extLst>
          </p:cNvPr>
          <p:cNvSpPr/>
          <p:nvPr/>
        </p:nvSpPr>
        <p:spPr>
          <a:xfrm>
            <a:off x="3600450" y="5305425"/>
            <a:ext cx="314325" cy="857250"/>
          </a:xfrm>
          <a:prstGeom prst="leftBrace">
            <a:avLst>
              <a:gd name="adj1" fmla="val 8333"/>
              <a:gd name="adj2" fmla="val 4888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8BA538D5-96FC-8D2B-CEC0-EE24AA40F0A3}"/>
              </a:ext>
            </a:extLst>
          </p:cNvPr>
          <p:cNvSpPr txBox="1"/>
          <p:nvPr/>
        </p:nvSpPr>
        <p:spPr>
          <a:xfrm>
            <a:off x="816931" y="5410884"/>
            <a:ext cx="2783519" cy="646331"/>
          </a:xfrm>
          <a:prstGeom prst="rect">
            <a:avLst/>
          </a:prstGeom>
          <a:noFill/>
        </p:spPr>
        <p:txBody>
          <a:bodyPr wrap="none" rtlCol="0">
            <a:spAutoFit/>
          </a:bodyPr>
          <a:lstStyle/>
          <a:p>
            <a:r>
              <a:rPr lang="en-US" dirty="0"/>
              <a:t>Données </a:t>
            </a:r>
            <a:r>
              <a:rPr lang="fr-CA" dirty="0"/>
              <a:t>utilisées</a:t>
            </a:r>
          </a:p>
          <a:p>
            <a:r>
              <a:rPr lang="en-US" dirty="0"/>
              <a:t> dans le cadre de </a:t>
            </a:r>
            <a:r>
              <a:rPr lang="fr-CA" dirty="0"/>
              <a:t>ce</a:t>
            </a:r>
            <a:r>
              <a:rPr lang="en-US" dirty="0"/>
              <a:t> </a:t>
            </a:r>
            <a:r>
              <a:rPr lang="fr-CA" dirty="0"/>
              <a:t>projet</a:t>
            </a:r>
          </a:p>
        </p:txBody>
      </p:sp>
    </p:spTree>
    <p:extLst>
      <p:ext uri="{BB962C8B-B14F-4D97-AF65-F5344CB8AC3E}">
        <p14:creationId xmlns:p14="http://schemas.microsoft.com/office/powerpoint/2010/main" val="38549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spcAft>
                    <a:spcPts val="1200"/>
                  </a:spcAft>
                </a:pPr>
                <a:r>
                  <a:rPr lang="fr-FR" sz="1800" dirty="0"/>
                  <a:t>Comparaison des données de simulations avec la solution d’Euler pour une poutre encastrée libre.</a:t>
                </a:r>
              </a:p>
              <a:p>
                <a:pPr marL="0" indent="0" algn="ctr">
                  <a:spcBef>
                    <a:spcPts val="1200"/>
                  </a:spcBef>
                  <a:spcAft>
                    <a:spcPts val="1200"/>
                  </a:spcAft>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fonctions de forme linéaires (ordre p=1).</a:t>
                </a:r>
              </a:p>
              <a:p>
                <a:pPr marL="0" indent="0" algn="just">
                  <a:buNone/>
                </a:pPr>
                <a:endParaRPr lang="fr-FR"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2"/>
                <a:stretch>
                  <a:fillRect l="-406" t="-1653"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499741281"/>
              </p:ext>
            </p:extLst>
          </p:nvPr>
        </p:nvGraphicFramePr>
        <p:xfrm>
          <a:off x="3646004" y="4272116"/>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46004" y="391645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a:t>La solution numérique générée par </a:t>
            </a:r>
            <a:r>
              <a:rPr lang="fr-FR" sz="1800" dirty="0" err="1"/>
              <a:t>SimCenter</a:t>
            </a:r>
            <a:r>
              <a:rPr lang="fr-FR" sz="1800" dirty="0"/>
              <a:t> 3D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400962649"/>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3501150075"/>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L’erreur de discrétisation en éléments finis converge en O(h</a:t>
                </a:r>
                <a:r>
                  <a:rPr lang="fr-CA" sz="1800" baseline="30000" dirty="0"/>
                  <a:t>p+1</a:t>
                </a:r>
                <a:r>
                  <a:rPr lang="fr-CA" sz="1800" dirty="0"/>
                  <a:t>) avec l’erreur L2, p étant l’ordre de la fonction de forme utilisée.</a:t>
                </a:r>
              </a:p>
              <a:p>
                <a:pPr algn="just"/>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algn="just"/>
                <a:r>
                  <a:rPr lang="fr-CA" sz="1800" dirty="0"/>
                  <a:t>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algn="just"/>
                <a:r>
                  <a:rPr lang="fr-CA" sz="1800" dirty="0"/>
                  <a:t>L’écart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1497</TotalTime>
  <Words>2303</Words>
  <Application>Microsoft Office PowerPoint</Application>
  <PresentationFormat>Widescreen</PresentationFormat>
  <Paragraphs>331</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71</cp:revision>
  <dcterms:created xsi:type="dcterms:W3CDTF">2024-02-09T05:24:05Z</dcterms:created>
  <dcterms:modified xsi:type="dcterms:W3CDTF">2024-04-15T20:08:30Z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