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dx</a:t>
                </a:r>
                <a:r>
                  <a:rPr lang="fr-CA" baseline="0" dirty="0"/>
                  <a:t> [mm]</a:t>
                </a:r>
                <a:endParaRPr lang="fr-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5544-4927-BE00-FC9DB2CC45EC}"/>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dx</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Erreur</a:t>
                </a:r>
                <a:r>
                  <a:rPr lang="en-CA" dirty="0"/>
                  <a:t> de deformation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 avec une charge répartie.</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902468609"/>
              </p:ext>
            </p:extLst>
          </p:nvPr>
        </p:nvGraphicFramePr>
        <p:xfrm>
          <a:off x="849261" y="2258212"/>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9206" y="1786715"/>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0" name="Chart 9">
            <a:extLst>
              <a:ext uri="{FF2B5EF4-FFF2-40B4-BE49-F238E27FC236}">
                <a16:creationId xmlns:a16="http://schemas.microsoft.com/office/drawing/2014/main" id="{C931D044-3E30-0FA2-150E-71C566018DD9}"/>
              </a:ext>
            </a:extLst>
          </p:cNvPr>
          <p:cNvGraphicFramePr>
            <a:graphicFrameLocks/>
          </p:cNvGraphicFramePr>
          <p:nvPr>
            <p:extLst>
              <p:ext uri="{D42A27DB-BD31-4B8C-83A1-F6EECF244321}">
                <p14:modId xmlns:p14="http://schemas.microsoft.com/office/powerpoint/2010/main" val="3657140264"/>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554517474"/>
              </p:ext>
            </p:extLst>
          </p:nvPr>
        </p:nvGraphicFramePr>
        <p:xfrm>
          <a:off x="838200" y="4321732"/>
          <a:ext cx="4038600" cy="2113935"/>
        </p:xfrm>
        <a:graphic>
          <a:graphicData uri="http://schemas.openxmlformats.org/drawingml/2006/table">
            <a:tbl>
              <a:tblPr>
                <a:tableStyleId>{073A0DAA-6AF3-43AB-8588-CEC1D06C72B9}</a:tableStyleId>
              </a:tblPr>
              <a:tblGrid>
                <a:gridCol w="1321106">
                  <a:extLst>
                    <a:ext uri="{9D8B030D-6E8A-4147-A177-3AD203B41FA5}">
                      <a16:colId xmlns:a16="http://schemas.microsoft.com/office/drawing/2014/main" val="3415350444"/>
                    </a:ext>
                  </a:extLst>
                </a:gridCol>
                <a:gridCol w="2717494">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m:oMathPara>
                </a14:m>
                <a:endParaRPr lang="fr-CA" sz="1600" dirty="0">
                  <a:latin typeface="Aptos "/>
                </a:endParaRPr>
              </a:p>
              <a:p>
                <a:pPr marL="0" indent="0" algn="just">
                  <a:lnSpc>
                    <a:spcPct val="100000"/>
                  </a:lnSpc>
                  <a:buNone/>
                </a:pPr>
                <a:r>
                  <a:rPr lang="fr-CA" sz="16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b="0" i="0" smtClean="0">
                          <a:latin typeface="Cambria Math" panose="02040503050406030204" pitchFamily="18" charset="0"/>
                        </a:rPr>
                        <m:t> </m:t>
                      </m:r>
                      <m:r>
                        <a:rPr lang="en-CA" sz="1600" b="0" i="1" smtClean="0">
                          <a:latin typeface="Cambria Math" panose="02040503050406030204" pitchFamily="18" charset="0"/>
                        </a:rPr>
                        <m:t>𝑚</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en-CA" sz="1600" b="0" i="1" smtClean="0">
                          <a:latin typeface="Cambria Math" panose="02040503050406030204" pitchFamily="18" charset="0"/>
                        </a:rPr>
                        <m:t> </m:t>
                      </m:r>
                      <m:r>
                        <a:rPr lang="en-CA"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CA" sz="1600" b="0" i="0" smtClean="0">
                          <a:latin typeface="Cambria Math" panose="02040503050406030204" pitchFamily="18" charset="0"/>
                        </a:rPr>
                        <m:t>(</m:t>
                      </m:r>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r>
                        <a:rPr lang="en-CA" sz="1600" b="0" i="1" smtClean="0">
                          <a:latin typeface="Cambria Math" panose="02040503050406030204" pitchFamily="18" charset="0"/>
                        </a:rPr>
                        <m:t>)</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(loi d’Ohm),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l’allongement</a:t>
                </a:r>
                <a:r>
                  <a:rPr lang="en-CA" sz="1600" dirty="0"/>
                  <a:t>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𝑙</m:t>
                    </m:r>
                  </m:oMath>
                </a14:m>
                <a:r>
                  <a:rPr lang="fr-FR" sz="1600" dirty="0"/>
                  <a:t> </a:t>
                </a:r>
                <a:r>
                  <a:rPr lang="en-CA" sz="1600" dirty="0"/>
                  <a:t>aussi</a:t>
                </a:r>
                <a:r>
                  <a:rPr lang="fr-FR" sz="1600" dirty="0"/>
                  <a:t>.</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e>
                      </m:d>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en-CA"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i="1" dirty="0">
                            <a:latin typeface="Cambria Math" panose="02040503050406030204" pitchFamily="18" charset="0"/>
                          </a:rPr>
                        </m:ctrlPr>
                      </m:dPr>
                      <m:e>
                        <m:r>
                          <a:rPr lang="en-CA" sz="1700" i="1" dirty="0">
                            <a:latin typeface="Cambria Math" panose="02040503050406030204" pitchFamily="18" charset="0"/>
                          </a:rPr>
                          <m:t>𝐸</m:t>
                        </m:r>
                      </m:e>
                    </m:d>
                    <m:r>
                      <a:rPr lang="en-CA" sz="1700" i="1" dirty="0">
                        <a:latin typeface="Cambria Math" panose="02040503050406030204" pitchFamily="18" charset="0"/>
                      </a:rPr>
                      <m:t>&lt;</m:t>
                    </m:r>
                    <m:r>
                      <a:rPr lang="en-CA" sz="1700" i="1" dirty="0">
                        <a:latin typeface="Cambria Math" panose="02040503050406030204" pitchFamily="18" charset="0"/>
                      </a:rPr>
                      <m:t>𝑘</m:t>
                    </m:r>
                    <m:r>
                      <a:rPr lang="en-CA" sz="1700" i="1" dirty="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r>
                      <a:rPr lang="en-CA" sz="1700" i="1" dirty="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r>
                      <a:rPr lang="en-CA" sz="1700" i="1" dirty="0">
                        <a:latin typeface="Cambria Math" panose="02040503050406030204" pitchFamily="18" charset="0"/>
                      </a:rPr>
                      <m:t>&lt;</m:t>
                    </m:r>
                    <m:d>
                      <m:dPr>
                        <m:begChr m:val="|"/>
                        <m:endChr m:val="|"/>
                        <m:ctrlPr>
                          <a:rPr lang="en-CA" sz="1700" i="1" dirty="0">
                            <a:latin typeface="Cambria Math" panose="02040503050406030204" pitchFamily="18" charset="0"/>
                          </a:rPr>
                        </m:ctrlPr>
                      </m:dPr>
                      <m:e>
                        <m:r>
                          <a:rPr lang="en-CA" sz="1700" i="1" dirty="0">
                            <a:latin typeface="Cambria Math" panose="02040503050406030204" pitchFamily="18" charset="0"/>
                          </a:rPr>
                          <m:t>𝐸</m:t>
                        </m:r>
                      </m:e>
                    </m:d>
                    <m:r>
                      <a:rPr lang="en-CA" sz="1700" i="1" dirty="0">
                        <a:latin typeface="Cambria Math" panose="02040503050406030204" pitchFamily="18" charset="0"/>
                      </a:rPr>
                      <m:t>+</m:t>
                    </m:r>
                    <m:r>
                      <a:rPr lang="en-CA" sz="1700" i="1" dirty="0">
                        <a:latin typeface="Cambria Math" panose="02040503050406030204" pitchFamily="18" charset="0"/>
                      </a:rPr>
                      <m:t>𝑘</m:t>
                    </m:r>
                    <m:r>
                      <a:rPr lang="en-CA" sz="1700" i="1" dirty="0">
                        <a:latin typeface="Cambria Math" panose="02040503050406030204" pitchFamily="18" charset="0"/>
                      </a:rPr>
                      <m:t>.</m:t>
                    </m:r>
                  </m:oMath>
                </a14:m>
                <a:r>
                  <a:rPr lang="fr-FR" sz="1700" dirty="0"/>
                  <a:t> Modèle non concluant;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1"/>
                <a:ext cx="10515600" cy="5663453"/>
              </a:xfrm>
            </p:spPr>
            <p:txBody>
              <a:bodyPr>
                <a:normAutofit lnSpcReduction="10000"/>
              </a:bodyPr>
              <a:lstStyle/>
              <a:p>
                <a:pPr marL="0" indent="0" algn="just">
                  <a:lnSpc>
                    <a:spcPct val="110000"/>
                  </a:lnSpc>
                  <a:spcAft>
                    <a:spcPts val="12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 (eq. [1]):</a:t>
                </a: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r>
                        <a:rPr lang="en-CA" sz="1600" b="0" i="1" smtClean="0">
                          <a:latin typeface="Cambria Math" panose="02040503050406030204" pitchFamily="18" charset="0"/>
                        </a:rPr>
                        <m:t>         [1]</m:t>
                      </m:r>
                    </m:oMath>
                  </m:oMathPara>
                </a14:m>
                <a:endParaRPr lang="en-CA" sz="1600" i="1" dirty="0">
                  <a:latin typeface="Cambria Math" panose="02040503050406030204" pitchFamily="18" charset="0"/>
                </a:endParaRPr>
              </a:p>
              <a:p>
                <a:pPr marL="0" indent="0" algn="ctr">
                  <a:buNone/>
                </a:pPr>
                <a:endParaRPr lang="en-CA" sz="16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smtClean="0">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num>
                        <m:den>
                          <m:r>
                            <a:rPr lang="fr-FR" sz="1600" i="1">
                              <a:solidFill>
                                <a:schemeClr val="tx1"/>
                              </a:solidFill>
                              <a:latin typeface="Cambria Math" panose="02040503050406030204" pitchFamily="18" charset="0"/>
                            </a:rPr>
                            <m:t>𝑑</m:t>
                          </m:r>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𝑥</m:t>
                              </m:r>
                            </m:e>
                            <m:sup>
                              <m:r>
                                <a:rPr lang="fr-FR" sz="1600" i="1">
                                  <a:solidFill>
                                    <a:schemeClr val="tx1"/>
                                  </a:solidFill>
                                  <a:latin typeface="Cambria Math" panose="02040503050406030204" pitchFamily="18" charset="0"/>
                                </a:rPr>
                                <m:t>2</m:t>
                              </m:r>
                            </m:sup>
                          </m:sSup>
                        </m:den>
                      </m:f>
                      <m:d>
                        <m:dPr>
                          <m:ctrlPr>
                            <a:rPr lang="fr-FR" sz="1600" i="1">
                              <a:solidFill>
                                <a:schemeClr val="tx1"/>
                              </a:solidFill>
                              <a:latin typeface="Cambria Math" panose="02040503050406030204" pitchFamily="18" charset="0"/>
                            </a:rPr>
                          </m:ctrlPr>
                        </m:dPr>
                        <m:e>
                          <m:r>
                            <a:rPr lang="fr-FR" sz="1600" i="1">
                              <a:solidFill>
                                <a:schemeClr val="tx1"/>
                              </a:solidFill>
                              <a:latin typeface="Cambria Math" panose="02040503050406030204" pitchFamily="18" charset="0"/>
                            </a:rPr>
                            <m:t>𝐸</m:t>
                          </m:r>
                          <m:r>
                            <a:rPr lang="fr-FR" sz="1600" b="0" i="1" smtClean="0">
                              <a:solidFill>
                                <a:schemeClr val="tx1"/>
                              </a:solidFill>
                              <a:latin typeface="Cambria Math" panose="02040503050406030204" pitchFamily="18" charset="0"/>
                            </a:rPr>
                            <m:t>𝐼</m:t>
                          </m:r>
                          <m:f>
                            <m:fPr>
                              <m:ctrlPr>
                                <a:rPr lang="fr-FR" sz="1600" i="1">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r>
                                <a:rPr lang="fr-FR" sz="1600" i="1" smtClean="0">
                                  <a:solidFill>
                                    <a:schemeClr val="tx1"/>
                                  </a:solidFill>
                                  <a:latin typeface="Cambria Math" panose="02040503050406030204" pitchFamily="18" charset="0"/>
                                  <a:ea typeface="Cambria Math" panose="02040503050406030204" pitchFamily="18" charset="0"/>
                                </a:rPr>
                                <m:t>𝜌</m:t>
                              </m:r>
                            </m:num>
                            <m:den>
                              <m:r>
                                <a:rPr lang="fr-FR" sz="1600" i="1">
                                  <a:solidFill>
                                    <a:schemeClr val="tx1"/>
                                  </a:solidFill>
                                  <a:latin typeface="Cambria Math" panose="02040503050406030204" pitchFamily="18" charset="0"/>
                                </a:rPr>
                                <m:t>𝑑</m:t>
                              </m:r>
                              <m:r>
                                <a:rPr lang="fr-FR" sz="1600" b="0" i="1" smtClean="0">
                                  <a:solidFill>
                                    <a:schemeClr val="tx1"/>
                                  </a:solidFill>
                                  <a:latin typeface="Cambria Math" panose="02040503050406030204" pitchFamily="18" charset="0"/>
                                </a:rPr>
                                <m:t>𝑥</m:t>
                              </m:r>
                            </m:den>
                          </m:f>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𝑞</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en-CA" sz="1600" b="0" i="1" smtClean="0">
                          <a:solidFill>
                            <a:schemeClr val="tx1"/>
                          </a:solidFill>
                          <a:latin typeface="Cambria Math" panose="02040503050406030204" pitchFamily="18" charset="0"/>
                        </a:rPr>
                        <m:t>                    [2]</m:t>
                      </m:r>
                    </m:oMath>
                  </m:oMathPara>
                </a14:m>
                <a:endParaRPr lang="fr-CA" sz="1600" dirty="0">
                  <a:latin typeface="Aptos "/>
                </a:endParaRPr>
              </a:p>
              <a:p>
                <a:pPr marL="0" indent="0" algn="ctr">
                  <a:buNone/>
                </a:pPr>
                <a:r>
                  <a:rPr lang="fr-CA" sz="1200" b="1" dirty="0">
                    <a:latin typeface="Aptos "/>
                  </a:rPr>
                  <a:t>Note:</a:t>
                </a:r>
                <a:r>
                  <a:rPr lang="fr-CA" sz="1200" dirty="0">
                    <a:latin typeface="Aptos "/>
                  </a:rPr>
                  <a:t> l’équation [2] représente la formulation d’une charge répartie sur la poutre</a:t>
                </a:r>
              </a:p>
              <a:p>
                <a:pPr marL="0" indent="0" algn="ctr">
                  <a:buNone/>
                </a:pPr>
                <a:endParaRPr lang="en-CA" sz="1200"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r>
                  <a:rPr lang="fr-FR" sz="1400" i="1" dirty="0">
                    <a:latin typeface="Aptos "/>
                  </a:rPr>
                  <a:t>A: section de la poutre,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1"/>
                <a:ext cx="10515600" cy="5663453"/>
              </a:xfrm>
              <a:blipFill>
                <a:blip r:embed="rId2"/>
                <a:stretch>
                  <a:fillRect l="-348" t="-323"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Force externe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E01A3948-E961-38B3-6F55-B5E84AB80F31}"/>
              </a:ext>
            </a:extLst>
          </p:cNvPr>
          <p:cNvSpPr/>
          <p:nvPr/>
        </p:nvSpPr>
        <p:spPr>
          <a:xfrm>
            <a:off x="681037" y="4974982"/>
            <a:ext cx="314325" cy="857250"/>
          </a:xfrm>
          <a:prstGeom prst="leftBrace">
            <a:avLst>
              <a:gd name="adj1" fmla="val 8333"/>
              <a:gd name="adj2" fmla="val 48889"/>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58E0FBBF-1B03-C9D6-5112-D7D633A776BB}"/>
              </a:ext>
            </a:extLst>
          </p:cNvPr>
          <p:cNvSpPr txBox="1"/>
          <p:nvPr/>
        </p:nvSpPr>
        <p:spPr>
          <a:xfrm>
            <a:off x="-5308" y="4870898"/>
            <a:ext cx="1000669" cy="954107"/>
          </a:xfrm>
          <a:prstGeom prst="rect">
            <a:avLst/>
          </a:prstGeom>
          <a:noFill/>
        </p:spPr>
        <p:txBody>
          <a:bodyPr wrap="square" rtlCol="0">
            <a:spAutoFit/>
          </a:bodyPr>
          <a:lstStyle/>
          <a:p>
            <a:r>
              <a:rPr lang="en-US" sz="1400" dirty="0">
                <a:solidFill>
                  <a:schemeClr val="accent2"/>
                </a:solidFill>
              </a:rPr>
              <a:t>Données </a:t>
            </a:r>
            <a:r>
              <a:rPr lang="en-CA" sz="1400" dirty="0" err="1">
                <a:solidFill>
                  <a:schemeClr val="accent2"/>
                </a:solidFill>
              </a:rPr>
              <a:t>d’intérêt</a:t>
            </a:r>
            <a:r>
              <a:rPr lang="en-CA" sz="1400" dirty="0">
                <a:solidFill>
                  <a:schemeClr val="accent2"/>
                </a:solidFill>
              </a:rPr>
              <a:t> pour </a:t>
            </a:r>
            <a:r>
              <a:rPr lang="en-CA" sz="1400" dirty="0" err="1">
                <a:solidFill>
                  <a:schemeClr val="accent2"/>
                </a:solidFill>
              </a:rPr>
              <a:t>ce</a:t>
            </a:r>
            <a:r>
              <a:rPr lang="en-CA" sz="1400" dirty="0">
                <a:solidFill>
                  <a:schemeClr val="accent2"/>
                </a:solidFill>
              </a:rPr>
              <a:t> </a:t>
            </a:r>
            <a:r>
              <a:rPr lang="en-CA" sz="1400" dirty="0" err="1">
                <a:solidFill>
                  <a:schemeClr val="accent2"/>
                </a:solidFill>
              </a:rPr>
              <a:t>projet</a:t>
            </a:r>
            <a:endParaRPr lang="fr-CA" sz="1400" dirty="0">
              <a:solidFill>
                <a:schemeClr val="accent2"/>
              </a:solidFill>
            </a:endParaRP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330338573"/>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599600657"/>
              </p:ext>
            </p:extLst>
          </p:nvPr>
        </p:nvGraphicFramePr>
        <p:xfrm>
          <a:off x="838200" y="2348918"/>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887623337"/>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59543" y="187283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1298</TotalTime>
  <Words>4390</Words>
  <Application>Microsoft Office PowerPoint</Application>
  <PresentationFormat>Widescreen</PresentationFormat>
  <Paragraphs>317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73</cp:revision>
  <dcterms:created xsi:type="dcterms:W3CDTF">2024-02-09T05:24:05Z</dcterms:created>
  <dcterms:modified xsi:type="dcterms:W3CDTF">2024-04-15T22:53:02Z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