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C_2EECC42B.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1E_1D7F8001.xml" ContentType="application/vnd.ms-powerpoint.comments+xml"/>
  <Override PartName="/ppt/comments/modernComment_119_D4A1683D.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omments/modernComment_117_A1977F2E.xml" ContentType="application/vnd.ms-powerpoint.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8" r:id="rId10"/>
    <p:sldId id="262" r:id="rId11"/>
    <p:sldId id="287" r:id="rId12"/>
    <p:sldId id="285" r:id="rId13"/>
    <p:sldId id="288" r:id="rId14"/>
    <p:sldId id="286" r:id="rId15"/>
    <p:sldId id="281" r:id="rId16"/>
    <p:sldId id="280" r:id="rId17"/>
    <p:sldId id="270" r:id="rId18"/>
    <p:sldId id="274" r:id="rId19"/>
    <p:sldId id="273" r:id="rId20"/>
    <p:sldId id="277" r:id="rId21"/>
    <p:sldId id="279" r:id="rId22"/>
    <p:sldId id="278" r:id="rId23"/>
    <p:sldId id="271"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1275EE33-43A5-490E-A8D2-080E79EE55F8}" authorId="{4BB11620-EFBC-D13A-7B93-45F2C922ABDE}" created="2024-04-11T02:29:59.554">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340" len="9">
        <ac:context len="865" hash="1272217592"/>
      </ac:txMk>
    </ac:txMkLst>
    <p188:pos x="8941904" y="1394042"/>
    <p188:txBody>
      <a:bodyPr/>
      <a:lstStyle/>
      <a:p>
        <a:r>
          <a:rPr lang="en-CA"/>
          <a:t>check</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pos x="6266996" y="3947369"/>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je sais qu'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579">
        <ac:context len="795" hash="312665447"/>
      </ac:txMk>
    </ac:txMkLst>
    <p188:pos x="3940175" y="1481701"/>
    <p188:replyLst>
      <p188:reply id="{21130A69-027F-4B38-9582-7DA70CCE4EB0}" authorId="{E68F2F47-82E5-2BC7-0FEC-4F4EC863DDC3}" created="2024-04-11T03:57:20.340">
        <p188:txBody>
          <a:bodyPr/>
          <a:lstStyle/>
          <a:p>
            <a:r>
              <a:rPr lang="fr-FR"/>
              <a:t>Il existe une solution analytique mais avec l'hypothèse de poutre élancée le terme en plus de la modélisation de Timoshenko est négligeable </a:t>
            </a:r>
          </a:p>
        </p188:txBody>
        <p188:extLst>
          <p:ext xmlns:p="http://schemas.openxmlformats.org/presentationml/2006/main" uri="{57CB4572-C831-44C2-8A1C-0ADB6CCDFE69}">
            <p223:reactions xmlns:p223="http://schemas.microsoft.com/office/powerpoint/2022/03/main">
              <p223:rxn type="👍">
                <p223:instance time="2024-04-11T04:53:19.686" authorId="{4BB11620-EFBC-D13A-7B93-45F2C922ABDE}"/>
              </p223:rxn>
            </p223:reactions>
          </p:ext>
        </p188:extLst>
      </p188:reply>
    </p188:replyLst>
    <p188:txBody>
      <a:bodyPr/>
      <a:lstStyle/>
      <a:p>
        <a:r>
          <a:rPr lang="en-CA"/>
          <a:t>S'assurer qu'il ya vriament une solution analytique connue pour timoshenko - ou bien juste prendre EUler</a:t>
        </a:r>
      </a:p>
    </p188:txBody>
  </p188:cm>
  <p188:cm id="{2C0822D0-CE0A-4B58-AA90-5DE2630D633E}" authorId="{4BB11620-EFBC-D13A-7B93-45F2C922ABDE}" created="2024-04-11T02:27:00.149">
    <ac:txMkLst xmlns:ac="http://schemas.microsoft.com/office/drawing/2013/main/command">
      <pc:docMk xmlns:pc="http://schemas.microsoft.com/office/powerpoint/2013/main/command"/>
      <pc:sldMk xmlns:pc="http://schemas.microsoft.com/office/powerpoint/2013/main/command" cId="787268651" sldId="268"/>
      <ac:graphicFrameMk id="7" creationId="{158B1993-4CA7-82B6-EE08-39866B522654}"/>
      <ac:tblMk/>
      <ac:tcMk rowId="1367851737" colId="3015167151"/>
      <ac:txMk cp="0" len="1">
        <ac:context len="2" hash="2422"/>
      </ac:txMk>
    </ac:txMkLst>
    <p188:pos x="230257" y="1744289"/>
    <p188:replyLst>
      <p188:reply id="{DC6A1E44-243A-4112-8FE1-B97BFADAFD01}" authorId="{E68F2F47-82E5-2BC7-0FEC-4F4EC863DDC3}" created="2024-04-11T03:57:51.650">
        <p188:txBody>
          <a:bodyPr/>
          <a:lstStyle/>
          <a:p>
            <a:r>
              <a:rPr lang="fr-FR"/>
              <a:t>@Alexandre peut tu fournir la valeur de I que t'as utilisée pour les simulations</a:t>
            </a:r>
          </a:p>
        </p188:txBody>
      </p188:reply>
    </p188:replyLst>
    <p188:txBody>
      <a:bodyPr/>
      <a:lstStyle/>
      <a:p>
        <a:r>
          <a:rPr lang="en-CA"/>
          <a:t> completer ou a enlever?</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36D4ADF6-6359-4D91-B7F4-6568DFFEFBFC}" authorId="{4BB11620-EFBC-D13A-7B93-45F2C922ABDE}" created="2024-04-09T00:40:55.872">
    <ac:txMkLst xmlns:ac="http://schemas.microsoft.com/office/drawing/2013/main/command">
      <pc:docMk xmlns:pc="http://schemas.microsoft.com/office/powerpoint/2013/main/command"/>
      <pc:sldMk xmlns:pc="http://schemas.microsoft.com/office/powerpoint/2013/main/command" cId="2711060270" sldId="279"/>
      <ac:spMk id="3" creationId="{57846E6E-541E-C380-2EC3-91AF5BEE61F6}"/>
      <ac:txMk cp="725">
        <ac:context len="910" hash="690806682"/>
      </ac:txMk>
    </ac:txMkLst>
    <p188:pos x="5886691" y="3282730"/>
    <p188:txBody>
      <a:bodyPr/>
      <a:lstStyle/>
      <a:p>
        <a:r>
          <a:rPr lang="en-CA"/>
          <a:t>C'est pas 2*0.01786?</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34" len="139">
        <ac:context len="1363" hash="3672763890"/>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 id="{1CA78D15-FBCE-45F2-9D50-3AC2207DF516}" authorId="{E68F2F47-82E5-2BC7-0FEC-4F4EC863DDC3}" created="2024-04-12T00:27:39.614">
        <p188:txBody>
          <a:bodyPr/>
          <a:lstStyle/>
          <a:p>
            <a:r>
              <a:rPr lang="fr-FR"/>
              <a:t>C'est cette phrase qu'il faut enlever. Ce n'est pas l'ordre des PBEAM qui apparait c'est l'ordre des elements +1.
L'ordre qui apparait c'est O(h^p+1) </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63" hash="3672763890"/>
      </ac:txMk>
    </ac:txMkLst>
    <p188:pos x="8564217" y="748000"/>
    <p188:replyLst>
      <p188:reply id="{B34F2192-071B-4E6B-B768-4530513785EF}" authorId="{E68F2F47-82E5-2BC7-0FEC-4F4EC863DDC3}" created="2024-04-11T04:00:02.254">
        <p188:txBody>
          <a:bodyPr/>
          <a:lstStyle/>
          <a:p>
            <a:r>
              <a:rPr lang="fr-FR"/>
              <a:t>Il faut enlever cette phrase</a:t>
            </a:r>
          </a:p>
        </p188:txBody>
      </p188:reply>
      <p188:reply id="{BC82CEF8-FA9E-4B11-85B2-C869687F2122}" authorId="{4BB11620-EFBC-D13A-7B93-45F2C922ABDE}" created="2024-04-11T04:55:25.070">
        <p188:txBody>
          <a:bodyPr/>
          <a:lstStyle/>
          <a:p>
            <a:r>
              <a:rPr lang="en-CA"/>
              <a:t>Pourquoi? Il ne faut pas preciser qu'on travaille à des conditions fixes pour la convergence?</a:t>
            </a:r>
          </a:p>
        </p188:txBody>
      </p188:reply>
      <p188:reply id="{87FFEA0A-E9C0-4C9E-B4B6-7AC95E452E82}" authorId="{E68F2F47-82E5-2BC7-0FEC-4F4EC863DDC3}" created="2024-04-12T00:26:52.446">
        <p188:txBody>
          <a:bodyPr/>
          <a:lstStyle/>
          <a:p>
            <a:r>
              <a:rPr lang="fr-FR"/>
              <a:t>Si, je viens de me rendre compte que je ne répond pas au bon commentaire. (Voir le commentaire plus haut)</a:t>
            </a:r>
          </a:p>
        </p188:txBody>
      </p188:reply>
    </p188:replyLst>
    <p188:txBody>
      <a:bodyPr/>
      <a:lstStyle/>
      <a:p>
        <a:r>
          <a:rPr lang="en-CA"/>
          <a:t>Qq1 peut confirmer?</a:t>
        </a:r>
      </a:p>
    </p188:txBody>
  </p188:cm>
</p188:cmLst>
</file>

<file path=ppt/comments/modernComment_11E_1D7F8001.xml><?xml version="1.0" encoding="utf-8"?>
<p188:cmLst xmlns:a="http://schemas.openxmlformats.org/drawingml/2006/main" xmlns:r="http://schemas.openxmlformats.org/officeDocument/2006/relationships" xmlns:p188="http://schemas.microsoft.com/office/powerpoint/2018/8/main">
  <p188:cm id="{DAB7DD91-4611-4132-AA57-7C73CA635F1A}" authorId="{53E43574-7A34-154C-E512-F6CBCA51E7C2}" created="2024-04-10T23:30:28.627">
    <ac:txMkLst xmlns:ac="http://schemas.microsoft.com/office/drawing/2013/main/command">
      <pc:docMk xmlns:pc="http://schemas.microsoft.com/office/powerpoint/2013/main/command"/>
      <pc:sldMk xmlns:pc="http://schemas.microsoft.com/office/powerpoint/2013/main/command" cId="494895105" sldId="286"/>
      <ac:spMk id="3" creationId="{57846E6E-541E-C380-2EC3-91AF5BEE61F6}"/>
      <ac:txMk cp="0" len="1">
        <ac:context len="232" hash="3144641771"/>
      </ac:txMk>
    </ac:txMkLst>
    <p188:pos x="10506075" y="2497701"/>
    <p188:replyLst>
      <p188:reply id="{D8296247-F255-453A-8959-8A72DECB77F6}" authorId="{4BB11620-EFBC-D13A-7B93-45F2C922ABDE}" created="2024-04-11T02:42:10.167">
        <p188:txBody>
          <a:bodyPr/>
          <a:lstStyle/>
          <a:p>
            <a:r>
              <a:rPr lang="en-CA"/>
              <a:t>Ajouté à la diapo precedente</a:t>
            </a:r>
          </a:p>
        </p188:txBody>
      </p188:reply>
    </p188:replyLst>
    <p188:txBody>
      <a:bodyPr/>
      <a:lstStyle/>
      <a:p>
        <a:r>
          <a:rPr lang="en-CA"/>
          <a:t>On peut également parler du fait que l'encastrement impose un angle nulle qui ne peut pas être respecté par des élément linéaire ce qui introduit un erreur entre les nœuds dû à l'interpolation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2024-04-11</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1E_1D7F800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7_A1977F2E.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avec l’erreur L2,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p</a:t>
                </a:r>
                <a:r>
                  <a:rPr lang="fr-CA" sz="1800" baseline="-25000" dirty="0"/>
                  <a:t>f</a:t>
                </a:r>
                <a:r>
                  <a:rPr lang="fr-CA" sz="1800" dirty="0"/>
                  <a:t>=2.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(la déplacement). Comme on peut le voir à la figure </a:t>
                </a:r>
                <a:r>
                  <a:rPr lang="fr-FR" sz="1800" dirty="0">
                    <a:highlight>
                      <a:srgbClr val="FFFF00"/>
                    </a:highlight>
                  </a:rPr>
                  <a:t>4</a:t>
                </a:r>
                <a:r>
                  <a:rPr lang="fr-FR" sz="1800" dirty="0"/>
                  <a:t> de la page suivante, le déplacement est nul à la base de la poutre mais l’angle ne l’est pas. Ceci introduit une erreur entre les nœuds dû à l'interpolation.</a:t>
                </a:r>
                <a:endParaRPr lang="fr-CA" sz="1800" dirty="0"/>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fr-FR">
                    <a:noFill/>
                  </a:rPr>
                  <a:t> </a:t>
                </a:r>
              </a:p>
            </p:txBody>
          </p:sp>
        </mc:Fallback>
      </mc:AlternateContent>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INSERER fig. 4 IMAGE DE LA SIMULATION AVEC ANGLE NON NUL</a:t>
            </a:r>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fr-CA" sz="1800" dirty="0"/>
          </a:p>
          <a:p>
            <a:pPr marL="0" indent="0" algn="just">
              <a:buNone/>
            </a:pPr>
            <a:r>
              <a:rPr lang="fr-CA" sz="1800" dirty="0"/>
              <a:t>Finalement, il faut noter que cet écart ne remet pas en question la vérification du Code de </a:t>
            </a:r>
            <a:r>
              <a:rPr lang="fr-CA" sz="1800" dirty="0" err="1"/>
              <a:t>SimCenter</a:t>
            </a:r>
            <a:r>
              <a:rPr lang="fr-CA" sz="1800" dirty="0"/>
              <a:t>/Nastran mais plutôt la méthode utilisée pour la vérification.</a:t>
            </a:r>
          </a:p>
        </p:txBody>
      </p:sp>
    </p:spTree>
    <p:extLst>
      <p:ext uri="{BB962C8B-B14F-4D97-AF65-F5344CB8AC3E}">
        <p14:creationId xmlns:p14="http://schemas.microsoft.com/office/powerpoint/2010/main" val="49489510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1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1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1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postérieur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a:t>
                </a:r>
                <a:r>
                  <a:rPr lang="fr-CA" sz="1800" dirty="0">
                    <a:highlight>
                      <a:srgbClr val="FFFF00"/>
                    </a:highlight>
                  </a:rPr>
                  <a:t>(l’ordre formel est obtenu d’après l’ordre du type 							d’éléments utilisés en FEM – or ici les PBEAM sont des 						éléments d’ordre 2).</a:t>
                </a:r>
              </a:p>
              <a:p>
                <a:pPr marL="0" indent="0" algn="just">
                  <a:buNone/>
                </a:pPr>
                <a:r>
                  <a:rPr lang="fr-CA" sz="18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348"/>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672787777"/>
              </p:ext>
            </p:extLst>
          </p:nvPr>
        </p:nvGraphicFramePr>
        <p:xfrm>
          <a:off x="838200" y="4321732"/>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4071449"/>
            <a:ext cx="4038600" cy="276999"/>
          </a:xfrm>
          <a:prstGeom prst="rect">
            <a:avLst/>
          </a:prstGeom>
          <a:noFill/>
        </p:spPr>
        <p:txBody>
          <a:bodyPr wrap="square" rtlCol="0">
            <a:spAutoFit/>
          </a:bodyPr>
          <a:lstStyle/>
          <a:p>
            <a:r>
              <a:rPr lang="fr-FR" sz="1200" dirty="0"/>
              <a:t>Tableau 3.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200693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87483" y="5556660"/>
            <a:ext cx="3298784" cy="461665"/>
          </a:xfrm>
          <a:prstGeom prst="rect">
            <a:avLst/>
          </a:prstGeom>
          <a:noFill/>
        </p:spPr>
        <p:txBody>
          <a:bodyPr wrap="square" rtlCol="0">
            <a:spAutoFit/>
          </a:bodyPr>
          <a:lstStyle/>
          <a:p>
            <a:r>
              <a:rPr lang="fr-FR" sz="1200" dirty="0"/>
              <a:t>Fig. 5.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72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postérieur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596544179"/>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3223989453"/>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6.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7. </a:t>
            </a:r>
            <a:r>
              <a:rPr lang="en-CA" sz="1200" dirty="0"/>
              <a:t>CDF de la SRQ</a:t>
            </a:r>
            <a:endParaRPr lang="fr-FR" sz="1200" dirty="0"/>
          </a:p>
        </p:txBody>
      </p:sp>
    </p:spTree>
    <p:extLst>
      <p:ext uri="{BB962C8B-B14F-4D97-AF65-F5344CB8AC3E}">
        <p14:creationId xmlns:p14="http://schemas.microsoft.com/office/powerpoint/2010/main" val="1244009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postérieure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 8).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3"/>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4">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8.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postérieur à L1 obtenu par simulation pour F=150N, avec la valeur expérimentale « D » du déplacement mesurée à cette même force (voir fig. 8-page précédente), d’où l’erreur de simulation E:</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cela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233982" cy="307777"/>
          </a:xfrm>
          <a:prstGeom prst="rect">
            <a:avLst/>
          </a:prstGeom>
          <a:noFill/>
        </p:spPr>
        <p:txBody>
          <a:bodyPr wrap="square" rtlCol="0">
            <a:spAutoFit/>
          </a:bodyPr>
          <a:lstStyle/>
          <a:p>
            <a:r>
              <a:rPr lang="en-US" sz="1400" dirty="0"/>
              <a:t>Fig.9.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Tree>
    <p:extLst>
      <p:ext uri="{BB962C8B-B14F-4D97-AF65-F5344CB8AC3E}">
        <p14:creationId xmlns:p14="http://schemas.microsoft.com/office/powerpoint/2010/main" val="424987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Tree>
    <p:extLst>
      <p:ext uri="{BB962C8B-B14F-4D97-AF65-F5344CB8AC3E}">
        <p14:creationId xmlns:p14="http://schemas.microsoft.com/office/powerpoint/2010/main" val="340103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La verification de code montre … </a:t>
                </a:r>
                <a:r>
                  <a:rPr lang="en-CA" sz="1800" dirty="0" err="1">
                    <a:highlight>
                      <a:srgbClr val="FFFF00"/>
                    </a:highlight>
                  </a:rPr>
                  <a:t>ce</a:t>
                </a:r>
                <a:r>
                  <a:rPr lang="en-CA" sz="1800" dirty="0">
                    <a:highlight>
                      <a:srgbClr val="FFFF00"/>
                    </a:highlight>
                  </a:rPr>
                  <a:t> </a:t>
                </a:r>
                <a:r>
                  <a:rPr lang="en-CA" sz="1800" dirty="0" err="1">
                    <a:highlight>
                      <a:srgbClr val="FFFF00"/>
                    </a:highlight>
                  </a:rPr>
                  <a:t>n’etait</a:t>
                </a:r>
                <a:r>
                  <a:rPr lang="en-CA" sz="1800" dirty="0">
                    <a:highlight>
                      <a:srgbClr val="FFFF00"/>
                    </a:highlight>
                  </a:rPr>
                  <a:t> pas </a:t>
                </a:r>
                <a:r>
                  <a:rPr lang="en-CA" sz="1800" dirty="0" err="1">
                    <a:highlight>
                      <a:srgbClr val="FFFF00"/>
                    </a:highlight>
                  </a:rPr>
                  <a:t>directement</a:t>
                </a:r>
                <a:r>
                  <a:rPr lang="en-CA" sz="1800" dirty="0">
                    <a:highlight>
                      <a:srgbClr val="FFFF00"/>
                    </a:highlight>
                  </a:rPr>
                  <a:t> </a:t>
                </a:r>
                <a:r>
                  <a:rPr lang="en-CA" sz="1800" dirty="0" err="1">
                    <a:highlight>
                      <a:srgbClr val="FFFF00"/>
                    </a:highlight>
                  </a:rPr>
                  <a:t>une</a:t>
                </a:r>
                <a:r>
                  <a:rPr lang="en-CA" sz="1800" dirty="0">
                    <a:highlight>
                      <a:srgbClr val="FFFF00"/>
                    </a:highlight>
                  </a:rPr>
                  <a:t> verification du MEF de la </a:t>
                </a:r>
                <a:r>
                  <a:rPr lang="en-CA" sz="1800" dirty="0" err="1">
                    <a:highlight>
                      <a:srgbClr val="FFFF00"/>
                    </a:highlight>
                  </a:rPr>
                  <a:t>colonne</a:t>
                </a:r>
                <a:r>
                  <a:rPr lang="en-CA" sz="1800" dirty="0">
                    <a:highlight>
                      <a:srgbClr val="FFFF00"/>
                    </a:highlight>
                  </a:rPr>
                  <a:t> </a:t>
                </a:r>
                <a:r>
                  <a:rPr lang="en-CA" sz="1800" dirty="0" err="1">
                    <a:highlight>
                      <a:srgbClr val="FFFF00"/>
                    </a:highlight>
                  </a:rPr>
                  <a:t>vertebrale</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plutot</a:t>
                </a:r>
                <a:r>
                  <a:rPr lang="en-CA" sz="1800" dirty="0">
                    <a:highlight>
                      <a:srgbClr val="FFFF00"/>
                    </a:highlight>
                  </a:rPr>
                  <a:t> de </a:t>
                </a:r>
                <a:r>
                  <a:rPr lang="en-CA" sz="1800" dirty="0" err="1">
                    <a:highlight>
                      <a:srgbClr val="FFFF00"/>
                    </a:highlight>
                  </a:rPr>
                  <a:t>simcenter</a:t>
                </a:r>
                <a:r>
                  <a:rPr lang="en-CA" sz="1800" dirty="0">
                    <a:highlight>
                      <a:srgbClr val="FFFF00"/>
                    </a:highlight>
                  </a:rPr>
                  <a:t>…</a:t>
                </a:r>
              </a:p>
              <a:p>
                <a:pPr marL="0" indent="0" algn="just">
                  <a:buNone/>
                </a:pPr>
                <a:r>
                  <a:rPr lang="en-CA" sz="1800" dirty="0">
                    <a:highlight>
                      <a:srgbClr val="FFFF00"/>
                    </a:highlight>
                  </a:rPr>
                  <a:t>La verification de solution </a:t>
                </a:r>
                <a:r>
                  <a:rPr lang="en-CA" sz="1800" dirty="0" err="1">
                    <a:highlight>
                      <a:srgbClr val="FFFF00"/>
                    </a:highlight>
                  </a:rPr>
                  <a:t>donne</a:t>
                </a:r>
                <a:r>
                  <a:rPr lang="en-CA" sz="1800" dirty="0">
                    <a:highlight>
                      <a:srgbClr val="FFFF00"/>
                    </a:highlight>
                  </a:rPr>
                  <a:t> un </a:t>
                </a:r>
                <a:r>
                  <a:rPr lang="en-CA" sz="1800" dirty="0" err="1">
                    <a:highlight>
                      <a:srgbClr val="FFFF00"/>
                    </a:highlight>
                  </a:rPr>
                  <a:t>estimé</a:t>
                </a:r>
                <a:r>
                  <a:rPr lang="en-CA" sz="1800" dirty="0">
                    <a:highlight>
                      <a:srgbClr val="FFFF00"/>
                    </a:highlight>
                  </a:rPr>
                  <a:t> de </a:t>
                </a:r>
                <a:r>
                  <a:rPr lang="en-CA" sz="1800" dirty="0" err="1">
                    <a:highlight>
                      <a:srgbClr val="FFFF00"/>
                    </a:highlight>
                  </a:rPr>
                  <a:t>l’erreur</a:t>
                </a:r>
                <a:r>
                  <a:rPr lang="en-CA" sz="1800" dirty="0">
                    <a:highlight>
                      <a:srgbClr val="FFFF00"/>
                    </a:highlight>
                  </a:rPr>
                  <a:t> de ?? Et on </a:t>
                </a:r>
                <a:r>
                  <a:rPr lang="en-CA" sz="1800" dirty="0" err="1">
                    <a:highlight>
                      <a:srgbClr val="FFFF00"/>
                    </a:highlight>
                  </a:rPr>
                  <a:t>trouve</a:t>
                </a:r>
                <a:r>
                  <a:rPr lang="en-CA" sz="1800" dirty="0">
                    <a:highlight>
                      <a:srgbClr val="FFFF00"/>
                    </a:highlight>
                  </a:rPr>
                  <a:t> </a:t>
                </a:r>
                <a:r>
                  <a:rPr lang="en-CA" sz="1800" dirty="0" err="1">
                    <a:highlight>
                      <a:srgbClr val="FFFF00"/>
                    </a:highlight>
                  </a:rPr>
                  <a:t>qu’une</a:t>
                </a:r>
                <a:r>
                  <a:rPr lang="en-CA" sz="1800" dirty="0">
                    <a:highlight>
                      <a:srgbClr val="FFFF00"/>
                    </a:highlight>
                  </a:rPr>
                  <a:t> approximation de la solution par </a:t>
                </a:r>
                <a:r>
                  <a:rPr lang="en-CA" sz="1800" dirty="0" err="1">
                    <a:highlight>
                      <a:srgbClr val="FFFF00"/>
                    </a:highlight>
                  </a:rPr>
                  <a:t>une</a:t>
                </a:r>
                <a:r>
                  <a:rPr lang="en-CA" sz="1800" dirty="0">
                    <a:highlight>
                      <a:srgbClr val="FFFF00"/>
                    </a:highlight>
                  </a:rPr>
                  <a:t> extrapolation de Richardson </a:t>
                </a:r>
                <a:r>
                  <a:rPr lang="en-CA" sz="1800" dirty="0" err="1">
                    <a:highlight>
                      <a:srgbClr val="FFFF00"/>
                    </a:highlight>
                  </a:rPr>
                  <a:t>est</a:t>
                </a:r>
                <a:r>
                  <a:rPr lang="en-CA" sz="1800" dirty="0">
                    <a:highlight>
                      <a:srgbClr val="FFFF00"/>
                    </a:highlight>
                  </a:rPr>
                  <a:t> possible </a:t>
                </a:r>
                <a:r>
                  <a:rPr lang="en-CA" sz="1800" dirty="0" err="1">
                    <a:highlight>
                      <a:srgbClr val="FFFF00"/>
                    </a:highlight>
                  </a:rPr>
                  <a:t>blablabla</a:t>
                </a:r>
                <a:endParaRPr lang="en-CA" sz="1800" dirty="0">
                  <a:highlight>
                    <a:srgbClr val="FFFF00"/>
                  </a:highlight>
                </a:endParaRPr>
              </a:p>
              <a:p>
                <a:pPr marL="0" indent="0" algn="just">
                  <a:buNone/>
                </a:pPr>
                <a:r>
                  <a:rPr lang="en-CA" sz="1800" dirty="0" err="1">
                    <a:highlight>
                      <a:srgbClr val="FFFF00"/>
                    </a:highlight>
                  </a:rPr>
                  <a:t>Arrivee</a:t>
                </a:r>
                <a:r>
                  <a:rPr lang="en-CA" sz="1800" dirty="0">
                    <a:highlight>
                      <a:srgbClr val="FFFF00"/>
                    </a:highlight>
                  </a:rPr>
                  <a:t> a </a:t>
                </a:r>
                <a:r>
                  <a:rPr lang="en-CA" sz="1800" dirty="0" err="1">
                    <a:highlight>
                      <a:srgbClr val="FFFF00"/>
                    </a:highlight>
                  </a:rPr>
                  <a:t>l’etape</a:t>
                </a:r>
                <a:r>
                  <a:rPr lang="en-CA" sz="1800" dirty="0">
                    <a:highlight>
                      <a:srgbClr val="FFFF00"/>
                    </a:highlight>
                  </a:rPr>
                  <a:t> de validation, </a:t>
                </a:r>
                <a:r>
                  <a:rPr lang="en-CA" sz="1800" dirty="0" err="1">
                    <a:highlight>
                      <a:srgbClr val="FFFF00"/>
                    </a:highlight>
                  </a:rPr>
                  <a:t>plusieurs</a:t>
                </a:r>
                <a:r>
                  <a:rPr lang="en-CA" sz="1800" dirty="0">
                    <a:highlight>
                      <a:srgbClr val="FFFF00"/>
                    </a:highlight>
                  </a:rPr>
                  <a:t> hypotheses </a:t>
                </a:r>
                <a:r>
                  <a:rPr lang="en-CA" sz="1800" dirty="0" err="1">
                    <a:highlight>
                      <a:srgbClr val="FFFF00"/>
                    </a:highlight>
                  </a:rPr>
                  <a:t>ont</a:t>
                </a:r>
                <a:r>
                  <a:rPr lang="en-CA" sz="1800" dirty="0">
                    <a:highlight>
                      <a:srgbClr val="FFFF00"/>
                    </a:highlight>
                  </a:rPr>
                  <a:t> du </a:t>
                </a:r>
                <a:r>
                  <a:rPr lang="en-CA" sz="1800" dirty="0" err="1">
                    <a:highlight>
                      <a:srgbClr val="FFFF00"/>
                    </a:highlight>
                  </a:rPr>
                  <a:t>etre</a:t>
                </a:r>
                <a:r>
                  <a:rPr lang="en-CA" sz="1800" dirty="0">
                    <a:highlight>
                      <a:srgbClr val="FFFF00"/>
                    </a:highlight>
                  </a:rPr>
                  <a:t> </a:t>
                </a:r>
                <a:r>
                  <a:rPr lang="en-CA" sz="1800" dirty="0" err="1">
                    <a:highlight>
                      <a:srgbClr val="FFFF00"/>
                    </a:highlight>
                  </a:rPr>
                  <a:t>effectuees</a:t>
                </a:r>
                <a:r>
                  <a:rPr lang="en-CA" sz="1800" dirty="0">
                    <a:highlight>
                      <a:srgbClr val="FFFF00"/>
                    </a:highlight>
                  </a:rPr>
                  <a:t> pour pallier aux manque </a:t>
                </a:r>
                <a:r>
                  <a:rPr lang="en-CA" sz="1800" dirty="0" err="1">
                    <a:highlight>
                      <a:srgbClr val="FFFF00"/>
                    </a:highlight>
                  </a:rPr>
                  <a:t>d’information</a:t>
                </a:r>
                <a:r>
                  <a:rPr lang="en-CA" sz="1800" dirty="0">
                    <a:highlight>
                      <a:srgbClr val="FFFF00"/>
                    </a:highlight>
                  </a:rPr>
                  <a:t> des articles </a:t>
                </a:r>
                <a:r>
                  <a:rPr lang="en-CA" sz="1800" dirty="0" err="1">
                    <a:highlight>
                      <a:srgbClr val="FFFF00"/>
                    </a:highlight>
                  </a:rPr>
                  <a:t>scientifiques</a:t>
                </a:r>
                <a:r>
                  <a:rPr lang="en-CA" sz="1800" dirty="0">
                    <a:highlight>
                      <a:srgbClr val="FFFF00"/>
                    </a:highlight>
                  </a:rPr>
                  <a:t> sur la distribution des </a:t>
                </a:r>
                <a:r>
                  <a:rPr lang="en-CA" sz="1800" dirty="0" err="1">
                    <a:highlight>
                      <a:srgbClr val="FFFF00"/>
                    </a:highlight>
                  </a:rPr>
                  <a:t>donnees</a:t>
                </a:r>
                <a:r>
                  <a:rPr lang="en-CA" sz="1800" dirty="0">
                    <a:highlight>
                      <a:srgbClr val="FFFF00"/>
                    </a:highlight>
                  </a:rPr>
                  <a:t> </a:t>
                </a:r>
                <a:r>
                  <a:rPr lang="en-CA" sz="1800" dirty="0" err="1">
                    <a:highlight>
                      <a:srgbClr val="FFFF00"/>
                    </a:highlight>
                  </a:rPr>
                  <a:t>d’entrees</a:t>
                </a:r>
                <a:r>
                  <a:rPr lang="en-CA" sz="1800" dirty="0">
                    <a:highlight>
                      <a:srgbClr val="FFFF00"/>
                    </a:highlight>
                  </a:rPr>
                  <a:t>, </a:t>
                </a:r>
                <a:r>
                  <a:rPr lang="en-CA" sz="1800" dirty="0" err="1">
                    <a:highlight>
                      <a:srgbClr val="FFFF00"/>
                    </a:highlight>
                  </a:rPr>
                  <a:t>ainsi</a:t>
                </a:r>
                <a:r>
                  <a:rPr lang="en-CA" sz="1800" dirty="0">
                    <a:highlight>
                      <a:srgbClr val="FFFF00"/>
                    </a:highlight>
                  </a:rPr>
                  <a:t> que les </a:t>
                </a:r>
                <a:r>
                  <a:rPr lang="en-CA" sz="1800" dirty="0" err="1">
                    <a:highlight>
                      <a:srgbClr val="FFFF00"/>
                    </a:highlight>
                  </a:rPr>
                  <a:t>erreurs</a:t>
                </a:r>
                <a:r>
                  <a:rPr lang="en-CA" sz="1800" dirty="0">
                    <a:highlight>
                      <a:srgbClr val="FFFF00"/>
                    </a:highlight>
                  </a:rPr>
                  <a:t> de </a:t>
                </a:r>
                <a:r>
                  <a:rPr lang="en-CA" sz="1800" dirty="0" err="1">
                    <a:highlight>
                      <a:srgbClr val="FFFF00"/>
                    </a:highlight>
                  </a:rPr>
                  <a:t>mesure</a:t>
                </a:r>
                <a:r>
                  <a:rPr lang="en-CA" sz="1800" dirty="0">
                    <a:highlight>
                      <a:srgbClr val="FFFF00"/>
                    </a:highlight>
                  </a:rPr>
                  <a:t>  de </a:t>
                </a:r>
                <a:r>
                  <a:rPr lang="en-CA" sz="1800" dirty="0" err="1">
                    <a:highlight>
                      <a:srgbClr val="FFFF00"/>
                    </a:highlight>
                  </a:rPr>
                  <a:t>ces</a:t>
                </a:r>
                <a:r>
                  <a:rPr lang="en-CA" sz="1800" dirty="0">
                    <a:highlight>
                      <a:srgbClr val="FFFF00"/>
                    </a:highlight>
                  </a:rPr>
                  <a:t> </a:t>
                </a:r>
                <a:r>
                  <a:rPr lang="en-CA" sz="1800" dirty="0" err="1">
                    <a:highlight>
                      <a:srgbClr val="FFFF00"/>
                    </a:highlight>
                  </a:rPr>
                  <a:t>donnees</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aussi</a:t>
                </a:r>
                <a:r>
                  <a:rPr lang="en-CA" sz="1800" dirty="0">
                    <a:highlight>
                      <a:srgbClr val="FFFF00"/>
                    </a:highlight>
                  </a:rPr>
                  <a:t> sur les experiences de validation et les </a:t>
                </a:r>
                <a:r>
                  <a:rPr lang="en-CA" sz="1800" dirty="0" err="1">
                    <a:highlight>
                      <a:srgbClr val="FFFF00"/>
                    </a:highlight>
                  </a:rPr>
                  <a:t>mesures</a:t>
                </a:r>
                <a:r>
                  <a:rPr lang="en-CA" sz="1800" dirty="0">
                    <a:highlight>
                      <a:srgbClr val="FFFF00"/>
                    </a:highlight>
                  </a:rPr>
                  <a:t> de la SRQ. Ceci fait que malgré un </a:t>
                </a:r>
                <a:r>
                  <a:rPr lang="en-CA" sz="1800" dirty="0" err="1">
                    <a:highlight>
                      <a:srgbClr val="FFFF00"/>
                    </a:highlight>
                  </a:rPr>
                  <a:t>intervalle</a:t>
                </a:r>
                <a:r>
                  <a:rPr lang="en-CA" sz="1800" dirty="0">
                    <a:highlight>
                      <a:srgbClr val="FFFF00"/>
                    </a:highlight>
                  </a:rPr>
                  <a:t> </a:t>
                </a:r>
                <a:r>
                  <a:rPr lang="en-CA" sz="1800" dirty="0" err="1">
                    <a:highlight>
                      <a:srgbClr val="FFFF00"/>
                    </a:highlight>
                  </a:rPr>
                  <a:t>d’incertitude</a:t>
                </a:r>
                <a:r>
                  <a:rPr lang="en-CA" sz="1800" dirty="0">
                    <a:highlight>
                      <a:srgbClr val="FFFF00"/>
                    </a:highlight>
                  </a:rPr>
                  <a:t> sur </a:t>
                </a:r>
                <a:r>
                  <a:rPr lang="en-CA" sz="1800" dirty="0" err="1">
                    <a:highlight>
                      <a:srgbClr val="FFFF00"/>
                    </a:highlight>
                  </a:rPr>
                  <a:t>l;erreure</a:t>
                </a:r>
                <a:r>
                  <a:rPr lang="en-CA" sz="1800" dirty="0">
                    <a:highlight>
                      <a:srgbClr val="FFFF00"/>
                    </a:highlight>
                  </a:rPr>
                  <a:t> du </a:t>
                </a:r>
                <a:r>
                  <a:rPr lang="en-CA" sz="1800" dirty="0" err="1">
                    <a:highlight>
                      <a:srgbClr val="FFFF00"/>
                    </a:highlight>
                  </a:rPr>
                  <a:t>modele</a:t>
                </a:r>
                <a:r>
                  <a:rPr lang="en-CA" sz="1800" dirty="0">
                    <a:highlight>
                      <a:srgbClr val="FFFF00"/>
                    </a:highlight>
                  </a:rPr>
                  <a:t> qui englobe la </a:t>
                </a:r>
                <a:r>
                  <a:rPr lang="en-CA" sz="1800" dirty="0" err="1">
                    <a:highlight>
                      <a:srgbClr val="FFFF00"/>
                    </a:highlight>
                  </a:rPr>
                  <a:t>valeur</a:t>
                </a:r>
                <a:r>
                  <a:rPr lang="en-CA" sz="1800" dirty="0">
                    <a:highlight>
                      <a:srgbClr val="FFFF00"/>
                    </a:highlight>
                  </a:rPr>
                  <a:t> 0, </a:t>
                </a:r>
                <a:r>
                  <a:rPr lang="en-CA" sz="1800" dirty="0" err="1">
                    <a:highlight>
                      <a:srgbClr val="FFFF00"/>
                    </a:highlight>
                  </a:rPr>
                  <a:t>l’intervalle</a:t>
                </a:r>
                <a:r>
                  <a:rPr lang="en-CA" sz="1800" dirty="0">
                    <a:highlight>
                      <a:srgbClr val="FFFF00"/>
                    </a:highlight>
                  </a:rPr>
                  <a:t> </a:t>
                </a:r>
                <a:r>
                  <a:rPr lang="en-CA" sz="1800" dirty="0" err="1">
                    <a:highlight>
                      <a:srgbClr val="FFFF00"/>
                    </a:highlight>
                  </a:rPr>
                  <a:t>est</a:t>
                </a:r>
                <a:r>
                  <a:rPr lang="en-CA" sz="1800" dirty="0">
                    <a:highlight>
                      <a:srgbClr val="FFFF00"/>
                    </a:highlight>
                  </a:rPr>
                  <a:t> beaucoup trop large pour </a:t>
                </a:r>
                <a:r>
                  <a:rPr lang="en-CA" sz="1800" dirty="0" err="1">
                    <a:highlight>
                      <a:srgbClr val="FFFF00"/>
                    </a:highlight>
                  </a:rPr>
                  <a:t>pouvoir</a:t>
                </a:r>
                <a:r>
                  <a:rPr lang="en-CA" sz="1800" dirty="0">
                    <a:highlight>
                      <a:srgbClr val="FFFF00"/>
                    </a:highlight>
                  </a:rPr>
                  <a:t> affirmer que le </a:t>
                </a:r>
                <a:r>
                  <a:rPr lang="en-CA" sz="1800" dirty="0" err="1">
                    <a:highlight>
                      <a:srgbClr val="FFFF00"/>
                    </a:highlight>
                  </a:rPr>
                  <a:t>modele</a:t>
                </a:r>
                <a:r>
                  <a:rPr lang="en-CA" sz="1800" dirty="0">
                    <a:highlight>
                      <a:srgbClr val="FFFF00"/>
                    </a:highlight>
                  </a:rPr>
                  <a:t> </a:t>
                </a:r>
                <a:r>
                  <a:rPr lang="en-CA" sz="1800" dirty="0" err="1">
                    <a:highlight>
                      <a:srgbClr val="FFFF00"/>
                    </a:highlight>
                  </a:rPr>
                  <a:t>est</a:t>
                </a:r>
                <a:r>
                  <a:rPr lang="en-CA" sz="1800" dirty="0">
                    <a:highlight>
                      <a:srgbClr val="FFFF00"/>
                    </a:highlight>
                  </a:rPr>
                  <a:t> completement </a:t>
                </a:r>
                <a:r>
                  <a:rPr lang="en-CA" sz="1800" dirty="0" err="1">
                    <a:highlight>
                      <a:srgbClr val="FFFF00"/>
                    </a:highlight>
                  </a:rPr>
                  <a:t>fiable</a:t>
                </a:r>
                <a:r>
                  <a:rPr lang="en-CA" sz="1800" dirty="0">
                    <a:highlight>
                      <a:srgbClr val="FFFF00"/>
                    </a:highlight>
                  </a:rPr>
                  <a:t>. Des efforts de reduction de </a:t>
                </a:r>
                <a14:m>
                  <m:oMath xmlns:m="http://schemas.openxmlformats.org/officeDocument/2006/math">
                    <m:sSub>
                      <m:sSubPr>
                        <m:ctrlPr>
                          <a:rPr lang="en-CA" sz="1800" i="1" dirty="0">
                            <a:highlight>
                              <a:srgbClr val="FFFF00"/>
                            </a:highlight>
                            <a:latin typeface="Cambria Math" panose="02040503050406030204" pitchFamily="18" charset="0"/>
                          </a:rPr>
                        </m:ctrlPr>
                      </m:sSubPr>
                      <m:e>
                        <m:r>
                          <a:rPr lang="en-CA" sz="1800" dirty="0">
                            <a:highlight>
                              <a:srgbClr val="FFFF00"/>
                            </a:highlight>
                            <a:latin typeface="Cambria Math" panose="02040503050406030204" pitchFamily="18" charset="0"/>
                          </a:rPr>
                          <m:t>𝑢</m:t>
                        </m:r>
                      </m:e>
                      <m:sub>
                        <m:r>
                          <a:rPr lang="en-CA" sz="1800" b="0" i="1" dirty="0" smtClean="0">
                            <a:highlight>
                              <a:srgbClr val="FFFF00"/>
                            </a:highlight>
                            <a:latin typeface="Cambria Math" panose="02040503050406030204" pitchFamily="18" charset="0"/>
                          </a:rPr>
                          <m:t>𝑣𝑎𝑙</m:t>
                        </m:r>
                        <m:r>
                          <a:rPr lang="en-CA" sz="1800" i="1" dirty="0">
                            <a:highlight>
                              <a:srgbClr val="FFFF00"/>
                            </a:highlight>
                            <a:latin typeface="Cambria Math" panose="02040503050406030204" pitchFamily="18" charset="0"/>
                          </a:rPr>
                          <m:t> </m:t>
                        </m:r>
                      </m:sub>
                    </m:sSub>
                  </m:oMath>
                </a14:m>
                <a:r>
                  <a:rPr lang="en-CA" sz="1800" dirty="0" err="1">
                    <a:highlight>
                      <a:srgbClr val="FFFF00"/>
                    </a:highlight>
                  </a:rPr>
                  <a:t>doivent</a:t>
                </a:r>
                <a:r>
                  <a:rPr lang="en-CA" sz="1800" dirty="0">
                    <a:highlight>
                      <a:srgbClr val="FFFF00"/>
                    </a:highlight>
                  </a:rPr>
                  <a:t> </a:t>
                </a:r>
                <a:r>
                  <a:rPr lang="en-CA" sz="1800" dirty="0" err="1">
                    <a:highlight>
                      <a:srgbClr val="FFFF00"/>
                    </a:highlight>
                  </a:rPr>
                  <a:t>etre</a:t>
                </a:r>
                <a:r>
                  <a:rPr lang="en-CA" sz="1800" dirty="0">
                    <a:highlight>
                      <a:srgbClr val="FFFF00"/>
                    </a:highlight>
                  </a:rPr>
                  <a:t> </a:t>
                </a:r>
                <a:r>
                  <a:rPr lang="en-CA" sz="1800" dirty="0" err="1">
                    <a:highlight>
                      <a:srgbClr val="FFFF00"/>
                    </a:highlight>
                  </a:rPr>
                  <a:t>entrepris</a:t>
                </a:r>
                <a:r>
                  <a:rPr lang="en-CA" sz="1800" dirty="0">
                    <a:highlight>
                      <a:srgbClr val="FFFF00"/>
                    </a:highlight>
                  </a:rPr>
                  <a:t> a travers la reduction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highlight>
                      <a:srgbClr val="FFFF00"/>
                    </a:highlight>
                  </a:rPr>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870"/>
                </a:stretch>
              </a:blipFill>
            </p:spPr>
            <p:txBody>
              <a:bodyPr/>
              <a:lstStyle/>
              <a:p>
                <a:r>
                  <a:rPr lang="en-CA">
                    <a:noFill/>
                  </a:rPr>
                  <a:t> </a:t>
                </a:r>
              </a:p>
            </p:txBody>
          </p:sp>
        </mc:Fallback>
      </mc:AlternateContent>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a:t>
                </a:r>
                <a:r>
                  <a:rPr lang="fr-CA" sz="1800" dirty="0">
                    <a:highlight>
                      <a:srgbClr val="FFFF00"/>
                    </a:highlight>
                  </a:rPr>
                  <a:t> </a:t>
                </a:r>
                <a:r>
                  <a:rPr lang="fr-CA" sz="1800" dirty="0"/>
                  <a:t>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de 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2053614699"/>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endParaRPr lang="fr-FR" dirty="0"/>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a:t>
            </a:r>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112944858"/>
              </p:ext>
            </p:extLst>
          </p:nvPr>
        </p:nvGraphicFramePr>
        <p:xfrm>
          <a:off x="4149214" y="909489"/>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40133"/>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663502251"/>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836</TotalTime>
  <Words>3764</Words>
  <Application>Microsoft Office PowerPoint</Application>
  <PresentationFormat>Grand écran</PresentationFormat>
  <Paragraphs>234</Paragraphs>
  <Slides>22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55</cp:revision>
  <dcterms:created xsi:type="dcterms:W3CDTF">2024-02-09T05:24:05Z</dcterms:created>
  <dcterms:modified xsi:type="dcterms:W3CDTF">2024-04-12T00:27:45Z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