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C_2EECC42B.xml" ContentType="application/vnd.ms-powerpoint.comments+xml"/>
  <Override PartName="/ppt/comments/modernComment_106_4791FEFC.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modernComment_11E_1D7F8001.xml" ContentType="application/vnd.ms-powerpoint.comments+xml"/>
  <Override PartName="/ppt/comments/modernComment_119_D4A1683D.xml" ContentType="application/vnd.ms-powerpoint.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omments/modernComment_117_A1977F2E.xml" ContentType="application/vnd.ms-powerpoint.comment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6" r:id="rId7"/>
    <p:sldId id="267" r:id="rId8"/>
    <p:sldId id="264" r:id="rId9"/>
    <p:sldId id="268" r:id="rId10"/>
    <p:sldId id="262" r:id="rId11"/>
    <p:sldId id="287" r:id="rId12"/>
    <p:sldId id="285" r:id="rId13"/>
    <p:sldId id="288" r:id="rId14"/>
    <p:sldId id="286" r:id="rId15"/>
    <p:sldId id="281" r:id="rId16"/>
    <p:sldId id="280" r:id="rId17"/>
    <p:sldId id="270" r:id="rId18"/>
    <p:sldId id="274" r:id="rId19"/>
    <p:sldId id="273" r:id="rId20"/>
    <p:sldId id="277" r:id="rId21"/>
    <p:sldId id="279" r:id="rId22"/>
    <p:sldId id="278" r:id="rId23"/>
    <p:sldId id="271"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7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6_4791FEFC.xml><?xml version="1.0" encoding="utf-8"?>
<p188:cmLst xmlns:a="http://schemas.openxmlformats.org/drawingml/2006/main" xmlns:r="http://schemas.openxmlformats.org/officeDocument/2006/relationships" xmlns:p188="http://schemas.microsoft.com/office/powerpoint/2018/8/main">
  <p188:cm id="{1275EE33-43A5-490E-A8D2-080E79EE55F8}" authorId="{4BB11620-EFBC-D13A-7B93-45F2C922ABDE}" created="2024-04-11T02:29:59.554">
    <ac:txMkLst xmlns:ac="http://schemas.microsoft.com/office/drawing/2013/main/command">
      <pc:docMk xmlns:pc="http://schemas.microsoft.com/office/powerpoint/2013/main/command"/>
      <pc:sldMk xmlns:pc="http://schemas.microsoft.com/office/powerpoint/2013/main/command" cId="1200750332" sldId="262"/>
      <ac:spMk id="3" creationId="{57846E6E-541E-C380-2EC3-91AF5BEE61F6}"/>
      <ac:txMk cp="340" len="9">
        <ac:context len="865" hash="1272217592"/>
      </ac:txMk>
    </ac:txMkLst>
    <p188:pos x="8941904" y="1394042"/>
    <p188:txBody>
      <a:bodyPr/>
      <a:lstStyle/>
      <a:p>
        <a:r>
          <a:rPr lang="en-CA"/>
          <a:t>check</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7" len="70">
        <ac:context len="828" hash="3614477621"/>
      </ac:txMk>
    </ac:txMkLst>
    <p188:pos x="6266996" y="3947369"/>
    <p188:txBody>
      <a:bodyPr/>
      <a:lstStyle/>
      <a:p>
        <a:r>
          <a:rPr lang="en-CA"/>
          <a:t>La force ne peut pas etre une condition frontiere si c'est une donne d'entree</a:t>
        </a:r>
      </a:p>
    </p188:txBody>
  </p188:cm>
</p188:cmLst>
</file>

<file path=ppt/comments/modernComment_10C_2EECC42B.xml><?xml version="1.0" encoding="utf-8"?>
<p188:cmLst xmlns:a="http://schemas.openxmlformats.org/drawingml/2006/main" xmlns:r="http://schemas.openxmlformats.org/officeDocument/2006/relationships" xmlns:p188="http://schemas.microsoft.com/office/powerpoint/2018/8/main">
  <p188:cm id="{FB552410-3568-487C-A036-1B1A7AA6A6BA}" authorId="{4BB11620-EFBC-D13A-7B93-45F2C922ABDE}" created="2024-04-06T22:20:24.107">
    <ac:txMkLst xmlns:ac="http://schemas.microsoft.com/office/drawing/2013/main/command">
      <pc:docMk xmlns:pc="http://schemas.microsoft.com/office/powerpoint/2013/main/command"/>
      <pc:sldMk xmlns:pc="http://schemas.microsoft.com/office/powerpoint/2013/main/command" cId="787268651" sldId="268"/>
      <ac:spMk id="3" creationId="{57846E6E-541E-C380-2EC3-91AF5BEE61F6}"/>
      <ac:txMk cp="579">
        <ac:context len="795" hash="312665447"/>
      </ac:txMk>
    </ac:txMkLst>
    <p188:pos x="3940175" y="1481701"/>
    <p188:txBody>
      <a:bodyPr/>
      <a:lstStyle/>
      <a:p>
        <a:r>
          <a:rPr lang="en-CA"/>
          <a:t>S'assurer qu'il ya vriament une solution analytique connue pour timoshenko - ou bien juste prendre EUler</a:t>
        </a:r>
      </a:p>
    </p188:txBody>
  </p188:cm>
  <p188:cm id="{2C0822D0-CE0A-4B58-AA90-5DE2630D633E}" authorId="{4BB11620-EFBC-D13A-7B93-45F2C922ABDE}" created="2024-04-11T02:27:00.149">
    <ac:txMkLst xmlns:ac="http://schemas.microsoft.com/office/drawing/2013/main/command">
      <pc:docMk xmlns:pc="http://schemas.microsoft.com/office/powerpoint/2013/main/command"/>
      <pc:sldMk xmlns:pc="http://schemas.microsoft.com/office/powerpoint/2013/main/command" cId="787268651" sldId="268"/>
      <ac:graphicFrameMk id="7" creationId="{158B1993-4CA7-82B6-EE08-39866B522654}"/>
      <ac:tblMk/>
      <ac:tcMk rowId="1367851737" colId="3015167151"/>
      <ac:txMk cp="0" len="1">
        <ac:context len="2" hash="2422"/>
      </ac:txMk>
    </ac:txMkLst>
    <p188:pos x="230257" y="1744289"/>
    <p188:txBody>
      <a:bodyPr/>
      <a:lstStyle/>
      <a:p>
        <a:r>
          <a:rPr lang="en-CA"/>
          <a:t> completer ou a enlever?</a:t>
        </a:r>
      </a:p>
    </p188:txBody>
  </p188:cm>
</p188:cmLst>
</file>

<file path=ppt/comments/modernComment_117_A1977F2E.xml><?xml version="1.0" encoding="utf-8"?>
<p188:cmLst xmlns:a="http://schemas.openxmlformats.org/drawingml/2006/main" xmlns:r="http://schemas.openxmlformats.org/officeDocument/2006/relationships" xmlns:p188="http://schemas.microsoft.com/office/powerpoint/2018/8/main">
  <p188:cm id="{36D4ADF6-6359-4D91-B7F4-6568DFFEFBFC}" authorId="{4BB11620-EFBC-D13A-7B93-45F2C922ABDE}" created="2024-04-09T00:40:55.872">
    <ac:txMkLst xmlns:ac="http://schemas.microsoft.com/office/drawing/2013/main/command">
      <pc:docMk xmlns:pc="http://schemas.microsoft.com/office/powerpoint/2013/main/command"/>
      <pc:sldMk xmlns:pc="http://schemas.microsoft.com/office/powerpoint/2013/main/command" cId="2711060270" sldId="279"/>
      <ac:spMk id="3" creationId="{57846E6E-541E-C380-2EC3-91AF5BEE61F6}"/>
      <ac:txMk cp="725">
        <ac:context len="910" hash="690806682"/>
      </ac:txMk>
    </ac:txMkLst>
    <p188:pos x="5886691" y="3282730"/>
    <p188:txBody>
      <a:bodyPr/>
      <a:lstStyle/>
      <a:p>
        <a:r>
          <a:rPr lang="en-CA"/>
          <a:t>C'est pas 2*0.01786?</a:t>
        </a:r>
      </a:p>
    </p188:txBody>
  </p188:cm>
</p188:cmLst>
</file>

<file path=ppt/comments/modernComment_119_D4A1683D.xml><?xml version="1.0" encoding="utf-8"?>
<p188:cmLst xmlns:a="http://schemas.openxmlformats.org/drawingml/2006/main" xmlns:r="http://schemas.openxmlformats.org/officeDocument/2006/relationships" xmlns:p188="http://schemas.microsoft.com/office/powerpoint/2018/8/main">
  <p188:cm id="{E5CD4D06-CBC4-4BBD-8A2F-2389111330B6}" authorId="{4BB11620-EFBC-D13A-7B93-45F2C922ABDE}" created="2024-04-06T22:52:32.11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1134" len="139">
        <ac:context len="1363" hash="3672763890"/>
      </ac:txMk>
    </ac:txMkLst>
    <p188:pos x="10184296" y="4306209"/>
    <p188:replyLst>
      <p188:reply id="{5BB1BFE5-C6BD-4BCE-B02D-C23A120FE53D}" authorId="{E68F2F47-82E5-2BC7-0FEC-4F4EC863DDC3}" created="2024-04-07T20:42:42.607">
        <p188:txBody>
          <a:bodyPr/>
          <a:lstStyle/>
          <a:p>
            <a:r>
              <a:rPr lang="fr-FR"/>
              <a:t>L'ordre des elements +1</a:t>
            </a:r>
          </a:p>
        </p188:txBody>
      </p188:reply>
    </p188:replyLst>
    <p188:txBody>
      <a:bodyPr/>
      <a:lstStyle/>
      <a:p>
        <a:r>
          <a:rPr lang="en-CA"/>
          <a:t>Est ce d'apres l'ordre des elements ou la formule de tomishenko qu'on a l'ordre 2?</a:t>
        </a:r>
      </a:p>
    </p188:txBody>
  </p188:cm>
  <p188:cm id="{37F27A8D-EFA0-4410-B6C6-D9B44291E8C0}" authorId="{4BB11620-EFBC-D13A-7B93-45F2C922ABDE}" created="2024-04-06T23:02:52.80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255" len="67">
        <ac:context len="1363" hash="3672763890"/>
      </ac:txMk>
    </ac:txMkLst>
    <p188:pos x="8564217" y="748000"/>
    <p188:txBody>
      <a:bodyPr/>
      <a:lstStyle/>
      <a:p>
        <a:r>
          <a:rPr lang="en-CA"/>
          <a:t>Qq1 peut confirmer?</a:t>
        </a:r>
      </a:p>
    </p188:txBody>
  </p188:cm>
</p188:cmLst>
</file>

<file path=ppt/comments/modernComment_11E_1D7F8001.xml><?xml version="1.0" encoding="utf-8"?>
<p188:cmLst xmlns:a="http://schemas.openxmlformats.org/drawingml/2006/main" xmlns:r="http://schemas.openxmlformats.org/officeDocument/2006/relationships" xmlns:p188="http://schemas.microsoft.com/office/powerpoint/2018/8/main">
  <p188:cm id="{DAB7DD91-4611-4132-AA57-7C73CA635F1A}" authorId="{53E43574-7A34-154C-E512-F6CBCA51E7C2}" created="2024-04-10T23:30:28.627">
    <ac:txMkLst xmlns:ac="http://schemas.microsoft.com/office/drawing/2013/main/command">
      <pc:docMk xmlns:pc="http://schemas.microsoft.com/office/powerpoint/2013/main/command"/>
      <pc:sldMk xmlns:pc="http://schemas.microsoft.com/office/powerpoint/2013/main/command" cId="494895105" sldId="286"/>
      <ac:spMk id="3" creationId="{57846E6E-541E-C380-2EC3-91AF5BEE61F6}"/>
      <ac:txMk cp="0" len="1">
        <ac:context len="232" hash="3144641771"/>
      </ac:txMk>
    </ac:txMkLst>
    <p188:pos x="10506075" y="2497701"/>
    <p188:replyLst>
      <p188:reply id="{D8296247-F255-453A-8959-8A72DECB77F6}" authorId="{4BB11620-EFBC-D13A-7B93-45F2C922ABDE}" created="2024-04-11T02:42:10.167">
        <p188:txBody>
          <a:bodyPr/>
          <a:lstStyle/>
          <a:p>
            <a:r>
              <a:rPr lang="en-CA"/>
              <a:t>Ajouté la diapo precedente</a:t>
            </a:r>
          </a:p>
        </p188:txBody>
      </p188:reply>
    </p188:replyLst>
    <p188:txBody>
      <a:bodyPr/>
      <a:lstStyle/>
      <a:p>
        <a:r>
          <a:rPr lang="en-CA"/>
          <a:t>On peut également parler du fait que l'encastrement impose un angle nulle qui ne peut pas être respecté par des élément linéaire ce qui introduit un erreur entre les nœuds dû à l'interpolation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1E_1D7F800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19_D4A1683D.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7_A1977F2E.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C_2EECC42B.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6_4791FEFC.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p</a:t>
                </a:r>
                <a:r>
                  <a:rPr lang="fr-CA" sz="1800" baseline="-25000" dirty="0"/>
                  <a:t>f</a:t>
                </a:r>
                <a:r>
                  <a:rPr lang="fr-CA" sz="1800" dirty="0"/>
                  <a:t>=2.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r>
                  <a:rPr lang="fr-CA" sz="1800" dirty="0"/>
                  <a:t>On note aussi que malgré le fait d’avoir imposé un encastrement à l’extrémité inférieure de la poutre, ce qui devrait se traduire </a:t>
                </a:r>
                <a:r>
                  <a:rPr lang="fr-FR" sz="1800" dirty="0"/>
                  <a:t>par un angle nul au premier élément, cette condition ne peut pas être respectée par des éléments linéaires car ils ont un seul degré de liberté par nœud (la déplacement). Comme on peut le voir à la figure </a:t>
                </a:r>
                <a:r>
                  <a:rPr lang="fr-FR" sz="1800" dirty="0">
                    <a:highlight>
                      <a:srgbClr val="FFFF00"/>
                    </a:highlight>
                  </a:rPr>
                  <a:t>4</a:t>
                </a:r>
                <a:r>
                  <a:rPr lang="fr-FR" sz="1800" dirty="0"/>
                  <a:t> de la page suivante, le déplacement est nul à la base de la poutre mais l’angle ne l’est pas. Ceci introduit une erreur entre les nœuds dû à l'interpolation.</a:t>
                </a:r>
                <a:endParaRPr lang="fr-CA" sz="1800" dirty="0"/>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Tree>
    <p:extLst>
      <p:ext uri="{BB962C8B-B14F-4D97-AF65-F5344CB8AC3E}">
        <p14:creationId xmlns:p14="http://schemas.microsoft.com/office/powerpoint/2010/main" val="168921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CA" sz="1800" dirty="0">
                <a:highlight>
                  <a:srgbClr val="FFFF00"/>
                </a:highlight>
              </a:rPr>
              <a:t>INSERER fig. 4 IMAGE DE LA SIMULATION AVEC ANGLE NON NUL</a:t>
            </a:r>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fr-CA" sz="1800" dirty="0"/>
          </a:p>
          <a:p>
            <a:pPr marL="0" indent="0" algn="just">
              <a:buNone/>
            </a:pPr>
            <a:r>
              <a:rPr lang="fr-CA" sz="1800" dirty="0"/>
              <a:t>Finalement, il faut noter que cet écart ne remet pas en question la vérification du Code de </a:t>
            </a:r>
            <a:r>
              <a:rPr lang="fr-CA" sz="1800" dirty="0" err="1"/>
              <a:t>SimCenter</a:t>
            </a:r>
            <a:r>
              <a:rPr lang="fr-CA" sz="1800" dirty="0"/>
              <a:t>/Nastran mais plutôt la méthode utilisée pour la vérification.</a:t>
            </a:r>
          </a:p>
        </p:txBody>
      </p:sp>
    </p:spTree>
    <p:extLst>
      <p:ext uri="{BB962C8B-B14F-4D97-AF65-F5344CB8AC3E}">
        <p14:creationId xmlns:p14="http://schemas.microsoft.com/office/powerpoint/2010/main" val="494895105"/>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1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1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1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postérieur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3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oMath>
                </a14:m>
                <a:r>
                  <a:rPr lang="fr-CA" sz="1800" dirty="0"/>
                  <a:t>= 2,055.</a:t>
                </a:r>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(l’ordre formel est obtenu d’après l’ordre du type 							d’éléments utilisés en FEM – or ici les PBEAM sont des 						éléments d’ordre 2).</a:t>
                </a:r>
              </a:p>
              <a:p>
                <a:pPr marL="0" indent="0" algn="just">
                  <a:buNone/>
                </a:pPr>
                <a:r>
                  <a:rPr lang="fr-CA" sz="1800" dirty="0"/>
                  <a:t>                                                                                        </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348"/>
                </a:stretch>
              </a:blipFill>
            </p:spPr>
            <p:txBody>
              <a:bodyPr/>
              <a:lstStyle/>
              <a:p>
                <a:r>
                  <a:rPr lang="en-CA">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672787777"/>
              </p:ext>
            </p:extLst>
          </p:nvPr>
        </p:nvGraphicFramePr>
        <p:xfrm>
          <a:off x="838200" y="4321732"/>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4071449"/>
            <a:ext cx="4038600" cy="276999"/>
          </a:xfrm>
          <a:prstGeom prst="rect">
            <a:avLst/>
          </a:prstGeom>
          <a:noFill/>
        </p:spPr>
        <p:txBody>
          <a:bodyPr wrap="square" rtlCol="0">
            <a:spAutoFit/>
          </a:bodyPr>
          <a:lstStyle/>
          <a:p>
            <a:r>
              <a:rPr lang="fr-FR" sz="1200" dirty="0"/>
              <a:t>Tableau 3.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Tree>
    <p:extLst>
      <p:ext uri="{BB962C8B-B14F-4D97-AF65-F5344CB8AC3E}">
        <p14:creationId xmlns:p14="http://schemas.microsoft.com/office/powerpoint/2010/main" val="3567347773"/>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a:t>
                </a:r>
                <a:endParaRPr lang="fr-CA" sz="16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200693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Tree>
    <p:extLst>
      <p:ext uri="{BB962C8B-B14F-4D97-AF65-F5344CB8AC3E}">
        <p14:creationId xmlns:p14="http://schemas.microsoft.com/office/powerpoint/2010/main" val="40316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87483" y="5556660"/>
            <a:ext cx="3298784" cy="461665"/>
          </a:xfrm>
          <a:prstGeom prst="rect">
            <a:avLst/>
          </a:prstGeom>
          <a:noFill/>
        </p:spPr>
        <p:txBody>
          <a:bodyPr wrap="square" rtlCol="0">
            <a:spAutoFit/>
          </a:bodyPr>
          <a:lstStyle/>
          <a:p>
            <a:r>
              <a:rPr lang="fr-FR" sz="1200" dirty="0"/>
              <a:t>Fig. 5.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272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postérieur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596544179"/>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3223989453"/>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6.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7. </a:t>
            </a:r>
            <a:r>
              <a:rPr lang="en-CA" sz="1200" dirty="0"/>
              <a:t>CDF de la SRQ</a:t>
            </a:r>
            <a:endParaRPr lang="fr-FR" sz="1200" dirty="0"/>
          </a:p>
        </p:txBody>
      </p:sp>
    </p:spTree>
    <p:extLst>
      <p:ext uri="{BB962C8B-B14F-4D97-AF65-F5344CB8AC3E}">
        <p14:creationId xmlns:p14="http://schemas.microsoft.com/office/powerpoint/2010/main" val="1244009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fr-FR" sz="1600" i="1" smtClean="0">
                            <a:latin typeface="Cambria Math" panose="02040503050406030204" pitchFamily="18" charset="0"/>
                          </a:rPr>
                          <m:t>𝑈</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déflexion postérieure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414653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 8).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3"/>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4">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8.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Tree>
    <p:extLst>
      <p:ext uri="{BB962C8B-B14F-4D97-AF65-F5344CB8AC3E}">
        <p14:creationId xmlns:p14="http://schemas.microsoft.com/office/powerpoint/2010/main" val="2711060270"/>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postérieur à L1 obtenu par simulation pour F=150N, avec la valeur expérimentale « D » du déplacement mesurée à cette même force (voir fig. 8-page précédente), d’où l’erreur de simulation E:</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cela indique que l’erreur du modèle pourrait être nulle à 95.4%. Cependant </a:t>
                </a: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233982" cy="307777"/>
          </a:xfrm>
          <a:prstGeom prst="rect">
            <a:avLst/>
          </a:prstGeom>
          <a:noFill/>
        </p:spPr>
        <p:txBody>
          <a:bodyPr wrap="square" rtlCol="0">
            <a:spAutoFit/>
          </a:bodyPr>
          <a:lstStyle/>
          <a:p>
            <a:r>
              <a:rPr lang="en-US" sz="1400" dirty="0"/>
              <a:t>Fig.9.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Tree>
    <p:extLst>
      <p:ext uri="{BB962C8B-B14F-4D97-AF65-F5344CB8AC3E}">
        <p14:creationId xmlns:p14="http://schemas.microsoft.com/office/powerpoint/2010/main" val="424987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postérieur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𝛿</m:t>
                        </m:r>
                      </m:e>
                      <m:sub>
                        <m:r>
                          <a:rPr lang="en-CA" sz="1800" dirty="0">
                            <a:latin typeface="Cambria Math" panose="02040503050406030204" pitchFamily="18" charset="0"/>
                          </a:rPr>
                          <m:t>𝑚𝑜𝑑𝑒𝑙</m:t>
                        </m:r>
                      </m:sub>
                    </m:sSub>
                  </m:oMath>
                </a14:m>
                <a:r>
                  <a:rPr lang="en-CA" sz="1800" dirty="0"/>
                  <a:t> </a:t>
                </a:r>
                <a:r>
                  <a:rPr lang="fr-CA" sz="1800" dirty="0"/>
                  <a:t>n’est pas surprenant.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Tree>
    <p:extLst>
      <p:ext uri="{BB962C8B-B14F-4D97-AF65-F5344CB8AC3E}">
        <p14:creationId xmlns:p14="http://schemas.microsoft.com/office/powerpoint/2010/main" val="340103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CA" sz="1800" dirty="0">
                    <a:highlight>
                      <a:srgbClr val="FFFF00"/>
                    </a:highlight>
                  </a:rPr>
                  <a:t>La verification de code montre … </a:t>
                </a:r>
                <a:r>
                  <a:rPr lang="en-CA" sz="1800" dirty="0" err="1">
                    <a:highlight>
                      <a:srgbClr val="FFFF00"/>
                    </a:highlight>
                  </a:rPr>
                  <a:t>ce</a:t>
                </a:r>
                <a:r>
                  <a:rPr lang="en-CA" sz="1800" dirty="0">
                    <a:highlight>
                      <a:srgbClr val="FFFF00"/>
                    </a:highlight>
                  </a:rPr>
                  <a:t> </a:t>
                </a:r>
                <a:r>
                  <a:rPr lang="en-CA" sz="1800" dirty="0" err="1">
                    <a:highlight>
                      <a:srgbClr val="FFFF00"/>
                    </a:highlight>
                  </a:rPr>
                  <a:t>n’etait</a:t>
                </a:r>
                <a:r>
                  <a:rPr lang="en-CA" sz="1800" dirty="0">
                    <a:highlight>
                      <a:srgbClr val="FFFF00"/>
                    </a:highlight>
                  </a:rPr>
                  <a:t> pas </a:t>
                </a:r>
                <a:r>
                  <a:rPr lang="en-CA" sz="1800" dirty="0" err="1">
                    <a:highlight>
                      <a:srgbClr val="FFFF00"/>
                    </a:highlight>
                  </a:rPr>
                  <a:t>directement</a:t>
                </a:r>
                <a:r>
                  <a:rPr lang="en-CA" sz="1800" dirty="0">
                    <a:highlight>
                      <a:srgbClr val="FFFF00"/>
                    </a:highlight>
                  </a:rPr>
                  <a:t> </a:t>
                </a:r>
                <a:r>
                  <a:rPr lang="en-CA" sz="1800" dirty="0" err="1">
                    <a:highlight>
                      <a:srgbClr val="FFFF00"/>
                    </a:highlight>
                  </a:rPr>
                  <a:t>une</a:t>
                </a:r>
                <a:r>
                  <a:rPr lang="en-CA" sz="1800" dirty="0">
                    <a:highlight>
                      <a:srgbClr val="FFFF00"/>
                    </a:highlight>
                  </a:rPr>
                  <a:t> verification du MEF de la </a:t>
                </a:r>
                <a:r>
                  <a:rPr lang="en-CA" sz="1800" dirty="0" err="1">
                    <a:highlight>
                      <a:srgbClr val="FFFF00"/>
                    </a:highlight>
                  </a:rPr>
                  <a:t>colonne</a:t>
                </a:r>
                <a:r>
                  <a:rPr lang="en-CA" sz="1800" dirty="0">
                    <a:highlight>
                      <a:srgbClr val="FFFF00"/>
                    </a:highlight>
                  </a:rPr>
                  <a:t> </a:t>
                </a:r>
                <a:r>
                  <a:rPr lang="en-CA" sz="1800" dirty="0" err="1">
                    <a:highlight>
                      <a:srgbClr val="FFFF00"/>
                    </a:highlight>
                  </a:rPr>
                  <a:t>vertebrale</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plutot</a:t>
                </a:r>
                <a:r>
                  <a:rPr lang="en-CA" sz="1800" dirty="0">
                    <a:highlight>
                      <a:srgbClr val="FFFF00"/>
                    </a:highlight>
                  </a:rPr>
                  <a:t> de </a:t>
                </a:r>
                <a:r>
                  <a:rPr lang="en-CA" sz="1800" dirty="0" err="1">
                    <a:highlight>
                      <a:srgbClr val="FFFF00"/>
                    </a:highlight>
                  </a:rPr>
                  <a:t>simcenter</a:t>
                </a:r>
                <a:r>
                  <a:rPr lang="en-CA" sz="1800" dirty="0">
                    <a:highlight>
                      <a:srgbClr val="FFFF00"/>
                    </a:highlight>
                  </a:rPr>
                  <a:t>…</a:t>
                </a:r>
              </a:p>
              <a:p>
                <a:pPr marL="0" indent="0" algn="just">
                  <a:buNone/>
                </a:pPr>
                <a:r>
                  <a:rPr lang="en-CA" sz="1800" dirty="0">
                    <a:highlight>
                      <a:srgbClr val="FFFF00"/>
                    </a:highlight>
                  </a:rPr>
                  <a:t>La verification de solution </a:t>
                </a:r>
                <a:r>
                  <a:rPr lang="en-CA" sz="1800" dirty="0" err="1">
                    <a:highlight>
                      <a:srgbClr val="FFFF00"/>
                    </a:highlight>
                  </a:rPr>
                  <a:t>donne</a:t>
                </a:r>
                <a:r>
                  <a:rPr lang="en-CA" sz="1800" dirty="0">
                    <a:highlight>
                      <a:srgbClr val="FFFF00"/>
                    </a:highlight>
                  </a:rPr>
                  <a:t> un </a:t>
                </a:r>
                <a:r>
                  <a:rPr lang="en-CA" sz="1800" dirty="0" err="1">
                    <a:highlight>
                      <a:srgbClr val="FFFF00"/>
                    </a:highlight>
                  </a:rPr>
                  <a:t>estimé</a:t>
                </a:r>
                <a:r>
                  <a:rPr lang="en-CA" sz="1800" dirty="0">
                    <a:highlight>
                      <a:srgbClr val="FFFF00"/>
                    </a:highlight>
                  </a:rPr>
                  <a:t> de </a:t>
                </a:r>
                <a:r>
                  <a:rPr lang="en-CA" sz="1800" dirty="0" err="1">
                    <a:highlight>
                      <a:srgbClr val="FFFF00"/>
                    </a:highlight>
                  </a:rPr>
                  <a:t>l’erreur</a:t>
                </a:r>
                <a:r>
                  <a:rPr lang="en-CA" sz="1800" dirty="0">
                    <a:highlight>
                      <a:srgbClr val="FFFF00"/>
                    </a:highlight>
                  </a:rPr>
                  <a:t> de ?? Et on </a:t>
                </a:r>
                <a:r>
                  <a:rPr lang="en-CA" sz="1800" dirty="0" err="1">
                    <a:highlight>
                      <a:srgbClr val="FFFF00"/>
                    </a:highlight>
                  </a:rPr>
                  <a:t>trouve</a:t>
                </a:r>
                <a:r>
                  <a:rPr lang="en-CA" sz="1800" dirty="0">
                    <a:highlight>
                      <a:srgbClr val="FFFF00"/>
                    </a:highlight>
                  </a:rPr>
                  <a:t> </a:t>
                </a:r>
                <a:r>
                  <a:rPr lang="en-CA" sz="1800" dirty="0" err="1">
                    <a:highlight>
                      <a:srgbClr val="FFFF00"/>
                    </a:highlight>
                  </a:rPr>
                  <a:t>qu’une</a:t>
                </a:r>
                <a:r>
                  <a:rPr lang="en-CA" sz="1800" dirty="0">
                    <a:highlight>
                      <a:srgbClr val="FFFF00"/>
                    </a:highlight>
                  </a:rPr>
                  <a:t> approximation de la solution par </a:t>
                </a:r>
                <a:r>
                  <a:rPr lang="en-CA" sz="1800" dirty="0" err="1">
                    <a:highlight>
                      <a:srgbClr val="FFFF00"/>
                    </a:highlight>
                  </a:rPr>
                  <a:t>une</a:t>
                </a:r>
                <a:r>
                  <a:rPr lang="en-CA" sz="1800" dirty="0">
                    <a:highlight>
                      <a:srgbClr val="FFFF00"/>
                    </a:highlight>
                  </a:rPr>
                  <a:t> extrapolation de Richardson </a:t>
                </a:r>
                <a:r>
                  <a:rPr lang="en-CA" sz="1800" dirty="0" err="1">
                    <a:highlight>
                      <a:srgbClr val="FFFF00"/>
                    </a:highlight>
                  </a:rPr>
                  <a:t>est</a:t>
                </a:r>
                <a:r>
                  <a:rPr lang="en-CA" sz="1800" dirty="0">
                    <a:highlight>
                      <a:srgbClr val="FFFF00"/>
                    </a:highlight>
                  </a:rPr>
                  <a:t> possible </a:t>
                </a:r>
                <a:r>
                  <a:rPr lang="en-CA" sz="1800" dirty="0" err="1">
                    <a:highlight>
                      <a:srgbClr val="FFFF00"/>
                    </a:highlight>
                  </a:rPr>
                  <a:t>blablabla</a:t>
                </a:r>
                <a:endParaRPr lang="en-CA" sz="1800" dirty="0">
                  <a:highlight>
                    <a:srgbClr val="FFFF00"/>
                  </a:highlight>
                </a:endParaRPr>
              </a:p>
              <a:p>
                <a:pPr marL="0" indent="0" algn="just">
                  <a:buNone/>
                </a:pPr>
                <a:r>
                  <a:rPr lang="en-CA" sz="1800" dirty="0" err="1">
                    <a:highlight>
                      <a:srgbClr val="FFFF00"/>
                    </a:highlight>
                  </a:rPr>
                  <a:t>Arrivee</a:t>
                </a:r>
                <a:r>
                  <a:rPr lang="en-CA" sz="1800" dirty="0">
                    <a:highlight>
                      <a:srgbClr val="FFFF00"/>
                    </a:highlight>
                  </a:rPr>
                  <a:t> a </a:t>
                </a:r>
                <a:r>
                  <a:rPr lang="en-CA" sz="1800" dirty="0" err="1">
                    <a:highlight>
                      <a:srgbClr val="FFFF00"/>
                    </a:highlight>
                  </a:rPr>
                  <a:t>l’etape</a:t>
                </a:r>
                <a:r>
                  <a:rPr lang="en-CA" sz="1800" dirty="0">
                    <a:highlight>
                      <a:srgbClr val="FFFF00"/>
                    </a:highlight>
                  </a:rPr>
                  <a:t> de validation, </a:t>
                </a:r>
                <a:r>
                  <a:rPr lang="en-CA" sz="1800" dirty="0" err="1">
                    <a:highlight>
                      <a:srgbClr val="FFFF00"/>
                    </a:highlight>
                  </a:rPr>
                  <a:t>plusieurs</a:t>
                </a:r>
                <a:r>
                  <a:rPr lang="en-CA" sz="1800" dirty="0">
                    <a:highlight>
                      <a:srgbClr val="FFFF00"/>
                    </a:highlight>
                  </a:rPr>
                  <a:t> hypotheses </a:t>
                </a:r>
                <a:r>
                  <a:rPr lang="en-CA" sz="1800" dirty="0" err="1">
                    <a:highlight>
                      <a:srgbClr val="FFFF00"/>
                    </a:highlight>
                  </a:rPr>
                  <a:t>ont</a:t>
                </a:r>
                <a:r>
                  <a:rPr lang="en-CA" sz="1800" dirty="0">
                    <a:highlight>
                      <a:srgbClr val="FFFF00"/>
                    </a:highlight>
                  </a:rPr>
                  <a:t> du </a:t>
                </a:r>
                <a:r>
                  <a:rPr lang="en-CA" sz="1800" dirty="0" err="1">
                    <a:highlight>
                      <a:srgbClr val="FFFF00"/>
                    </a:highlight>
                  </a:rPr>
                  <a:t>etre</a:t>
                </a:r>
                <a:r>
                  <a:rPr lang="en-CA" sz="1800" dirty="0">
                    <a:highlight>
                      <a:srgbClr val="FFFF00"/>
                    </a:highlight>
                  </a:rPr>
                  <a:t> </a:t>
                </a:r>
                <a:r>
                  <a:rPr lang="en-CA" sz="1800" dirty="0" err="1">
                    <a:highlight>
                      <a:srgbClr val="FFFF00"/>
                    </a:highlight>
                  </a:rPr>
                  <a:t>effectuees</a:t>
                </a:r>
                <a:r>
                  <a:rPr lang="en-CA" sz="1800" dirty="0">
                    <a:highlight>
                      <a:srgbClr val="FFFF00"/>
                    </a:highlight>
                  </a:rPr>
                  <a:t> pour pallier aux manque </a:t>
                </a:r>
                <a:r>
                  <a:rPr lang="en-CA" sz="1800" dirty="0" err="1">
                    <a:highlight>
                      <a:srgbClr val="FFFF00"/>
                    </a:highlight>
                  </a:rPr>
                  <a:t>d’information</a:t>
                </a:r>
                <a:r>
                  <a:rPr lang="en-CA" sz="1800" dirty="0">
                    <a:highlight>
                      <a:srgbClr val="FFFF00"/>
                    </a:highlight>
                  </a:rPr>
                  <a:t> des articles </a:t>
                </a:r>
                <a:r>
                  <a:rPr lang="en-CA" sz="1800" dirty="0" err="1">
                    <a:highlight>
                      <a:srgbClr val="FFFF00"/>
                    </a:highlight>
                  </a:rPr>
                  <a:t>scientifiques</a:t>
                </a:r>
                <a:r>
                  <a:rPr lang="en-CA" sz="1800" dirty="0">
                    <a:highlight>
                      <a:srgbClr val="FFFF00"/>
                    </a:highlight>
                  </a:rPr>
                  <a:t> sur la distribution des </a:t>
                </a:r>
                <a:r>
                  <a:rPr lang="en-CA" sz="1800" dirty="0" err="1">
                    <a:highlight>
                      <a:srgbClr val="FFFF00"/>
                    </a:highlight>
                  </a:rPr>
                  <a:t>donnees</a:t>
                </a:r>
                <a:r>
                  <a:rPr lang="en-CA" sz="1800" dirty="0">
                    <a:highlight>
                      <a:srgbClr val="FFFF00"/>
                    </a:highlight>
                  </a:rPr>
                  <a:t> </a:t>
                </a:r>
                <a:r>
                  <a:rPr lang="en-CA" sz="1800" dirty="0" err="1">
                    <a:highlight>
                      <a:srgbClr val="FFFF00"/>
                    </a:highlight>
                  </a:rPr>
                  <a:t>d’entrees</a:t>
                </a:r>
                <a:r>
                  <a:rPr lang="en-CA" sz="1800" dirty="0">
                    <a:highlight>
                      <a:srgbClr val="FFFF00"/>
                    </a:highlight>
                  </a:rPr>
                  <a:t>, </a:t>
                </a:r>
                <a:r>
                  <a:rPr lang="en-CA" sz="1800" dirty="0" err="1">
                    <a:highlight>
                      <a:srgbClr val="FFFF00"/>
                    </a:highlight>
                  </a:rPr>
                  <a:t>ainsi</a:t>
                </a:r>
                <a:r>
                  <a:rPr lang="en-CA" sz="1800" dirty="0">
                    <a:highlight>
                      <a:srgbClr val="FFFF00"/>
                    </a:highlight>
                  </a:rPr>
                  <a:t> que les </a:t>
                </a:r>
                <a:r>
                  <a:rPr lang="en-CA" sz="1800" dirty="0" err="1">
                    <a:highlight>
                      <a:srgbClr val="FFFF00"/>
                    </a:highlight>
                  </a:rPr>
                  <a:t>erreurs</a:t>
                </a:r>
                <a:r>
                  <a:rPr lang="en-CA" sz="1800" dirty="0">
                    <a:highlight>
                      <a:srgbClr val="FFFF00"/>
                    </a:highlight>
                  </a:rPr>
                  <a:t> de </a:t>
                </a:r>
                <a:r>
                  <a:rPr lang="en-CA" sz="1800" dirty="0" err="1">
                    <a:highlight>
                      <a:srgbClr val="FFFF00"/>
                    </a:highlight>
                  </a:rPr>
                  <a:t>mesure</a:t>
                </a:r>
                <a:r>
                  <a:rPr lang="en-CA" sz="1800" dirty="0">
                    <a:highlight>
                      <a:srgbClr val="FFFF00"/>
                    </a:highlight>
                  </a:rPr>
                  <a:t>  de </a:t>
                </a:r>
                <a:r>
                  <a:rPr lang="en-CA" sz="1800" dirty="0" err="1">
                    <a:highlight>
                      <a:srgbClr val="FFFF00"/>
                    </a:highlight>
                  </a:rPr>
                  <a:t>ces</a:t>
                </a:r>
                <a:r>
                  <a:rPr lang="en-CA" sz="1800" dirty="0">
                    <a:highlight>
                      <a:srgbClr val="FFFF00"/>
                    </a:highlight>
                  </a:rPr>
                  <a:t> </a:t>
                </a:r>
                <a:r>
                  <a:rPr lang="en-CA" sz="1800" dirty="0" err="1">
                    <a:highlight>
                      <a:srgbClr val="FFFF00"/>
                    </a:highlight>
                  </a:rPr>
                  <a:t>donnees</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aussi</a:t>
                </a:r>
                <a:r>
                  <a:rPr lang="en-CA" sz="1800" dirty="0">
                    <a:highlight>
                      <a:srgbClr val="FFFF00"/>
                    </a:highlight>
                  </a:rPr>
                  <a:t> sur les experiences de validation et les </a:t>
                </a:r>
                <a:r>
                  <a:rPr lang="en-CA" sz="1800" dirty="0" err="1">
                    <a:highlight>
                      <a:srgbClr val="FFFF00"/>
                    </a:highlight>
                  </a:rPr>
                  <a:t>mesures</a:t>
                </a:r>
                <a:r>
                  <a:rPr lang="en-CA" sz="1800" dirty="0">
                    <a:highlight>
                      <a:srgbClr val="FFFF00"/>
                    </a:highlight>
                  </a:rPr>
                  <a:t> de la SRQ. Ceci fait que malgré un </a:t>
                </a:r>
                <a:r>
                  <a:rPr lang="en-CA" sz="1800" dirty="0" err="1">
                    <a:highlight>
                      <a:srgbClr val="FFFF00"/>
                    </a:highlight>
                  </a:rPr>
                  <a:t>intervalle</a:t>
                </a:r>
                <a:r>
                  <a:rPr lang="en-CA" sz="1800" dirty="0">
                    <a:highlight>
                      <a:srgbClr val="FFFF00"/>
                    </a:highlight>
                  </a:rPr>
                  <a:t> </a:t>
                </a:r>
                <a:r>
                  <a:rPr lang="en-CA" sz="1800" dirty="0" err="1">
                    <a:highlight>
                      <a:srgbClr val="FFFF00"/>
                    </a:highlight>
                  </a:rPr>
                  <a:t>d’incertitude</a:t>
                </a:r>
                <a:r>
                  <a:rPr lang="en-CA" sz="1800" dirty="0">
                    <a:highlight>
                      <a:srgbClr val="FFFF00"/>
                    </a:highlight>
                  </a:rPr>
                  <a:t> sur </a:t>
                </a:r>
                <a:r>
                  <a:rPr lang="en-CA" sz="1800" dirty="0" err="1">
                    <a:highlight>
                      <a:srgbClr val="FFFF00"/>
                    </a:highlight>
                  </a:rPr>
                  <a:t>l;erreure</a:t>
                </a:r>
                <a:r>
                  <a:rPr lang="en-CA" sz="1800" dirty="0">
                    <a:highlight>
                      <a:srgbClr val="FFFF00"/>
                    </a:highlight>
                  </a:rPr>
                  <a:t> du </a:t>
                </a:r>
                <a:r>
                  <a:rPr lang="en-CA" sz="1800" dirty="0" err="1">
                    <a:highlight>
                      <a:srgbClr val="FFFF00"/>
                    </a:highlight>
                  </a:rPr>
                  <a:t>modele</a:t>
                </a:r>
                <a:r>
                  <a:rPr lang="en-CA" sz="1800" dirty="0">
                    <a:highlight>
                      <a:srgbClr val="FFFF00"/>
                    </a:highlight>
                  </a:rPr>
                  <a:t> qui englobe la </a:t>
                </a:r>
                <a:r>
                  <a:rPr lang="en-CA" sz="1800" dirty="0" err="1">
                    <a:highlight>
                      <a:srgbClr val="FFFF00"/>
                    </a:highlight>
                  </a:rPr>
                  <a:t>valeur</a:t>
                </a:r>
                <a:r>
                  <a:rPr lang="en-CA" sz="1800" dirty="0">
                    <a:highlight>
                      <a:srgbClr val="FFFF00"/>
                    </a:highlight>
                  </a:rPr>
                  <a:t> 0, </a:t>
                </a:r>
                <a:r>
                  <a:rPr lang="en-CA" sz="1800" dirty="0" err="1">
                    <a:highlight>
                      <a:srgbClr val="FFFF00"/>
                    </a:highlight>
                  </a:rPr>
                  <a:t>l’intervalle</a:t>
                </a:r>
                <a:r>
                  <a:rPr lang="en-CA" sz="1800" dirty="0">
                    <a:highlight>
                      <a:srgbClr val="FFFF00"/>
                    </a:highlight>
                  </a:rPr>
                  <a:t> </a:t>
                </a:r>
                <a:r>
                  <a:rPr lang="en-CA" sz="1800" dirty="0" err="1">
                    <a:highlight>
                      <a:srgbClr val="FFFF00"/>
                    </a:highlight>
                  </a:rPr>
                  <a:t>est</a:t>
                </a:r>
                <a:r>
                  <a:rPr lang="en-CA" sz="1800" dirty="0">
                    <a:highlight>
                      <a:srgbClr val="FFFF00"/>
                    </a:highlight>
                  </a:rPr>
                  <a:t> beaucoup trop large pour </a:t>
                </a:r>
                <a:r>
                  <a:rPr lang="en-CA" sz="1800" dirty="0" err="1">
                    <a:highlight>
                      <a:srgbClr val="FFFF00"/>
                    </a:highlight>
                  </a:rPr>
                  <a:t>pouvoir</a:t>
                </a:r>
                <a:r>
                  <a:rPr lang="en-CA" sz="1800" dirty="0">
                    <a:highlight>
                      <a:srgbClr val="FFFF00"/>
                    </a:highlight>
                  </a:rPr>
                  <a:t> affirmer que le </a:t>
                </a:r>
                <a:r>
                  <a:rPr lang="en-CA" sz="1800" dirty="0" err="1">
                    <a:highlight>
                      <a:srgbClr val="FFFF00"/>
                    </a:highlight>
                  </a:rPr>
                  <a:t>modele</a:t>
                </a:r>
                <a:r>
                  <a:rPr lang="en-CA" sz="1800" dirty="0">
                    <a:highlight>
                      <a:srgbClr val="FFFF00"/>
                    </a:highlight>
                  </a:rPr>
                  <a:t> </a:t>
                </a:r>
                <a:r>
                  <a:rPr lang="en-CA" sz="1800" dirty="0" err="1">
                    <a:highlight>
                      <a:srgbClr val="FFFF00"/>
                    </a:highlight>
                  </a:rPr>
                  <a:t>est</a:t>
                </a:r>
                <a:r>
                  <a:rPr lang="en-CA" sz="1800" dirty="0">
                    <a:highlight>
                      <a:srgbClr val="FFFF00"/>
                    </a:highlight>
                  </a:rPr>
                  <a:t> completement </a:t>
                </a:r>
                <a:r>
                  <a:rPr lang="en-CA" sz="1800" dirty="0" err="1">
                    <a:highlight>
                      <a:srgbClr val="FFFF00"/>
                    </a:highlight>
                  </a:rPr>
                  <a:t>fiable</a:t>
                </a:r>
                <a:r>
                  <a:rPr lang="en-CA" sz="1800" dirty="0">
                    <a:highlight>
                      <a:srgbClr val="FFFF00"/>
                    </a:highlight>
                  </a:rPr>
                  <a:t>. Des efforts de reduction de </a:t>
                </a:r>
                <a14:m>
                  <m:oMath xmlns:m="http://schemas.openxmlformats.org/officeDocument/2006/math">
                    <m:sSub>
                      <m:sSubPr>
                        <m:ctrlPr>
                          <a:rPr lang="en-CA" sz="1800" i="1" dirty="0">
                            <a:highlight>
                              <a:srgbClr val="FFFF00"/>
                            </a:highlight>
                            <a:latin typeface="Cambria Math" panose="02040503050406030204" pitchFamily="18" charset="0"/>
                          </a:rPr>
                        </m:ctrlPr>
                      </m:sSubPr>
                      <m:e>
                        <m:r>
                          <a:rPr lang="en-CA" sz="1800" dirty="0">
                            <a:highlight>
                              <a:srgbClr val="FFFF00"/>
                            </a:highlight>
                            <a:latin typeface="Cambria Math" panose="02040503050406030204" pitchFamily="18" charset="0"/>
                          </a:rPr>
                          <m:t>𝑢</m:t>
                        </m:r>
                      </m:e>
                      <m:sub>
                        <m:r>
                          <a:rPr lang="en-CA" sz="1800" b="0" i="1" dirty="0" smtClean="0">
                            <a:highlight>
                              <a:srgbClr val="FFFF00"/>
                            </a:highlight>
                            <a:latin typeface="Cambria Math" panose="02040503050406030204" pitchFamily="18" charset="0"/>
                          </a:rPr>
                          <m:t>𝑣𝑎𝑙</m:t>
                        </m:r>
                        <m:r>
                          <a:rPr lang="en-CA" sz="1800" i="1" dirty="0">
                            <a:highlight>
                              <a:srgbClr val="FFFF00"/>
                            </a:highlight>
                            <a:latin typeface="Cambria Math" panose="02040503050406030204" pitchFamily="18" charset="0"/>
                          </a:rPr>
                          <m:t> </m:t>
                        </m:r>
                      </m:sub>
                    </m:sSub>
                  </m:oMath>
                </a14:m>
                <a:r>
                  <a:rPr lang="en-CA" sz="1800" dirty="0" err="1">
                    <a:highlight>
                      <a:srgbClr val="FFFF00"/>
                    </a:highlight>
                  </a:rPr>
                  <a:t>doivent</a:t>
                </a:r>
                <a:r>
                  <a:rPr lang="en-CA" sz="1800" dirty="0">
                    <a:highlight>
                      <a:srgbClr val="FFFF00"/>
                    </a:highlight>
                  </a:rPr>
                  <a:t> </a:t>
                </a:r>
                <a:r>
                  <a:rPr lang="en-CA" sz="1800" dirty="0" err="1">
                    <a:highlight>
                      <a:srgbClr val="FFFF00"/>
                    </a:highlight>
                  </a:rPr>
                  <a:t>etre</a:t>
                </a:r>
                <a:r>
                  <a:rPr lang="en-CA" sz="1800" dirty="0">
                    <a:highlight>
                      <a:srgbClr val="FFFF00"/>
                    </a:highlight>
                  </a:rPr>
                  <a:t> </a:t>
                </a:r>
                <a:r>
                  <a:rPr lang="en-CA" sz="1800" dirty="0" err="1">
                    <a:highlight>
                      <a:srgbClr val="FFFF00"/>
                    </a:highlight>
                  </a:rPr>
                  <a:t>entrepris</a:t>
                </a:r>
                <a:r>
                  <a:rPr lang="en-CA" sz="1800" dirty="0">
                    <a:highlight>
                      <a:srgbClr val="FFFF00"/>
                    </a:highlight>
                  </a:rPr>
                  <a:t> a travers la reduction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highlight>
                      <a:srgbClr val="FFFF00"/>
                    </a:highlight>
                  </a:rPr>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870"/>
                </a:stretch>
              </a:blipFill>
            </p:spPr>
            <p:txBody>
              <a:bodyPr/>
              <a:lstStyle/>
              <a:p>
                <a:r>
                  <a:rPr lang="en-CA">
                    <a:noFill/>
                  </a:rPr>
                  <a:t> </a:t>
                </a:r>
              </a:p>
            </p:txBody>
          </p:sp>
        </mc:Fallback>
      </mc:AlternateContent>
    </p:spTree>
    <p:extLst>
      <p:ext uri="{BB962C8B-B14F-4D97-AF65-F5344CB8AC3E}">
        <p14:creationId xmlns:p14="http://schemas.microsoft.com/office/powerpoint/2010/main" val="155812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a:bodyPr>
              <a:lstStyle/>
              <a:p>
                <a:pPr marL="0" indent="0" algn="just">
                  <a:lnSpc>
                    <a:spcPct val="110000"/>
                  </a:lnSpc>
                  <a:spcAft>
                    <a:spcPts val="8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348" t="-111"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postérieur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800" dirty="0"/>
                  <a:t>Pour commencer, il faut noter que l’utilisation de SimCenter 3D confère une certaine confiance aux résultats des simulations puisque ce dernier est supposé complètement vérifié par son éditeur. </a:t>
                </a:r>
              </a:p>
              <a:p>
                <a:pPr marL="0" indent="0" algn="just">
                  <a:lnSpc>
                    <a:spcPct val="100000"/>
                  </a:lnSpc>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a:t>
                </a:r>
                <a:r>
                  <a:rPr lang="fr-CA" sz="1800" dirty="0">
                    <a:highlight>
                      <a:srgbClr val="FFFF00"/>
                    </a:highlight>
                  </a:rPr>
                  <a:t> </a:t>
                </a:r>
                <a:r>
                  <a:rPr lang="fr-CA" sz="1800" dirty="0"/>
                  <a:t>d’une poutre d’Euler soit </a:t>
                </a:r>
                <a14:m>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r>
                      <a:rPr lang="fr-FR" sz="1800" b="0" i="1" smtClean="0">
                        <a:latin typeface="Cambria Math" panose="02040503050406030204" pitchFamily="18" charset="0"/>
                      </a:rPr>
                      <m:t> </m:t>
                    </m:r>
                  </m:oMath>
                </a14:m>
                <a:r>
                  <a:rPr lang="fr-CA" sz="1800" dirty="0"/>
                  <a:t>avec P la force exercée sur la poutre, L sa longueur, E son module de Young et I son moment quadratique.</a:t>
                </a:r>
              </a:p>
              <a:p>
                <a:pPr marL="0" indent="0" algn="just">
                  <a:lnSpc>
                    <a:spcPct val="100000"/>
                  </a:lnSpc>
                  <a:buNone/>
                </a:pPr>
                <a:r>
                  <a:rPr lang="fr-CA" sz="1800" dirty="0"/>
                  <a:t>Pour cet exercice de vérification les constantes ont été fixées aux valeurs suivantes:</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522" t="-571" r="-464"/>
                </a:stretch>
              </a:blipFill>
            </p:spPr>
            <p:txBody>
              <a:bodyPr/>
              <a:lstStyle/>
              <a:p>
                <a:r>
                  <a:rPr lang="en-CA">
                    <a:noFill/>
                  </a:rPr>
                  <a:t> </a:t>
                </a:r>
              </a:p>
            </p:txBody>
          </p:sp>
        </mc:Fallback>
      </mc:AlternateContent>
      <p:graphicFrame>
        <p:nvGraphicFramePr>
          <p:cNvPr id="7" name="Tableau 6">
            <a:extLst>
              <a:ext uri="{FF2B5EF4-FFF2-40B4-BE49-F238E27FC236}">
                <a16:creationId xmlns:a16="http://schemas.microsoft.com/office/drawing/2014/main" id="{158B1993-4CA7-82B6-EE08-39866B522654}"/>
              </a:ext>
            </a:extLst>
          </p:cNvPr>
          <p:cNvGraphicFramePr>
            <a:graphicFrameLocks noGrp="1"/>
          </p:cNvGraphicFramePr>
          <p:nvPr>
            <p:extLst>
              <p:ext uri="{D42A27DB-BD31-4B8C-83A1-F6EECF244321}">
                <p14:modId xmlns:p14="http://schemas.microsoft.com/office/powerpoint/2010/main" val="2053614699"/>
              </p:ext>
            </p:extLst>
          </p:nvPr>
        </p:nvGraphicFramePr>
        <p:xfrm>
          <a:off x="3646004" y="4477607"/>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endParaRPr lang="fr-FR" dirty="0"/>
                    </a:p>
                  </a:txBody>
                  <a:tcPr/>
                </a:tc>
                <a:extLst>
                  <a:ext uri="{0D108BD9-81ED-4DB2-BD59-A6C34878D82A}">
                    <a16:rowId xmlns:a16="http://schemas.microsoft.com/office/drawing/2014/main" val="1367851737"/>
                  </a:ext>
                </a:extLst>
              </a:tr>
            </a:tbl>
          </a:graphicData>
        </a:graphic>
      </p:graphicFrame>
      <p:sp>
        <p:nvSpPr>
          <p:cNvPr id="8" name="ZoneTexte 4">
            <a:extLst>
              <a:ext uri="{FF2B5EF4-FFF2-40B4-BE49-F238E27FC236}">
                <a16:creationId xmlns:a16="http://schemas.microsoft.com/office/drawing/2014/main" id="{7F97C545-1554-9441-74D9-073A2625BC48}"/>
              </a:ext>
            </a:extLst>
          </p:cNvPr>
          <p:cNvSpPr txBox="1"/>
          <p:nvPr/>
        </p:nvSpPr>
        <p:spPr>
          <a:xfrm>
            <a:off x="3646004" y="4141830"/>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78726865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marL="0" indent="0" algn="just">
              <a:buNone/>
            </a:pPr>
            <a:r>
              <a:rPr lang="fr-FR" sz="1800" dirty="0"/>
              <a:t>Pour modéliser un élément Poutre, </a:t>
            </a:r>
            <a:r>
              <a:rPr lang="fr-FR" sz="1800" dirty="0" err="1"/>
              <a:t>SimCenter</a:t>
            </a:r>
            <a:r>
              <a:rPr lang="fr-FR" sz="1800" dirty="0"/>
              <a:t> utilise la formulation de Timoshenko qui est une équation différentielle d’ordre 2 (voir page 3).</a:t>
            </a:r>
          </a:p>
          <a:p>
            <a:pPr marL="0" indent="0" algn="just">
              <a:buNone/>
            </a:pPr>
            <a:r>
              <a:rPr lang="fr-FR" sz="1800" dirty="0"/>
              <a:t>Ainsi les fonctions de forme utilisées pour l’interpolation entre deux nœuds sont, au plus, des fonctions linéaires.</a:t>
            </a:r>
          </a:p>
          <a:p>
            <a:pPr marL="0" indent="0" algn="just">
              <a:buNone/>
            </a:pPr>
            <a:r>
              <a:rPr lang="fr-FR" sz="1800" dirty="0"/>
              <a:t>Cependant la formulation d’une poutre d’Euler est une équation différentielle de d’ordre 4, qui nécessite au minimum des fonctions de forme quadratiques.</a:t>
            </a:r>
          </a:p>
          <a:p>
            <a:pPr marL="0" indent="0" algn="just">
              <a:buNone/>
            </a:pPr>
            <a:r>
              <a:rPr lang="fr-FR" sz="1800" dirty="0"/>
              <a:t>Ceci aurait dû annoncer dès le départ l’incompatibilité des deux formulations, mais c’est malheureusement quelque chose que nous n’avons réalisé que trop tard, quand nous ne sommes pas arrivés au bon ordre de convergence malgré tous nos essais, et après consultation du professeur David </a:t>
            </a:r>
            <a:r>
              <a:rPr lang="fr-FR" sz="1800" dirty="0" err="1"/>
              <a:t>Mélançon</a:t>
            </a:r>
            <a:r>
              <a:rPr lang="fr-FR" sz="1800" dirty="0"/>
              <a:t> qui a attiré notre attention sur cette incohérence.</a:t>
            </a:r>
          </a:p>
          <a:p>
            <a:pPr marL="0" indent="0" algn="just">
              <a:buNone/>
            </a:pPr>
            <a:r>
              <a:rPr lang="fr-FR" sz="1800" dirty="0"/>
              <a:t>Les tentatives et résultats de notre analyse de convergence sont quand même présentés dans ce qui suit.</a:t>
            </a:r>
          </a:p>
        </p:txBody>
      </p:sp>
    </p:spTree>
    <p:extLst>
      <p:ext uri="{BB962C8B-B14F-4D97-AF65-F5344CB8AC3E}">
        <p14:creationId xmlns:p14="http://schemas.microsoft.com/office/powerpoint/2010/main" val="120075033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pPr marL="0" indent="0" algn="just">
              <a:buNone/>
            </a:pPr>
            <a:r>
              <a:rPr lang="fr-FR" sz="1800" dirty="0"/>
              <a:t>En lançant les simulations avec des maillages de plus en plus fins, on observe que la solution numérique générée par </a:t>
            </a:r>
            <a:r>
              <a:rPr lang="fr-FR" sz="1800" dirty="0" err="1"/>
              <a:t>SimCenter</a:t>
            </a:r>
            <a:r>
              <a:rPr lang="fr-FR" sz="1800" dirty="0"/>
              <a:t> se rapproche de la solution analytique de la poutre d’Euler, jusqu’à ce que les courbes deviennent confondues à partir de n=32 éléments.</a:t>
            </a:r>
          </a:p>
          <a:p>
            <a:pPr marL="0" indent="0" algn="just">
              <a:buNone/>
            </a:pPr>
            <a:r>
              <a:rPr lang="fr-FR" sz="1800" dirty="0"/>
              <a:t>Cependant on note aussi, comme attendu que les interpolations entre 2 nœuds sont linéaires. Ainsi 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112944858"/>
              </p:ext>
            </p:extLst>
          </p:nvPr>
        </p:nvGraphicFramePr>
        <p:xfrm>
          <a:off x="4149214" y="909489"/>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40133"/>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Tree>
    <p:extLst>
      <p:ext uri="{BB962C8B-B14F-4D97-AF65-F5344CB8AC3E}">
        <p14:creationId xmlns:p14="http://schemas.microsoft.com/office/powerpoint/2010/main" val="378919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Par la suite plusieurs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663502251"/>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Tree>
    <p:extLst>
      <p:ext uri="{BB962C8B-B14F-4D97-AF65-F5344CB8AC3E}">
        <p14:creationId xmlns:p14="http://schemas.microsoft.com/office/powerpoint/2010/main" val="3362394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807</TotalTime>
  <Words>3759</Words>
  <Application>Microsoft Office PowerPoint</Application>
  <PresentationFormat>Widescreen</PresentationFormat>
  <Paragraphs>234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vt:lpstr>
      <vt:lpstr>Aptos Display</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52</cp:revision>
  <dcterms:created xsi:type="dcterms:W3CDTF">2024-02-09T05:24:05Z</dcterms:created>
  <dcterms:modified xsi:type="dcterms:W3CDTF">2024-04-11T02:51:53Z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