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19_D4A1683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17_A1977F2E.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66" r:id="rId7"/>
    <p:sldId id="267" r:id="rId8"/>
    <p:sldId id="264" r:id="rId9"/>
    <p:sldId id="262" r:id="rId10"/>
    <p:sldId id="268" r:id="rId11"/>
    <p:sldId id="284" r:id="rId12"/>
    <p:sldId id="281" r:id="rId13"/>
    <p:sldId id="280" r:id="rId14"/>
    <p:sldId id="270" r:id="rId15"/>
    <p:sldId id="274" r:id="rId16"/>
    <p:sldId id="273" r:id="rId17"/>
    <p:sldId id="277" r:id="rId18"/>
    <p:sldId id="279" r:id="rId19"/>
    <p:sldId id="278" r:id="rId20"/>
    <p:sldId id="271"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2" len="70">
        <ac:context len="823" hash="3572908270"/>
      </ac:txMk>
    </ac:txMkLst>
    <p188:pos x="6266996" y="3947369"/>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657" hash="2084323653"/>
      </ac:txMk>
    </ac:txMkLst>
    <p188:pos x="3940175" y="1481701"/>
    <p188:txBody>
      <a:bodyPr/>
      <a:lstStyle/>
      <a:p>
        <a:r>
          <a:rPr lang="en-CA"/>
          <a:t>S'assurer qu'il ya vriament une solution analytique connue pour timoshenko - ou bien juste prendre EUler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len="34">
        <ac:context len="977" hash="679486689"/>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1021285693"/>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1021285693"/>
      </ac:txMk>
    </ac:txMkLst>
    <p188:pos x="8564217" y="748000"/>
    <p188:txBody>
      <a:bodyPr/>
      <a:lstStyle/>
      <a:p>
        <a:r>
          <a:rPr lang="en-CA"/>
          <a:t>Qq1 peut confirmer?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2024-04-09</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2024-04-09</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77651" y="5556660"/>
            <a:ext cx="3298784" cy="461665"/>
          </a:xfrm>
          <a:prstGeom prst="rect">
            <a:avLst/>
          </a:prstGeom>
          <a:noFill/>
        </p:spPr>
        <p:txBody>
          <a:bodyPr wrap="square" rtlCol="0">
            <a:spAutoFit/>
          </a:bodyPr>
          <a:lstStyle/>
          <a:p>
            <a:r>
              <a:rPr lang="fr-FR" sz="1200" dirty="0"/>
              <a:t>Fig. 2.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3.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4.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a:t>
                </a:r>
                <a:r>
                  <a:rPr lang="fr-FR" sz="1600" dirty="0" err="1"/>
                  <a:t>deflexion</a:t>
                </a:r>
                <a:r>
                  <a:rPr lang="fr-FR" sz="1600" dirty="0"/>
                  <a:t> axiale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5).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5.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axial à L1 obtenu par simulation pour F=150N, avec la valeur expérimentale « D » du déplacement mesurée à cette même force (voir fig. 5-page précédente), d’où l’erreur de </a:t>
                </a:r>
                <a:r>
                  <a:rPr lang="fr-FR" sz="1700" dirty="0" err="1">
                    <a:highlight>
                      <a:srgbClr val="FFFF00"/>
                    </a:highlight>
                  </a:rPr>
                  <a:t>xsimulationxx</a:t>
                </a:r>
                <a:r>
                  <a:rPr lang="fr-FR" sz="1700" dirty="0"/>
                  <a:t>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342"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Fig.6.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b="0" i="0" dirty="0" err="1">
                <a:solidFill>
                  <a:srgbClr val="2C3E50"/>
                </a:solidFill>
                <a:effectLst/>
                <a:latin typeface="+mj-lt"/>
              </a:rPr>
              <a:t>v&amp;v</a:t>
            </a:r>
            <a:r>
              <a:rPr lang="en-US" sz="1600" b="0" i="0" dirty="0">
                <a:solidFill>
                  <a:srgbClr val="2C3E50"/>
                </a:solidFill>
                <a:effectLst/>
                <a:latin typeface="+mj-lt"/>
              </a:rPr>
              <a:t>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b="0" i="1" dirty="0" err="1">
                <a:solidFill>
                  <a:srgbClr val="2C3E50"/>
                </a:solidFill>
                <a:effectLst/>
                <a:latin typeface="+mj-lt"/>
              </a:rPr>
              <a:t>v&amp;v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buNone/>
            </a:pPr>
            <a:endParaRPr lang="en-US" sz="1600" dirty="0">
              <a:solidFill>
                <a:srgbClr val="2C3E50"/>
              </a:solidFill>
            </a:endParaRPr>
          </a:p>
          <a:p>
            <a:pPr marL="0" indent="0">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a:p>
            <a:pPr marL="0" indent="0">
              <a:buNone/>
            </a:pPr>
            <a:endParaRPr lang="en-CA" sz="1800" dirty="0">
              <a:highlight>
                <a:srgbClr val="FFFF00"/>
              </a:highlight>
            </a:endParaRPr>
          </a:p>
          <a:p>
            <a:pPr marL="0" indent="0">
              <a:buNone/>
            </a:pPr>
            <a:endParaRPr lang="en-CA" sz="1800" dirty="0">
              <a:highlight>
                <a:srgbClr val="FFFF00"/>
              </a:highlight>
            </a:endParaRPr>
          </a:p>
          <a:p>
            <a:pPr marL="0" indent="0">
              <a:buNone/>
            </a:pPr>
            <a:r>
              <a:rPr lang="en-CA" sz="1800" dirty="0" err="1">
                <a:highlight>
                  <a:srgbClr val="FFFF00"/>
                </a:highlight>
              </a:rPr>
              <a:t>Inserer</a:t>
            </a:r>
            <a:r>
              <a:rPr lang="en-CA" sz="1800" dirty="0">
                <a:highlight>
                  <a:srgbClr val="FFFF00"/>
                </a:highlight>
              </a:rPr>
              <a:t> </a:t>
            </a:r>
            <a:r>
              <a:rPr lang="en-CA" sz="1800" dirty="0" err="1">
                <a:highlight>
                  <a:srgbClr val="FFFF00"/>
                </a:highlight>
              </a:rPr>
              <a:t>modele</a:t>
            </a:r>
            <a:r>
              <a:rPr lang="en-CA" sz="1800" dirty="0">
                <a:highlight>
                  <a:srgbClr val="FFFF00"/>
                </a:highlight>
              </a:rPr>
              <a:t> FEM de la </a:t>
            </a:r>
            <a:r>
              <a:rPr lang="en-CA" sz="1800" dirty="0" err="1">
                <a:highlight>
                  <a:srgbClr val="FFFF00"/>
                </a:highlight>
              </a:rPr>
              <a:t>partie</a:t>
            </a:r>
            <a:r>
              <a:rPr lang="en-CA" sz="1800" dirty="0">
                <a:highlight>
                  <a:srgbClr val="FFFF00"/>
                </a:highlight>
              </a:rPr>
              <a:t> </a:t>
            </a:r>
            <a:r>
              <a:rPr lang="en-CA" sz="1800" dirty="0" err="1">
                <a:highlight>
                  <a:srgbClr val="FFFF00"/>
                </a:highlight>
              </a:rPr>
              <a:t>lombaire</a:t>
            </a:r>
            <a:r>
              <a:rPr lang="en-CA" sz="1800" dirty="0">
                <a:highlight>
                  <a:srgbClr val="FFFF00"/>
                </a:highlight>
              </a:rPr>
              <a:t> </a:t>
            </a:r>
            <a:r>
              <a:rPr lang="en-CA" sz="1800" dirty="0" err="1">
                <a:highlight>
                  <a:srgbClr val="FFFF00"/>
                </a:highlight>
              </a:rPr>
              <a:t>seulement</a:t>
            </a:r>
            <a:r>
              <a:rPr lang="en-CA" sz="1800" dirty="0">
                <a:highlight>
                  <a:srgbClr val="FFFF00"/>
                </a:highlight>
              </a:rPr>
              <a:t>?</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noter que l’utilisation de SimCenter 3D confère une certaine confiance dans les résultats des simulations puisque ce dernier est supposé complètement vérifié par son éditeur. </a:t>
            </a:r>
          </a:p>
          <a:p>
            <a:pPr marL="0" indent="0" algn="just">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 d’une poutre de Timoshenko .</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t>
            </a:r>
          </a:p>
        </p:txBody>
      </p:sp>
    </p:spTree>
    <p:extLst>
      <p:ext uri="{BB962C8B-B14F-4D97-AF65-F5344CB8AC3E}">
        <p14:creationId xmlns:p14="http://schemas.microsoft.com/office/powerpoint/2010/main" val="126914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064034302"/>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630</TotalTime>
  <Words>3046</Words>
  <Application>Microsoft Office PowerPoint</Application>
  <PresentationFormat>Grand écran</PresentationFormat>
  <Paragraphs>169</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43</cp:revision>
  <dcterms:created xsi:type="dcterms:W3CDTF">2024-02-09T05:24:05Z</dcterms:created>
  <dcterms:modified xsi:type="dcterms:W3CDTF">2024-04-09T04:18:57Z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