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8_E5C5E786.xml" ContentType="application/vnd.ms-powerpoint.comments+xml"/>
  <Override PartName="/ppt/comments/modernComment_10C_2EECC42B.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modernComment_11E_1D7F8001.xml" ContentType="application/vnd.ms-powerpoint.comments+xml"/>
  <Override PartName="/ppt/comments/modernComment_119_D4A1683D.xml" ContentType="application/vnd.ms-powerpoint.comments+xml"/>
  <Override PartName="/ppt/comments/modernComment_118_779F665B.xml" ContentType="application/vnd.ms-powerpoint.comment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omments/modernComment_115_F7272C08.xml" ContentType="application/vnd.ms-powerpoint.comments+xml"/>
  <Override PartName="/ppt/comments/modernComment_117_A1977F2E.xml" ContentType="application/vnd.ms-powerpoint.comments+xml"/>
  <Override PartName="/ppt/comments/modernComment_116_FD4FE663.xml" ContentType="application/vnd.ms-powerpoint.comment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56" r:id="rId5"/>
    <p:sldId id="257" r:id="rId6"/>
    <p:sldId id="266" r:id="rId7"/>
    <p:sldId id="267" r:id="rId8"/>
    <p:sldId id="264" r:id="rId9"/>
    <p:sldId id="262" r:id="rId10"/>
    <p:sldId id="268" r:id="rId11"/>
    <p:sldId id="285" r:id="rId12"/>
    <p:sldId id="286" r:id="rId13"/>
    <p:sldId id="281" r:id="rId14"/>
    <p:sldId id="280" r:id="rId15"/>
    <p:sldId id="270" r:id="rId16"/>
    <p:sldId id="274" r:id="rId17"/>
    <p:sldId id="273" r:id="rId18"/>
    <p:sldId id="277" r:id="rId19"/>
    <p:sldId id="279" r:id="rId20"/>
    <p:sldId id="278" r:id="rId21"/>
    <p:sldId id="271" r:id="rId22"/>
    <p:sldId id="283"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 id="{53E43574-7A34-154C-E512-F6CBCA51E7C2}" name="Alexandre Deschênes" initials="AD" userId="S::alexandre.deschenes@polymtlus.ca::26cf8714-112d-4764-8586-824af543da0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benda\OneDrive\Documents\GitHub\MEC8211ProjetFinal\bin\Analyse_Conv_Lombai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dirty="0"/>
              <a:t>Convergence</a:t>
            </a:r>
            <a:r>
              <a:rPr lang="fr-CA" baseline="0" dirty="0"/>
              <a:t> de l'erreur L</a:t>
            </a:r>
            <a:r>
              <a:rPr lang="fr-CA" baseline="-25000" dirty="0"/>
              <a:t>2</a:t>
            </a:r>
            <a:r>
              <a:rPr lang="fr-CA" baseline="0" dirty="0"/>
              <a:t> en fonction du pas en espace dx</a:t>
            </a:r>
            <a:endParaRPr lang="fr-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lineMarker"/>
        <c:varyColors val="0"/>
        <c:ser>
          <c:idx val="0"/>
          <c:order val="0"/>
          <c:tx>
            <c:strRef>
              <c:f>[2]AnalyseCV_Mehdi!$T$62</c:f>
              <c:strCache>
                <c:ptCount val="1"/>
                <c:pt idx="0">
                  <c:v>L2</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layout>
                <c:manualLayout>
                  <c:x val="-0.15263381944437834"/>
                  <c:y val="5.8601463102773456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trendlineLbl>
          </c:trendline>
          <c:xVal>
            <c:numRef>
              <c:f>[2]AnalyseCV_Mehdi!$Q$63:$Q$68</c:f>
              <c:numCache>
                <c:formatCode>General</c:formatCode>
                <c:ptCount val="6"/>
                <c:pt idx="0">
                  <c:v>500</c:v>
                </c:pt>
                <c:pt idx="1">
                  <c:v>250</c:v>
                </c:pt>
                <c:pt idx="2">
                  <c:v>125</c:v>
                </c:pt>
                <c:pt idx="3">
                  <c:v>62.5</c:v>
                </c:pt>
                <c:pt idx="4">
                  <c:v>31.25</c:v>
                </c:pt>
                <c:pt idx="5">
                  <c:v>15.625</c:v>
                </c:pt>
              </c:numCache>
            </c:numRef>
          </c:xVal>
          <c:yVal>
            <c:numRef>
              <c:f>[2]AnalyseCV_Mehdi!$T$63:$T$68</c:f>
              <c:numCache>
                <c:formatCode>General</c:formatCode>
                <c:ptCount val="6"/>
                <c:pt idx="0">
                  <c:v>7.118441843312846</c:v>
                </c:pt>
                <c:pt idx="1">
                  <c:v>1.9837612360525056</c:v>
                </c:pt>
                <c:pt idx="2">
                  <c:v>1.1131635559756325</c:v>
                </c:pt>
                <c:pt idx="3">
                  <c:v>0.13702613218810117</c:v>
                </c:pt>
                <c:pt idx="4">
                  <c:v>4.3048024262074103E-2</c:v>
                </c:pt>
                <c:pt idx="5">
                  <c:v>2.1287766398436783E-2</c:v>
                </c:pt>
              </c:numCache>
            </c:numRef>
          </c:yVal>
          <c:smooth val="0"/>
          <c:extLst>
            <c:ext xmlns:c16="http://schemas.microsoft.com/office/drawing/2014/chart" uri="{C3380CC4-5D6E-409C-BE32-E72D297353CC}">
              <c16:uniqueId val="{00000001-EFB4-41C8-9D97-799DDE8B7866}"/>
            </c:ext>
          </c:extLst>
        </c:ser>
        <c:dLbls>
          <c:showLegendKey val="0"/>
          <c:showVal val="0"/>
          <c:showCatName val="0"/>
          <c:showSerName val="0"/>
          <c:showPercent val="0"/>
          <c:showBubbleSize val="0"/>
        </c:dLbls>
        <c:axId val="1911372511"/>
        <c:axId val="1420657695"/>
        <c:extLst>
          <c:ext xmlns:c15="http://schemas.microsoft.com/office/drawing/2012/chart" uri="{02D57815-91ED-43cb-92C2-25804820EDAC}">
            <c15:filteredScatterSeries>
              <c15:ser>
                <c:idx val="1"/>
                <c:order val="1"/>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trendlineLbl>
                </c:trendline>
                <c:xVal>
                  <c:numRef>
                    <c:extLst>
                      <c:ext uri="{02D57815-91ED-43cb-92C2-25804820EDAC}">
                        <c15:formulaRef>
                          <c15:sqref>[2]AnalyseCV_Mehdi!$Q$66:$Q$68</c15:sqref>
                        </c15:formulaRef>
                      </c:ext>
                    </c:extLst>
                    <c:numCache>
                      <c:formatCode>General</c:formatCode>
                      <c:ptCount val="3"/>
                      <c:pt idx="0">
                        <c:v>62.5</c:v>
                      </c:pt>
                      <c:pt idx="1">
                        <c:v>31.25</c:v>
                      </c:pt>
                      <c:pt idx="2">
                        <c:v>15.625</c:v>
                      </c:pt>
                    </c:numCache>
                  </c:numRef>
                </c:xVal>
                <c:yVal>
                  <c:numRef>
                    <c:extLst>
                      <c:ext uri="{02D57815-91ED-43cb-92C2-25804820EDAC}">
                        <c15:formulaRef>
                          <c15:sqref>[2]AnalyseCV_Mehdi!$T$66:$T$68</c15:sqref>
                        </c15:formulaRef>
                      </c:ext>
                    </c:extLst>
                    <c:numCache>
                      <c:formatCode>General</c:formatCode>
                      <c:ptCount val="3"/>
                      <c:pt idx="0">
                        <c:v>0.13702613218810117</c:v>
                      </c:pt>
                      <c:pt idx="1">
                        <c:v>4.3048024262074103E-2</c:v>
                      </c:pt>
                      <c:pt idx="2">
                        <c:v>2.1287766398436783E-2</c:v>
                      </c:pt>
                    </c:numCache>
                  </c:numRef>
                </c:yVal>
                <c:smooth val="0"/>
                <c:extLst>
                  <c:ext xmlns:c16="http://schemas.microsoft.com/office/drawing/2014/chart" uri="{C3380CC4-5D6E-409C-BE32-E72D297353CC}">
                    <c16:uniqueId val="{00000003-EFB4-41C8-9D97-799DDE8B7866}"/>
                  </c:ext>
                </c:extLst>
              </c15:ser>
            </c15:filteredScatterSeries>
          </c:ext>
        </c:extLst>
      </c:scatterChart>
      <c:valAx>
        <c:axId val="191137251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dx</a:t>
                </a:r>
                <a:r>
                  <a:rPr lang="fr-CA" baseline="0"/>
                  <a:t>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420657695"/>
        <c:crosses val="autoZero"/>
        <c:crossBetween val="midCat"/>
      </c:valAx>
      <c:valAx>
        <c:axId val="142065769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a:t>Erreur L</a:t>
                </a:r>
                <a:r>
                  <a:rPr lang="fr-CA" baseline="-25000" dirty="0"/>
                  <a:t>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113725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Propagation!$A$3:$A$102</c:f>
              <c:numCache>
                <c:formatCode>General</c:formatCode>
                <c:ptCount val="100"/>
                <c:pt idx="0">
                  <c:v>154.41013090000001</c:v>
                </c:pt>
                <c:pt idx="1">
                  <c:v>151.000393</c:v>
                </c:pt>
                <c:pt idx="2">
                  <c:v>152.446845</c:v>
                </c:pt>
                <c:pt idx="3">
                  <c:v>155.60223300000001</c:v>
                </c:pt>
                <c:pt idx="4">
                  <c:v>154.66889499999999</c:v>
                </c:pt>
                <c:pt idx="5">
                  <c:v>147.55680530000001</c:v>
                </c:pt>
                <c:pt idx="6">
                  <c:v>152.37522100000001</c:v>
                </c:pt>
                <c:pt idx="7">
                  <c:v>149.62160700000001</c:v>
                </c:pt>
                <c:pt idx="8">
                  <c:v>149.7419529</c:v>
                </c:pt>
                <c:pt idx="9">
                  <c:v>151.02649629999999</c:v>
                </c:pt>
                <c:pt idx="10">
                  <c:v>150.3601089</c:v>
                </c:pt>
                <c:pt idx="11">
                  <c:v>153.63568380000001</c:v>
                </c:pt>
                <c:pt idx="12">
                  <c:v>151.9025943</c:v>
                </c:pt>
                <c:pt idx="13">
                  <c:v>150.30418750000001</c:v>
                </c:pt>
                <c:pt idx="14">
                  <c:v>151.10965809999999</c:v>
                </c:pt>
                <c:pt idx="15">
                  <c:v>150.8341858</c:v>
                </c:pt>
                <c:pt idx="16">
                  <c:v>153.73519769999999</c:v>
                </c:pt>
                <c:pt idx="17">
                  <c:v>149.4871043</c:v>
                </c:pt>
                <c:pt idx="18">
                  <c:v>150.78266930000001</c:v>
                </c:pt>
                <c:pt idx="19">
                  <c:v>147.86476070000001</c:v>
                </c:pt>
                <c:pt idx="20">
                  <c:v>143.6175255</c:v>
                </c:pt>
                <c:pt idx="21">
                  <c:v>151.63404650000001</c:v>
                </c:pt>
                <c:pt idx="22">
                  <c:v>152.1610905</c:v>
                </c:pt>
                <c:pt idx="23">
                  <c:v>148.14458740000001</c:v>
                </c:pt>
                <c:pt idx="24">
                  <c:v>155.67438659999999</c:v>
                </c:pt>
                <c:pt idx="25">
                  <c:v>146.3640858</c:v>
                </c:pt>
                <c:pt idx="26">
                  <c:v>150.11439630000001</c:v>
                </c:pt>
                <c:pt idx="27">
                  <c:v>149.5320404</c:v>
                </c:pt>
                <c:pt idx="28">
                  <c:v>153.83194800000001</c:v>
                </c:pt>
                <c:pt idx="29">
                  <c:v>153.6733969</c:v>
                </c:pt>
                <c:pt idx="30">
                  <c:v>150.3873686</c:v>
                </c:pt>
                <c:pt idx="31">
                  <c:v>150.9454063</c:v>
                </c:pt>
                <c:pt idx="32">
                  <c:v>147.78053560000001</c:v>
                </c:pt>
                <c:pt idx="33">
                  <c:v>145.04800879999999</c:v>
                </c:pt>
                <c:pt idx="34">
                  <c:v>149.1302196</c:v>
                </c:pt>
                <c:pt idx="35">
                  <c:v>150.39087240000001</c:v>
                </c:pt>
                <c:pt idx="36">
                  <c:v>153.07572669999999</c:v>
                </c:pt>
                <c:pt idx="37">
                  <c:v>153.00594960000001</c:v>
                </c:pt>
                <c:pt idx="38">
                  <c:v>149.03168299999999</c:v>
                </c:pt>
                <c:pt idx="39">
                  <c:v>149.24424310000001</c:v>
                </c:pt>
                <c:pt idx="40">
                  <c:v>147.37861760000001</c:v>
                </c:pt>
                <c:pt idx="41">
                  <c:v>146.44995520000001</c:v>
                </c:pt>
                <c:pt idx="42">
                  <c:v>145.73432450000001</c:v>
                </c:pt>
                <c:pt idx="43">
                  <c:v>154.87693849999999</c:v>
                </c:pt>
                <c:pt idx="44">
                  <c:v>148.72586949999999</c:v>
                </c:pt>
                <c:pt idx="45">
                  <c:v>148.9048142</c:v>
                </c:pt>
                <c:pt idx="46">
                  <c:v>146.86801159999999</c:v>
                </c:pt>
                <c:pt idx="47">
                  <c:v>151.9437259</c:v>
                </c:pt>
                <c:pt idx="48">
                  <c:v>145.96525539999999</c:v>
                </c:pt>
                <c:pt idx="49">
                  <c:v>149.46814929999999</c:v>
                </c:pt>
                <c:pt idx="50">
                  <c:v>147.7613336</c:v>
                </c:pt>
                <c:pt idx="51">
                  <c:v>150.96725620000001</c:v>
                </c:pt>
                <c:pt idx="52">
                  <c:v>148.72298720000001</c:v>
                </c:pt>
                <c:pt idx="53">
                  <c:v>147.04841949999999</c:v>
                </c:pt>
                <c:pt idx="54">
                  <c:v>149.9295444</c:v>
                </c:pt>
                <c:pt idx="55">
                  <c:v>151.07082969999999</c:v>
                </c:pt>
                <c:pt idx="56">
                  <c:v>150.16629309999999</c:v>
                </c:pt>
                <c:pt idx="57">
                  <c:v>150.75617969999999</c:v>
                </c:pt>
                <c:pt idx="58">
                  <c:v>148.41419479999999</c:v>
                </c:pt>
                <c:pt idx="59">
                  <c:v>149.09314710000001</c:v>
                </c:pt>
                <c:pt idx="60">
                  <c:v>148.31884890000001</c:v>
                </c:pt>
                <c:pt idx="61">
                  <c:v>149.10111710000001</c:v>
                </c:pt>
                <c:pt idx="62">
                  <c:v>147.9671343</c:v>
                </c:pt>
                <c:pt idx="63">
                  <c:v>145.6842935</c:v>
                </c:pt>
                <c:pt idx="64">
                  <c:v>150.44356540000001</c:v>
                </c:pt>
                <c:pt idx="65">
                  <c:v>148.9955477</c:v>
                </c:pt>
                <c:pt idx="66">
                  <c:v>145.92450410000001</c:v>
                </c:pt>
                <c:pt idx="67">
                  <c:v>151.1569556</c:v>
                </c:pt>
                <c:pt idx="68">
                  <c:v>147.73175409999999</c:v>
                </c:pt>
                <c:pt idx="69">
                  <c:v>150.1298635</c:v>
                </c:pt>
                <c:pt idx="70">
                  <c:v>151.82272639999999</c:v>
                </c:pt>
                <c:pt idx="71">
                  <c:v>150.3224573</c:v>
                </c:pt>
                <c:pt idx="72">
                  <c:v>152.84850170000001</c:v>
                </c:pt>
                <c:pt idx="73">
                  <c:v>146.91293540000001</c:v>
                </c:pt>
                <c:pt idx="74">
                  <c:v>151.00585409999999</c:v>
                </c:pt>
                <c:pt idx="75">
                  <c:v>148.2879748</c:v>
                </c:pt>
                <c:pt idx="76">
                  <c:v>147.82300710000001</c:v>
                </c:pt>
                <c:pt idx="77">
                  <c:v>148.55287580000001</c:v>
                </c:pt>
                <c:pt idx="78">
                  <c:v>149.22111870000001</c:v>
                </c:pt>
                <c:pt idx="79">
                  <c:v>150.1404134</c:v>
                </c:pt>
                <c:pt idx="80">
                  <c:v>147.08712539999999</c:v>
                </c:pt>
                <c:pt idx="81">
                  <c:v>152.2520662</c:v>
                </c:pt>
                <c:pt idx="82">
                  <c:v>151.16415610000001</c:v>
                </c:pt>
                <c:pt idx="83">
                  <c:v>146.15939080000001</c:v>
                </c:pt>
                <c:pt idx="84">
                  <c:v>153.7206305</c:v>
                </c:pt>
                <c:pt idx="85">
                  <c:v>154.7397229</c:v>
                </c:pt>
                <c:pt idx="86">
                  <c:v>152.9469489</c:v>
                </c:pt>
                <c:pt idx="87">
                  <c:v>149.5501879</c:v>
                </c:pt>
                <c:pt idx="88">
                  <c:v>147.3231184</c:v>
                </c:pt>
                <c:pt idx="89">
                  <c:v>152.63612929999999</c:v>
                </c:pt>
                <c:pt idx="90">
                  <c:v>148.99205760000001</c:v>
                </c:pt>
                <c:pt idx="91">
                  <c:v>153.0561127</c:v>
                </c:pt>
                <c:pt idx="92">
                  <c:v>150.52068740000001</c:v>
                </c:pt>
                <c:pt idx="93">
                  <c:v>152.44159759999999</c:v>
                </c:pt>
                <c:pt idx="94">
                  <c:v>150.890916</c:v>
                </c:pt>
                <c:pt idx="95">
                  <c:v>151.76643290000001</c:v>
                </c:pt>
                <c:pt idx="96">
                  <c:v>150.0262501</c:v>
                </c:pt>
                <c:pt idx="97">
                  <c:v>154.46467620000001</c:v>
                </c:pt>
                <c:pt idx="98">
                  <c:v>150.3172802</c:v>
                </c:pt>
                <c:pt idx="99">
                  <c:v>151.00497340000001</c:v>
                </c:pt>
              </c:numCache>
            </c:numRef>
          </c:xVal>
          <c:yVal>
            <c:numRef>
              <c:f>Propagation!$B$3:$B$102</c:f>
              <c:numCache>
                <c:formatCode>General</c:formatCode>
                <c:ptCount val="100"/>
                <c:pt idx="0">
                  <c:v>3.7904733279979785E-2</c:v>
                </c:pt>
                <c:pt idx="1">
                  <c:v>0.14955410962950041</c:v>
                </c:pt>
                <c:pt idx="2">
                  <c:v>0.10448428296406939</c:v>
                </c:pt>
                <c:pt idx="3">
                  <c:v>1.5228467513367552E-2</c:v>
                </c:pt>
                <c:pt idx="4">
                  <c:v>3.1694784557095727E-2</c:v>
                </c:pt>
                <c:pt idx="5">
                  <c:v>9.324958690748128E-2</c:v>
                </c:pt>
                <c:pt idx="6">
                  <c:v>0.1071842646866511</c:v>
                </c:pt>
                <c:pt idx="7">
                  <c:v>0.15489177701418805</c:v>
                </c:pt>
                <c:pt idx="8">
                  <c:v>0.15627118055214345</c:v>
                </c:pt>
                <c:pt idx="9">
                  <c:v>0.14902383734361796</c:v>
                </c:pt>
                <c:pt idx="10">
                  <c:v>0.15777691943476754</c:v>
                </c:pt>
                <c:pt idx="11">
                  <c:v>6.0797921893936235E-2</c:v>
                </c:pt>
                <c:pt idx="12">
                  <c:v>0.12429324527439262</c:v>
                </c:pt>
                <c:pt idx="13">
                  <c:v>0.1580309225234795</c:v>
                </c:pt>
                <c:pt idx="14">
                  <c:v>0.14724155644608863</c:v>
                </c:pt>
                <c:pt idx="15">
                  <c:v>0.15259045503563734</c:v>
                </c:pt>
                <c:pt idx="16">
                  <c:v>5.7520018746899847E-2</c:v>
                </c:pt>
                <c:pt idx="17">
                  <c:v>0.152951062562423</c:v>
                </c:pt>
                <c:pt idx="18">
                  <c:v>0.15340846777874129</c:v>
                </c:pt>
                <c:pt idx="19">
                  <c:v>0.10495912974561206</c:v>
                </c:pt>
                <c:pt idx="20">
                  <c:v>5.4986284473820899E-3</c:v>
                </c:pt>
                <c:pt idx="21">
                  <c:v>0.13310203480444685</c:v>
                </c:pt>
                <c:pt idx="22">
                  <c:v>0.1151234325462925</c:v>
                </c:pt>
                <c:pt idx="23">
                  <c:v>0.11536540391298217</c:v>
                </c:pt>
                <c:pt idx="24">
                  <c:v>1.4307559434289324E-2</c:v>
                </c:pt>
                <c:pt idx="25">
                  <c:v>5.1222251256953164E-2</c:v>
                </c:pt>
                <c:pt idx="26">
                  <c:v>0.15831354284068963</c:v>
                </c:pt>
                <c:pt idx="27">
                  <c:v>0.15364540971742668</c:v>
                </c:pt>
                <c:pt idx="28">
                  <c:v>5.4421221963222847E-2</c:v>
                </c:pt>
                <c:pt idx="29">
                  <c:v>5.9545188330686248E-2</c:v>
                </c:pt>
                <c:pt idx="30">
                  <c:v>0.15762509986406975</c:v>
                </c:pt>
                <c:pt idx="31">
                  <c:v>0.15062441063926357</c:v>
                </c:pt>
                <c:pt idx="32">
                  <c:v>0.10176870230029622</c:v>
                </c:pt>
                <c:pt idx="33">
                  <c:v>2.0390711581255921E-2</c:v>
                </c:pt>
                <c:pt idx="34">
                  <c:v>0.1458898347858657</c:v>
                </c:pt>
                <c:pt idx="35">
                  <c:v>0.15760425860200786</c:v>
                </c:pt>
                <c:pt idx="36">
                  <c:v>8.0667227991157872E-2</c:v>
                </c:pt>
                <c:pt idx="37">
                  <c:v>8.3271730740309927E-2</c:v>
                </c:pt>
                <c:pt idx="38">
                  <c:v>0.14349028824502905</c:v>
                </c:pt>
                <c:pt idx="39">
                  <c:v>0.14843305150755084</c:v>
                </c:pt>
                <c:pt idx="40">
                  <c:v>8.6488582035254571E-2</c:v>
                </c:pt>
                <c:pt idx="41">
                  <c:v>5.3881733218629171E-2</c:v>
                </c:pt>
                <c:pt idx="42">
                  <c:v>3.4105404615461105E-2</c:v>
                </c:pt>
                <c:pt idx="43">
                  <c:v>2.723903543527384E-2</c:v>
                </c:pt>
                <c:pt idx="44">
                  <c:v>0.1349707906326767</c:v>
                </c:pt>
                <c:pt idx="45">
                  <c:v>0.14014285636524185</c:v>
                </c:pt>
                <c:pt idx="46">
                  <c:v>6.7804767001440613E-2</c:v>
                </c:pt>
                <c:pt idx="47">
                  <c:v>0.12287321939782264</c:v>
                </c:pt>
                <c:pt idx="48">
                  <c:v>3.9879050763032657E-2</c:v>
                </c:pt>
                <c:pt idx="49">
                  <c:v>0.15264455483172595</c:v>
                </c:pt>
                <c:pt idx="50">
                  <c:v>0.10103921346813553</c:v>
                </c:pt>
                <c:pt idx="51">
                  <c:v>0.15020675886649423</c:v>
                </c:pt>
                <c:pt idx="52">
                  <c:v>0.13488349717536829</c:v>
                </c:pt>
                <c:pt idx="53">
                  <c:v>7.4240895378611907E-2</c:v>
                </c:pt>
                <c:pt idx="54">
                  <c:v>0.15772670837020367</c:v>
                </c:pt>
                <c:pt idx="55">
                  <c:v>0.148091113100527</c:v>
                </c:pt>
                <c:pt idx="56">
                  <c:v>0.1583254168503746</c:v>
                </c:pt>
                <c:pt idx="57">
                  <c:v>0.15380576144845207</c:v>
                </c:pt>
                <c:pt idx="58">
                  <c:v>0.12490078946933775</c:v>
                </c:pt>
                <c:pt idx="59">
                  <c:v>0.14500839825700676</c:v>
                </c:pt>
                <c:pt idx="60">
                  <c:v>0.12160076592302589</c:v>
                </c:pt>
                <c:pt idx="61">
                  <c:v>0.1452000949566529</c:v>
                </c:pt>
                <c:pt idx="62">
                  <c:v>0.10880817281940351</c:v>
                </c:pt>
                <c:pt idx="63">
                  <c:v>3.2932694745230702E-2</c:v>
                </c:pt>
                <c:pt idx="64">
                  <c:v>0.15725448628893854</c:v>
                </c:pt>
                <c:pt idx="65">
                  <c:v>0.14256560425195774</c:v>
                </c:pt>
                <c:pt idx="66">
                  <c:v>3.8817188148718533E-2</c:v>
                </c:pt>
                <c:pt idx="67">
                  <c:v>0.14616638061368648</c:v>
                </c:pt>
                <c:pt idx="68">
                  <c:v>9.991434470275902E-2</c:v>
                </c:pt>
                <c:pt idx="69">
                  <c:v>0.15832410709561584</c:v>
                </c:pt>
                <c:pt idx="70">
                  <c:v>0.12700094964295755</c:v>
                </c:pt>
                <c:pt idx="71">
                  <c:v>0.15795645034282696</c:v>
                </c:pt>
                <c:pt idx="72">
                  <c:v>8.9210071056505871E-2</c:v>
                </c:pt>
                <c:pt idx="73">
                  <c:v>6.9386542341116894E-2</c:v>
                </c:pt>
                <c:pt idx="74">
                  <c:v>0.14944434165781897</c:v>
                </c:pt>
                <c:pt idx="75">
                  <c:v>0.12051398953589323</c:v>
                </c:pt>
                <c:pt idx="76">
                  <c:v>0.10337963978978022</c:v>
                </c:pt>
                <c:pt idx="77">
                  <c:v>0.12952970894811006</c:v>
                </c:pt>
                <c:pt idx="78">
                  <c:v>0.14793820592917362</c:v>
                </c:pt>
                <c:pt idx="79">
                  <c:v>0.15832789071826131</c:v>
                </c:pt>
                <c:pt idx="80">
                  <c:v>7.564889949130521E-2</c:v>
                </c:pt>
                <c:pt idx="81">
                  <c:v>0.11177954883625135</c:v>
                </c:pt>
                <c:pt idx="82">
                  <c:v>0.14599887548349647</c:v>
                </c:pt>
                <c:pt idx="83">
                  <c:v>4.5187853112695825E-2</c:v>
                </c:pt>
                <c:pt idx="84">
                  <c:v>5.7994225513166235E-2</c:v>
                </c:pt>
                <c:pt idx="85">
                  <c:v>3.0124516913694773E-2</c:v>
                </c:pt>
                <c:pt idx="86">
                  <c:v>8.5488330042513661E-2</c:v>
                </c:pt>
                <c:pt idx="87">
                  <c:v>0.15391283833540451</c:v>
                </c:pt>
                <c:pt idx="88">
                  <c:v>8.4398356090962703E-2</c:v>
                </c:pt>
                <c:pt idx="89">
                  <c:v>9.7292646828103208E-2</c:v>
                </c:pt>
                <c:pt idx="90">
                  <c:v>0.14247505878335806</c:v>
                </c:pt>
                <c:pt idx="91">
                  <c:v>8.1397304966104672E-2</c:v>
                </c:pt>
                <c:pt idx="92">
                  <c:v>0.15662041916280514</c:v>
                </c:pt>
                <c:pt idx="93">
                  <c:v>0.10468263359541212</c:v>
                </c:pt>
                <c:pt idx="94">
                  <c:v>0.15162135715427885</c:v>
                </c:pt>
                <c:pt idx="95">
                  <c:v>0.12886697887323206</c:v>
                </c:pt>
                <c:pt idx="96">
                  <c:v>0.15813956611322061</c:v>
                </c:pt>
                <c:pt idx="97">
                  <c:v>3.6533790425808572E-2</c:v>
                </c:pt>
                <c:pt idx="98">
                  <c:v>0.15797839320779722</c:v>
                </c:pt>
                <c:pt idx="99">
                  <c:v>0.14946208573766059</c:v>
                </c:pt>
              </c:numCache>
            </c:numRef>
          </c:yVal>
          <c:smooth val="0"/>
          <c:extLst>
            <c:ext xmlns:c16="http://schemas.microsoft.com/office/drawing/2014/chart" uri="{C3380CC4-5D6E-409C-BE32-E72D297353CC}">
              <c16:uniqueId val="{00000000-A7B1-4176-A387-7AE8EEB77CCB}"/>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Force [N]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Propagation!$J$2</c:f>
              <c:strCache>
                <c:ptCount val="1"/>
                <c:pt idx="0">
                  <c:v>PDF</c:v>
                </c:pt>
              </c:strCache>
            </c:strRef>
          </c:tx>
          <c:spPr>
            <a:ln w="38100" cap="rnd">
              <a:noFill/>
              <a:round/>
            </a:ln>
            <a:effectLst/>
          </c:spPr>
          <c:marker>
            <c:symbol val="circle"/>
            <c:size val="5"/>
            <c:spPr>
              <a:solidFill>
                <a:schemeClr val="accent2"/>
              </a:solidFill>
              <a:ln w="9525">
                <a:solidFill>
                  <a:schemeClr val="accent2"/>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Propagation!$J$3:$J$102</c:f>
              <c:numCache>
                <c:formatCode>General</c:formatCode>
                <c:ptCount val="100"/>
                <c:pt idx="0">
                  <c:v>0.12818297398990411</c:v>
                </c:pt>
                <c:pt idx="1">
                  <c:v>0.53904485965719351</c:v>
                </c:pt>
                <c:pt idx="2">
                  <c:v>0.37540517999904854</c:v>
                </c:pt>
                <c:pt idx="3">
                  <c:v>4.698600931395764E-2</c:v>
                </c:pt>
                <c:pt idx="4">
                  <c:v>0.10537100567605687</c:v>
                </c:pt>
                <c:pt idx="5">
                  <c:v>0.335375069028855</c:v>
                </c:pt>
                <c:pt idx="6">
                  <c:v>0.38518077929987821</c:v>
                </c:pt>
                <c:pt idx="7">
                  <c:v>0.5529564092357877</c:v>
                </c:pt>
                <c:pt idx="8">
                  <c:v>0.55830953711217612</c:v>
                </c:pt>
                <c:pt idx="9">
                  <c:v>0.5369202881728864</c:v>
                </c:pt>
                <c:pt idx="10">
                  <c:v>0.56627209627586472</c:v>
                </c:pt>
                <c:pt idx="11">
                  <c:v>0.21253349807946439</c:v>
                </c:pt>
                <c:pt idx="12">
                  <c:v>0.44901359107095729</c:v>
                </c:pt>
                <c:pt idx="13">
                  <c:v>0.56699006240363259</c:v>
                </c:pt>
                <c:pt idx="14">
                  <c:v>0.53093441218404369</c:v>
                </c:pt>
                <c:pt idx="15">
                  <c:v>0.54967124733502881</c:v>
                </c:pt>
                <c:pt idx="16">
                  <c:v>0.20025981088431727</c:v>
                </c:pt>
                <c:pt idx="17">
                  <c:v>0.5458540784690028</c:v>
                </c:pt>
                <c:pt idx="18">
                  <c:v>0.55233201607668547</c:v>
                </c:pt>
                <c:pt idx="19">
                  <c:v>0.37475084820797122</c:v>
                </c:pt>
                <c:pt idx="20">
                  <c:v>2.5808011952960005E-2</c:v>
                </c:pt>
                <c:pt idx="21">
                  <c:v>0.48110529745055092</c:v>
                </c:pt>
                <c:pt idx="22">
                  <c:v>0.41526723559045903</c:v>
                </c:pt>
                <c:pt idx="23">
                  <c:v>0.41093716257383783</c:v>
                </c:pt>
                <c:pt idx="24">
                  <c:v>4.3907372443042422E-2</c:v>
                </c:pt>
                <c:pt idx="25">
                  <c:v>0.18998145402152372</c:v>
                </c:pt>
                <c:pt idx="26">
                  <c:v>0.56713455355725029</c:v>
                </c:pt>
                <c:pt idx="27">
                  <c:v>0.54817240557076063</c:v>
                </c:pt>
                <c:pt idx="28">
                  <c:v>0.1895211060957511</c:v>
                </c:pt>
                <c:pt idx="29">
                  <c:v>0.20877917589339998</c:v>
                </c:pt>
                <c:pt idx="30">
                  <c:v>0.56579227815720601</c:v>
                </c:pt>
                <c:pt idx="31">
                  <c:v>0.5424128158141186</c:v>
                </c:pt>
                <c:pt idx="32">
                  <c:v>0.36428426519419072</c:v>
                </c:pt>
                <c:pt idx="33">
                  <c:v>8.2204450952704677E-2</c:v>
                </c:pt>
                <c:pt idx="34">
                  <c:v>0.5196375750339246</c:v>
                </c:pt>
                <c:pt idx="35">
                  <c:v>0.56579227815720601</c:v>
                </c:pt>
                <c:pt idx="36">
                  <c:v>0.28666932650318211</c:v>
                </c:pt>
                <c:pt idx="37">
                  <c:v>0.29638441783999936</c:v>
                </c:pt>
                <c:pt idx="38">
                  <c:v>0.51081950512049201</c:v>
                </c:pt>
                <c:pt idx="39">
                  <c:v>0.5286021636936804</c:v>
                </c:pt>
                <c:pt idx="40">
                  <c:v>0.31186868662619205</c:v>
                </c:pt>
                <c:pt idx="41">
                  <c:v>0.19958296751388713</c:v>
                </c:pt>
                <c:pt idx="42">
                  <c:v>0.13054103543534851</c:v>
                </c:pt>
                <c:pt idx="43">
                  <c:v>8.9107986000028033E-2</c:v>
                </c:pt>
                <c:pt idx="44">
                  <c:v>0.48088980971257084</c:v>
                </c:pt>
                <c:pt idx="45">
                  <c:v>0.49845333855894131</c:v>
                </c:pt>
                <c:pt idx="46">
                  <c:v>0.24774148289366418</c:v>
                </c:pt>
                <c:pt idx="47">
                  <c:v>0.44395607519625485</c:v>
                </c:pt>
                <c:pt idx="48">
                  <c:v>0.15150330235631501</c:v>
                </c:pt>
                <c:pt idx="49">
                  <c:v>0.54462638703706545</c:v>
                </c:pt>
                <c:pt idx="50">
                  <c:v>0.36164855484973629</c:v>
                </c:pt>
                <c:pt idx="51">
                  <c:v>0.54107498312045832</c:v>
                </c:pt>
                <c:pt idx="52">
                  <c:v>0.47982472904293361</c:v>
                </c:pt>
                <c:pt idx="53">
                  <c:v>0.26978163558796081</c:v>
                </c:pt>
                <c:pt idx="54">
                  <c:v>0.56432308388760555</c:v>
                </c:pt>
                <c:pt idx="55">
                  <c:v>0.53398793695652558</c:v>
                </c:pt>
                <c:pt idx="56">
                  <c:v>0.56743691046680622</c:v>
                </c:pt>
                <c:pt idx="57">
                  <c:v>0.55335615074931421</c:v>
                </c:pt>
                <c:pt idx="58">
                  <c:v>0.4443772118286945</c:v>
                </c:pt>
                <c:pt idx="59">
                  <c:v>0.5161735257766441</c:v>
                </c:pt>
                <c:pt idx="60">
                  <c:v>0.43346044970291503</c:v>
                </c:pt>
                <c:pt idx="61">
                  <c:v>0.51704900588088654</c:v>
                </c:pt>
                <c:pt idx="62">
                  <c:v>0.3891085293380846</c:v>
                </c:pt>
                <c:pt idx="63">
                  <c:v>0.12641745043442501</c:v>
                </c:pt>
                <c:pt idx="64">
                  <c:v>0.5648176370331397</c:v>
                </c:pt>
                <c:pt idx="65">
                  <c:v>0.50803690928313938</c:v>
                </c:pt>
                <c:pt idx="66">
                  <c:v>0.14697004345700579</c:v>
                </c:pt>
                <c:pt idx="67">
                  <c:v>0.5269462464198954</c:v>
                </c:pt>
                <c:pt idx="68">
                  <c:v>0.35772227364203213</c:v>
                </c:pt>
                <c:pt idx="69">
                  <c:v>0.5672715805481332</c:v>
                </c:pt>
                <c:pt idx="70">
                  <c:v>0.45886544798882672</c:v>
                </c:pt>
                <c:pt idx="71">
                  <c:v>0.56678642425983916</c:v>
                </c:pt>
                <c:pt idx="72">
                  <c:v>0.31889857537490474</c:v>
                </c:pt>
                <c:pt idx="73">
                  <c:v>0.25257849407079819</c:v>
                </c:pt>
                <c:pt idx="74">
                  <c:v>0.53833912960023123</c:v>
                </c:pt>
                <c:pt idx="75">
                  <c:v>0.42975779170794498</c:v>
                </c:pt>
                <c:pt idx="76">
                  <c:v>0.36953708353485964</c:v>
                </c:pt>
                <c:pt idx="77">
                  <c:v>0.46085052431791451</c:v>
                </c:pt>
                <c:pt idx="78">
                  <c:v>0.5270307078891483</c:v>
                </c:pt>
                <c:pt idx="79">
                  <c:v>0.56732637622110749</c:v>
                </c:pt>
                <c:pt idx="80">
                  <c:v>0.27480343104538718</c:v>
                </c:pt>
                <c:pt idx="81">
                  <c:v>0.40307965590132944</c:v>
                </c:pt>
                <c:pt idx="82">
                  <c:v>0.5269462464198954</c:v>
                </c:pt>
                <c:pt idx="83">
                  <c:v>0.16959289206206374</c:v>
                </c:pt>
                <c:pt idx="84">
                  <c:v>0.20267532783243083</c:v>
                </c:pt>
                <c:pt idx="85">
                  <c:v>9.974123909109453E-2</c:v>
                </c:pt>
                <c:pt idx="86">
                  <c:v>0.30480974309222358</c:v>
                </c:pt>
                <c:pt idx="87">
                  <c:v>0.54928884172648884</c:v>
                </c:pt>
                <c:pt idx="88">
                  <c:v>0.30410047664194767</c:v>
                </c:pt>
                <c:pt idx="89">
                  <c:v>0.34863610484621604</c:v>
                </c:pt>
                <c:pt idx="90">
                  <c:v>0.50710288053902142</c:v>
                </c:pt>
                <c:pt idx="91">
                  <c:v>0.28943387445888541</c:v>
                </c:pt>
                <c:pt idx="92">
                  <c:v>0.56279282325150881</c:v>
                </c:pt>
                <c:pt idx="93">
                  <c:v>0.37681023989191975</c:v>
                </c:pt>
                <c:pt idx="94">
                  <c:v>0.546184199443707</c:v>
                </c:pt>
                <c:pt idx="95">
                  <c:v>0.46489012354994275</c:v>
                </c:pt>
                <c:pt idx="96">
                  <c:v>0.56623601699292603</c:v>
                </c:pt>
                <c:pt idx="97">
                  <c:v>0.12356394375026745</c:v>
                </c:pt>
                <c:pt idx="98">
                  <c:v>0.56678680104251977</c:v>
                </c:pt>
                <c:pt idx="99">
                  <c:v>0.53903652619824383</c:v>
                </c:pt>
              </c:numCache>
            </c:numRef>
          </c:yVal>
          <c:smooth val="0"/>
          <c:extLst>
            <c:ext xmlns:c16="http://schemas.microsoft.com/office/drawing/2014/chart" uri="{C3380CC4-5D6E-409C-BE32-E72D297353CC}">
              <c16:uniqueId val="{00000000-A70E-4989-A749-B507887D9081}"/>
            </c:ext>
          </c:extLst>
        </c:ser>
        <c:dLbls>
          <c:showLegendKey val="0"/>
          <c:showVal val="0"/>
          <c:showCatName val="0"/>
          <c:showSerName val="0"/>
          <c:showPercent val="0"/>
          <c:showBubbleSize val="0"/>
        </c:dLbls>
        <c:axId val="2041944352"/>
        <c:axId val="2041938592"/>
      </c:scatterChart>
      <c:valAx>
        <c:axId val="2041944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err="1"/>
                  <a:t>Déplacement</a:t>
                </a:r>
                <a:r>
                  <a:rPr lang="en-CA" sz="1100" dirty="0"/>
                  <a:t> axial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938592"/>
        <c:crosses val="autoZero"/>
        <c:crossBetween val="midCat"/>
      </c:valAx>
      <c:valAx>
        <c:axId val="2041938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944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Propagation!$K$2</c:f>
              <c:strCache>
                <c:ptCount val="1"/>
                <c:pt idx="0">
                  <c:v>CDF</c:v>
                </c:pt>
              </c:strCache>
            </c:strRef>
          </c:tx>
          <c:spPr>
            <a:ln w="381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Propagation!$K$3:$K$102</c:f>
              <c:numCache>
                <c:formatCode>General</c:formatCode>
                <c:ptCount val="100"/>
                <c:pt idx="0">
                  <c:v>0.95773177643904617</c:v>
                </c:pt>
                <c:pt idx="1">
                  <c:v>0.62573655660205629</c:v>
                </c:pt>
                <c:pt idx="2">
                  <c:v>0.81833623289418855</c:v>
                </c:pt>
                <c:pt idx="3">
                  <c:v>0.9871987863081424</c:v>
                </c:pt>
                <c:pt idx="4">
                  <c:v>0.96675059964548615</c:v>
                </c:pt>
                <c:pt idx="5">
                  <c:v>0.15253821383475363</c:v>
                </c:pt>
                <c:pt idx="6">
                  <c:v>0.81065420922355758</c:v>
                </c:pt>
                <c:pt idx="7">
                  <c:v>0.40996959901610774</c:v>
                </c:pt>
                <c:pt idx="8">
                  <c:v>0.42841989973288097</c:v>
                </c:pt>
                <c:pt idx="9">
                  <c:v>0.63030945824422946</c:v>
                </c:pt>
                <c:pt idx="10">
                  <c:v>0.52590154604574302</c:v>
                </c:pt>
                <c:pt idx="11">
                  <c:v>0.91946605329830133</c:v>
                </c:pt>
                <c:pt idx="12">
                  <c:v>0.75310663131238065</c:v>
                </c:pt>
                <c:pt idx="13">
                  <c:v>0.51638169216080165</c:v>
                </c:pt>
                <c:pt idx="14">
                  <c:v>0.64237712918882717</c:v>
                </c:pt>
                <c:pt idx="15">
                  <c:v>0.59965254465901485</c:v>
                </c:pt>
                <c:pt idx="16">
                  <c:v>0.92553321044880033</c:v>
                </c:pt>
                <c:pt idx="17">
                  <c:v>0.39024193889341241</c:v>
                </c:pt>
                <c:pt idx="18">
                  <c:v>0.59193828187194164</c:v>
                </c:pt>
                <c:pt idx="19">
                  <c:v>0.1811582633372831</c:v>
                </c:pt>
                <c:pt idx="20">
                  <c:v>6.4564613583887268E-3</c:v>
                </c:pt>
                <c:pt idx="21">
                  <c:v>0.71722883840502105</c:v>
                </c:pt>
                <c:pt idx="22">
                  <c:v>0.78531485159461611</c:v>
                </c:pt>
                <c:pt idx="23">
                  <c:v>0.21086487086234459</c:v>
                </c:pt>
                <c:pt idx="24">
                  <c:v>0.98816196058129124</c:v>
                </c:pt>
                <c:pt idx="25">
                  <c:v>6.9521532719429319E-2</c:v>
                </c:pt>
                <c:pt idx="26">
                  <c:v>0.4863131515074447</c:v>
                </c:pt>
                <c:pt idx="27">
                  <c:v>0.39625919831060763</c:v>
                </c:pt>
                <c:pt idx="28">
                  <c:v>0.93069711200565119</c:v>
                </c:pt>
                <c:pt idx="29">
                  <c:v>0.92134087011076582</c:v>
                </c:pt>
                <c:pt idx="30">
                  <c:v>0.53065627270079241</c:v>
                </c:pt>
                <c:pt idx="31">
                  <c:v>0.61811204905901507</c:v>
                </c:pt>
                <c:pt idx="32">
                  <c:v>0.17321354788298471</c:v>
                </c:pt>
                <c:pt idx="33">
                  <c:v>2.4667000943806087E-2</c:v>
                </c:pt>
                <c:pt idx="34">
                  <c:v>0.33736999518366617</c:v>
                </c:pt>
                <c:pt idx="35">
                  <c:v>0.53065627270079241</c:v>
                </c:pt>
                <c:pt idx="36">
                  <c:v>0.87872499633925971</c:v>
                </c:pt>
                <c:pt idx="37">
                  <c:v>0.87280713739111904</c:v>
                </c:pt>
                <c:pt idx="38">
                  <c:v>0.3232512906717353</c:v>
                </c:pt>
                <c:pt idx="39">
                  <c:v>0.35320046357456036</c:v>
                </c:pt>
                <c:pt idx="40">
                  <c:v>0.13694039127735921</c:v>
                </c:pt>
                <c:pt idx="41">
                  <c:v>7.4137373324389563E-2</c:v>
                </c:pt>
                <c:pt idx="42">
                  <c:v>4.3232246532124971E-2</c:v>
                </c:pt>
                <c:pt idx="43">
                  <c:v>0.97283730937521518</c:v>
                </c:pt>
                <c:pt idx="44">
                  <c:v>0.28250770498843397</c:v>
                </c:pt>
                <c:pt idx="45">
                  <c:v>0.30528329389452025</c:v>
                </c:pt>
                <c:pt idx="46">
                  <c:v>9.8963902493683698E-2</c:v>
                </c:pt>
                <c:pt idx="47">
                  <c:v>0.7582412664854139</c:v>
                </c:pt>
                <c:pt idx="48">
                  <c:v>5.2063882047133428E-2</c:v>
                </c:pt>
                <c:pt idx="49">
                  <c:v>0.38718857873512014</c:v>
                </c:pt>
                <c:pt idx="50">
                  <c:v>0.17125352824492493</c:v>
                </c:pt>
                <c:pt idx="51">
                  <c:v>0.62120000463285596</c:v>
                </c:pt>
                <c:pt idx="52">
                  <c:v>0.28121073929828627</c:v>
                </c:pt>
                <c:pt idx="53">
                  <c:v>0.11132998623902951</c:v>
                </c:pt>
                <c:pt idx="54">
                  <c:v>0.45801484238990786</c:v>
                </c:pt>
                <c:pt idx="55">
                  <c:v>0.63636020486417233</c:v>
                </c:pt>
                <c:pt idx="56">
                  <c:v>0.49578726850574634</c:v>
                </c:pt>
                <c:pt idx="57">
                  <c:v>0.5887870542348741</c:v>
                </c:pt>
                <c:pt idx="58">
                  <c:v>0.24218170029485409</c:v>
                </c:pt>
                <c:pt idx="59">
                  <c:v>0.33167293913910156</c:v>
                </c:pt>
                <c:pt idx="60">
                  <c:v>0.23147155787353388</c:v>
                </c:pt>
                <c:pt idx="61">
                  <c:v>0.33309324963020992</c:v>
                </c:pt>
                <c:pt idx="62">
                  <c:v>0.19250335880584704</c:v>
                </c:pt>
                <c:pt idx="63">
                  <c:v>4.1550331906975803E-2</c:v>
                </c:pt>
                <c:pt idx="64">
                  <c:v>0.53854629331243031</c:v>
                </c:pt>
                <c:pt idx="65">
                  <c:v>0.31903983509589706</c:v>
                </c:pt>
                <c:pt idx="66">
                  <c:v>5.0113956972296619E-2</c:v>
                </c:pt>
                <c:pt idx="67">
                  <c:v>0.64985654628326839</c:v>
                </c:pt>
                <c:pt idx="68">
                  <c:v>0.16836298917437334</c:v>
                </c:pt>
                <c:pt idx="69">
                  <c:v>0.48948908572580796</c:v>
                </c:pt>
                <c:pt idx="70">
                  <c:v>0.74273820673585411</c:v>
                </c:pt>
                <c:pt idx="71">
                  <c:v>0.51955882277486176</c:v>
                </c:pt>
                <c:pt idx="72">
                  <c:v>0.85849978255550652</c:v>
                </c:pt>
                <c:pt idx="73">
                  <c:v>0.10162076694942612</c:v>
                </c:pt>
                <c:pt idx="74">
                  <c:v>0.62727444872326277</c:v>
                </c:pt>
                <c:pt idx="75">
                  <c:v>0.2279529718352592</c:v>
                </c:pt>
                <c:pt idx="76">
                  <c:v>0.17716793757990909</c:v>
                </c:pt>
                <c:pt idx="77">
                  <c:v>0.25941382766076582</c:v>
                </c:pt>
                <c:pt idx="78">
                  <c:v>0.35029779304473252</c:v>
                </c:pt>
                <c:pt idx="79">
                  <c:v>0.49106994581954649</c:v>
                </c:pt>
                <c:pt idx="80">
                  <c:v>0.11424323404104628</c:v>
                </c:pt>
                <c:pt idx="81">
                  <c:v>0.79591115218994102</c:v>
                </c:pt>
                <c:pt idx="82">
                  <c:v>0.64985654628326839</c:v>
                </c:pt>
                <c:pt idx="83">
                  <c:v>6.0067154671343582E-2</c:v>
                </c:pt>
                <c:pt idx="84">
                  <c:v>0.92435322422023147</c:v>
                </c:pt>
                <c:pt idx="85">
                  <c:v>0.96889026192182448</c:v>
                </c:pt>
                <c:pt idx="86">
                  <c:v>0.86755269558375692</c:v>
                </c:pt>
                <c:pt idx="87">
                  <c:v>0.39928827720612137</c:v>
                </c:pt>
                <c:pt idx="88">
                  <c:v>0.13200048016949137</c:v>
                </c:pt>
                <c:pt idx="89">
                  <c:v>0.83819659242518862</c:v>
                </c:pt>
                <c:pt idx="90">
                  <c:v>0.31764962516608775</c:v>
                </c:pt>
                <c:pt idx="91">
                  <c:v>0.87705602296901897</c:v>
                </c:pt>
                <c:pt idx="92">
                  <c:v>0.55117760614475708</c:v>
                </c:pt>
                <c:pt idx="93">
                  <c:v>0.81724714128645282</c:v>
                </c:pt>
                <c:pt idx="94">
                  <c:v>0.60892202927556793</c:v>
                </c:pt>
                <c:pt idx="95">
                  <c:v>0.73613702653076241</c:v>
                </c:pt>
                <c:pt idx="96">
                  <c:v>0.47371096083679892</c:v>
                </c:pt>
                <c:pt idx="97">
                  <c:v>0.95960291001816533</c:v>
                </c:pt>
                <c:pt idx="98">
                  <c:v>0.51955342129844317</c:v>
                </c:pt>
                <c:pt idx="99">
                  <c:v>0.62575483008154875</c:v>
                </c:pt>
              </c:numCache>
            </c:numRef>
          </c:yVal>
          <c:smooth val="0"/>
          <c:extLst>
            <c:ext xmlns:c16="http://schemas.microsoft.com/office/drawing/2014/chart" uri="{C3380CC4-5D6E-409C-BE32-E72D297353CC}">
              <c16:uniqueId val="{00000000-A921-4E27-B4F0-8BD82C270025}"/>
            </c:ext>
          </c:extLst>
        </c:ser>
        <c:dLbls>
          <c:showLegendKey val="0"/>
          <c:showVal val="0"/>
          <c:showCatName val="0"/>
          <c:showSerName val="0"/>
          <c:showPercent val="0"/>
          <c:showBubbleSize val="0"/>
        </c:dLbls>
        <c:axId val="2041040032"/>
        <c:axId val="2041041472"/>
      </c:scatterChart>
      <c:valAx>
        <c:axId val="20410400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b="0" i="0" u="none" strike="noStrike" kern="1200" baseline="0" dirty="0" err="1">
                    <a:solidFill>
                      <a:prstClr val="black">
                        <a:lumMod val="65000"/>
                        <a:lumOff val="35000"/>
                      </a:prstClr>
                    </a:solidFill>
                  </a:rPr>
                  <a:t>Déplacement</a:t>
                </a:r>
                <a:r>
                  <a:rPr lang="en-CA" sz="1100" b="0" i="0" u="none" strike="noStrike" kern="1200" baseline="0" dirty="0">
                    <a:solidFill>
                      <a:prstClr val="black">
                        <a:lumMod val="65000"/>
                        <a:lumOff val="35000"/>
                      </a:prstClr>
                    </a:solidFill>
                  </a:rPr>
                  <a:t> axial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041472"/>
        <c:crosses val="autoZero"/>
        <c:crossBetween val="midCat"/>
      </c:valAx>
      <c:valAx>
        <c:axId val="2041041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CDF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040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376761119742978"/>
          <c:y val="4.1388226901103171E-2"/>
          <c:w val="0.6602457667289916"/>
          <c:h val="0.91722354619779367"/>
        </c:manualLayout>
      </c:layout>
      <c:scatterChart>
        <c:scatterStyle val="lineMarker"/>
        <c:varyColors val="0"/>
        <c:ser>
          <c:idx val="0"/>
          <c:order val="0"/>
          <c:tx>
            <c:v>E=S-D</c:v>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stdDev"/>
            <c:noEndCap val="0"/>
            <c:val val="1"/>
            <c:spPr>
              <a:noFill/>
              <a:ln w="9525" cap="flat" cmpd="sng" algn="ctr">
                <a:solidFill>
                  <a:schemeClr val="tx1">
                    <a:lumMod val="65000"/>
                    <a:lumOff val="35000"/>
                  </a:schemeClr>
                </a:solidFill>
                <a:round/>
              </a:ln>
              <a:effectLst/>
            </c:spPr>
          </c:errBars>
          <c:errBars>
            <c:errDir val="y"/>
            <c:errBarType val="both"/>
            <c:errValType val="cust"/>
            <c:noEndCap val="0"/>
            <c:plus>
              <c:numRef>
                <c:f>'Calcul Erreur'!$J$11</c:f>
                <c:numCache>
                  <c:formatCode>General</c:formatCode>
                  <c:ptCount val="1"/>
                  <c:pt idx="0">
                    <c:v>1.4135766657179212</c:v>
                  </c:pt>
                </c:numCache>
              </c:numRef>
            </c:plus>
            <c:minus>
              <c:numRef>
                <c:f>'Calcul Erreur'!$J$11</c:f>
                <c:numCache>
                  <c:formatCode>General</c:formatCode>
                  <c:ptCount val="1"/>
                  <c:pt idx="0">
                    <c:v>1.4135766657179212</c:v>
                  </c:pt>
                </c:numCache>
              </c:numRef>
            </c:minus>
            <c:spPr>
              <a:noFill/>
              <a:ln w="9525" cap="flat" cmpd="sng" algn="ctr">
                <a:solidFill>
                  <a:schemeClr val="tx1">
                    <a:lumMod val="65000"/>
                    <a:lumOff val="35000"/>
                  </a:schemeClr>
                </a:solidFill>
                <a:round/>
              </a:ln>
              <a:effectLst/>
            </c:spPr>
          </c:errBars>
          <c:yVal>
            <c:numRef>
              <c:f>'Calcul Erreur'!$J$6</c:f>
              <c:numCache>
                <c:formatCode>General</c:formatCode>
                <c:ptCount val="1"/>
                <c:pt idx="0">
                  <c:v>1.0199999999999996</c:v>
                </c:pt>
              </c:numCache>
            </c:numRef>
          </c:yVal>
          <c:smooth val="0"/>
          <c:extLst>
            <c:ext xmlns:c16="http://schemas.microsoft.com/office/drawing/2014/chart" uri="{C3380CC4-5D6E-409C-BE32-E72D297353CC}">
              <c16:uniqueId val="{00000000-BE2E-4FE4-BBD6-9609D8AAB846}"/>
            </c:ext>
          </c:extLst>
        </c:ser>
        <c:dLbls>
          <c:showLegendKey val="0"/>
          <c:showVal val="0"/>
          <c:showCatName val="0"/>
          <c:showSerName val="0"/>
          <c:showPercent val="0"/>
          <c:showBubbleSize val="0"/>
        </c:dLbls>
        <c:axId val="1632011967"/>
        <c:axId val="1632014847"/>
      </c:scatterChart>
      <c:valAx>
        <c:axId val="1632011967"/>
        <c:scaling>
          <c:orientation val="minMax"/>
        </c:scaling>
        <c:delete val="1"/>
        <c:axPos val="b"/>
        <c:majorGridlines>
          <c:spPr>
            <a:ln w="9525" cap="flat" cmpd="sng" algn="ctr">
              <a:solidFill>
                <a:schemeClr val="tx1">
                  <a:lumMod val="15000"/>
                  <a:lumOff val="85000"/>
                </a:schemeClr>
              </a:solidFill>
              <a:round/>
            </a:ln>
            <a:effectLst/>
          </c:spPr>
        </c:majorGridlines>
        <c:majorTickMark val="out"/>
        <c:minorTickMark val="none"/>
        <c:tickLblPos val="nextTo"/>
        <c:crossAx val="1632014847"/>
        <c:crosses val="autoZero"/>
        <c:crossBetween val="midCat"/>
      </c:valAx>
      <c:valAx>
        <c:axId val="1632014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632011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modernComment_108_E5C5E786.xml><?xml version="1.0" encoding="utf-8"?>
<p188:cmLst xmlns:a="http://schemas.openxmlformats.org/drawingml/2006/main" xmlns:r="http://schemas.openxmlformats.org/officeDocument/2006/relationships" xmlns:p188="http://schemas.microsoft.com/office/powerpoint/2018/8/main">
  <p188:cm id="{E208A256-2645-4215-A2E1-5835D144B8FF}" authorId="{4BB11620-EFBC-D13A-7B93-45F2C922ABDE}" created="2024-04-09T02:44:11.886">
    <ac:txMkLst xmlns:ac="http://schemas.microsoft.com/office/drawing/2013/main/command">
      <pc:docMk xmlns:pc="http://schemas.microsoft.com/office/powerpoint/2013/main/command"/>
      <pc:sldMk xmlns:pc="http://schemas.microsoft.com/office/powerpoint/2013/main/command" cId="3854952326" sldId="264"/>
      <ac:spMk id="13" creationId="{0A89B34A-8F02-C6EA-B396-FDA8E978F524}"/>
      <ac:txMk cp="752" len="70">
        <ac:context len="823" hash="3572908270"/>
      </ac:txMk>
    </ac:txMkLst>
    <p188:pos x="6266996" y="3947369"/>
    <p188:txBody>
      <a:bodyPr/>
      <a:lstStyle/>
      <a:p>
        <a:r>
          <a:rPr lang="en-CA"/>
          <a:t>La force ne peut pas etre une condition frontiere si c'est une donne d'entree</a:t>
        </a:r>
      </a:p>
    </p188:txBody>
  </p188:cm>
  <p188:cm id="{595FFDDA-B7D5-4571-BF56-6D90370887B7}" authorId="{53E43574-7A34-154C-E512-F6CBCA51E7C2}" created="2024-04-10T23:23:16.648">
    <ac:txMkLst xmlns:ac="http://schemas.microsoft.com/office/drawing/2013/main/command">
      <pc:docMk xmlns:pc="http://schemas.microsoft.com/office/powerpoint/2013/main/command"/>
      <pc:sldMk xmlns:pc="http://schemas.microsoft.com/office/powerpoint/2013/main/command" cId="3854952326" sldId="264"/>
      <ac:spMk id="13" creationId="{0A89B34A-8F02-C6EA-B396-FDA8E978F524}"/>
      <ac:txMk cp="613" len="5">
        <ac:context len="823" hash="3572908270"/>
      </ac:txMk>
    </ac:txMkLst>
    <p188:pos x="5775837" y="2561689"/>
    <p188:txBody>
      <a:bodyPr/>
      <a:lstStyle/>
      <a:p>
        <a:r>
          <a:rPr lang="en-CA"/>
          <a:t>On étudie le déplacement postérieur et non axial</a:t>
        </a:r>
      </a:p>
    </p188:txBody>
  </p188:cm>
</p188:cmLst>
</file>

<file path=ppt/comments/modernComment_10C_2EECC42B.xml><?xml version="1.0" encoding="utf-8"?>
<p188:cmLst xmlns:a="http://schemas.openxmlformats.org/drawingml/2006/main" xmlns:r="http://schemas.openxmlformats.org/officeDocument/2006/relationships" xmlns:p188="http://schemas.microsoft.com/office/powerpoint/2018/8/main">
  <p188:cm id="{FB552410-3568-487C-A036-1B1A7AA6A6BA}" authorId="{4BB11620-EFBC-D13A-7B93-45F2C922ABDE}" created="2024-04-06T22:20:24.107">
    <ac:txMkLst xmlns:ac="http://schemas.microsoft.com/office/drawing/2013/main/command">
      <pc:docMk xmlns:pc="http://schemas.microsoft.com/office/powerpoint/2013/main/command"/>
      <pc:sldMk xmlns:pc="http://schemas.microsoft.com/office/powerpoint/2013/main/command" cId="787268651" sldId="268"/>
      <ac:spMk id="3" creationId="{57846E6E-541E-C380-2EC3-91AF5BEE61F6}"/>
      <ac:txMk cp="579">
        <ac:context len="800" hash="3997376941"/>
      </ac:txMk>
    </ac:txMkLst>
    <p188:pos x="3940175" y="1481701"/>
    <p188:txBody>
      <a:bodyPr/>
      <a:lstStyle/>
      <a:p>
        <a:r>
          <a:rPr lang="en-CA"/>
          <a:t>S'assurer qu'il ya vriament une solution analytique connue pour timoshenko - ou bien juste prendre EUler</a:t>
        </a:r>
      </a:p>
    </p188:txBody>
  </p188:cm>
</p188:cmLst>
</file>

<file path=ppt/comments/modernComment_115_F7272C08.xml><?xml version="1.0" encoding="utf-8"?>
<p188:cmLst xmlns:a="http://schemas.openxmlformats.org/drawingml/2006/main" xmlns:r="http://schemas.openxmlformats.org/officeDocument/2006/relationships" xmlns:p188="http://schemas.microsoft.com/office/powerpoint/2018/8/main">
  <p188:cm id="{BD2CB6A7-C766-4013-9353-00268370D7E2}" authorId="{53E43574-7A34-154C-E512-F6CBCA51E7C2}" created="2024-04-10T23:32:48.229">
    <ac:txMkLst xmlns:ac="http://schemas.microsoft.com/office/drawing/2013/main/command">
      <pc:docMk xmlns:pc="http://schemas.microsoft.com/office/powerpoint/2013/main/command"/>
      <pc:sldMk xmlns:pc="http://schemas.microsoft.com/office/powerpoint/2013/main/command" cId="4146539528" sldId="277"/>
      <ac:spMk id="3" creationId="{57846E6E-541E-C380-2EC3-91AF5BEE61F6}"/>
      <ac:txMk cp="441" len="6">
        <ac:context len="1051" hash="3157278520"/>
      </ac:txMk>
    </ac:txMkLst>
    <p188:pos x="638175" y="3335901"/>
    <p188:txBody>
      <a:bodyPr/>
      <a:lstStyle/>
      <a:p>
        <a:r>
          <a:rPr lang="en-CA"/>
          <a:t>C'est la déflection postérieure ici qu'on analyse</a:t>
        </a:r>
      </a:p>
    </p188:txBody>
  </p188:cm>
</p188:cmLst>
</file>

<file path=ppt/comments/modernComment_116_FD4FE663.xml><?xml version="1.0" encoding="utf-8"?>
<p188:cmLst xmlns:a="http://schemas.openxmlformats.org/drawingml/2006/main" xmlns:r="http://schemas.openxmlformats.org/officeDocument/2006/relationships" xmlns:p188="http://schemas.microsoft.com/office/powerpoint/2018/8/main">
  <p188:cm id="{ABBF32EC-3F3C-4CB0-9E1E-7F1A4876E19C}" authorId="{53E43574-7A34-154C-E512-F6CBCA51E7C2}" created="2024-04-10T23:34:17.376">
    <ac:txMkLst xmlns:ac="http://schemas.microsoft.com/office/drawing/2013/main/command">
      <pc:docMk xmlns:pc="http://schemas.microsoft.com/office/powerpoint/2013/main/command"/>
      <pc:sldMk xmlns:pc="http://schemas.microsoft.com/office/powerpoint/2013/main/command" cId="4249871971" sldId="278"/>
      <ac:spMk id="3" creationId="{57846E6E-541E-C380-2EC3-91AF5BEE61F6}"/>
      <ac:txMk cp="59" len="5">
        <ac:context len="854" hash="3580751890"/>
      </ac:txMk>
    </ac:txMkLst>
    <p188:pos x="4876800" y="535551"/>
    <p188:txBody>
      <a:bodyPr/>
      <a:lstStyle/>
      <a:p>
        <a:r>
          <a:rPr lang="en-CA"/>
          <a:t>postérieur</a:t>
        </a:r>
      </a:p>
    </p188:txBody>
  </p188:cm>
</p188:cmLst>
</file>

<file path=ppt/comments/modernComment_117_A1977F2E.xml><?xml version="1.0" encoding="utf-8"?>
<p188:cmLst xmlns:a="http://schemas.openxmlformats.org/drawingml/2006/main" xmlns:r="http://schemas.openxmlformats.org/officeDocument/2006/relationships" xmlns:p188="http://schemas.microsoft.com/office/powerpoint/2018/8/main">
  <p188:cm id="{36D4ADF6-6359-4D91-B7F4-6568DFFEFBFC}" authorId="{4BB11620-EFBC-D13A-7B93-45F2C922ABDE}" created="2024-04-09T00:40:55.872">
    <ac:txMkLst xmlns:ac="http://schemas.microsoft.com/office/drawing/2013/main/command">
      <pc:docMk xmlns:pc="http://schemas.microsoft.com/office/powerpoint/2013/main/command"/>
      <pc:sldMk xmlns:pc="http://schemas.microsoft.com/office/powerpoint/2013/main/command" cId="2711060270" sldId="279"/>
      <ac:spMk id="3" creationId="{57846E6E-541E-C380-2EC3-91AF5BEE61F6}"/>
      <ac:txMk cp="725" len="34">
        <ac:context len="977" hash="679486689"/>
      </ac:txMk>
    </ac:txMkLst>
    <p188:pos x="5886691" y="3282730"/>
    <p188:txBody>
      <a:bodyPr/>
      <a:lstStyle/>
      <a:p>
        <a:r>
          <a:rPr lang="en-CA"/>
          <a:t>C'est pas 2*0.01786?</a:t>
        </a:r>
      </a:p>
    </p188:txBody>
  </p188:cm>
</p188:cmLst>
</file>

<file path=ppt/comments/modernComment_118_779F665B.xml><?xml version="1.0" encoding="utf-8"?>
<p188:cmLst xmlns:a="http://schemas.openxmlformats.org/drawingml/2006/main" xmlns:r="http://schemas.openxmlformats.org/officeDocument/2006/relationships" xmlns:p188="http://schemas.microsoft.com/office/powerpoint/2018/8/main">
  <p188:cm id="{22021432-D104-45B2-95A0-05D0AD979F3E}" authorId="{E68F2F47-82E5-2BC7-0FEC-4F4EC863DDC3}" created="2024-04-11T00:24:18.453">
    <ac:txMkLst xmlns:ac="http://schemas.microsoft.com/office/drawing/2013/main/command">
      <pc:docMk xmlns:pc="http://schemas.microsoft.com/office/powerpoint/2013/main/command"/>
      <pc:sldMk xmlns:pc="http://schemas.microsoft.com/office/powerpoint/2013/main/command" cId="2006935131" sldId="280"/>
      <ac:spMk id="3" creationId="{57846E6E-541E-C380-2EC3-91AF5BEE61F6}"/>
      <ac:txMk cp="934" len="8">
        <ac:context len="1166" hash="3888751313"/>
      </ac:txMk>
    </ac:txMkLst>
    <p188:pos x="7152861" y="3640287"/>
    <p188:txBody>
      <a:bodyPr/>
      <a:lstStyle/>
      <a:p>
        <a:r>
          <a:rPr lang="fr-FR"/>
          <a:t>Si on utiliser Richardson on ne parle plus de GCI
</a:t>
        </a:r>
      </a:p>
    </p188:txBody>
  </p188:cm>
</p188:cmLst>
</file>

<file path=ppt/comments/modernComment_119_D4A1683D.xml><?xml version="1.0" encoding="utf-8"?>
<p188:cmLst xmlns:a="http://schemas.openxmlformats.org/drawingml/2006/main" xmlns:r="http://schemas.openxmlformats.org/officeDocument/2006/relationships" xmlns:p188="http://schemas.microsoft.com/office/powerpoint/2018/8/main">
  <p188:cm id="{E5CD4D06-CBC4-4BBD-8A2F-2389111330B6}" authorId="{4BB11620-EFBC-D13A-7B93-45F2C922ABDE}" created="2024-04-06T22:52:32.116">
    <ac:txMkLst xmlns:ac="http://schemas.microsoft.com/office/drawing/2013/main/command">
      <pc:docMk xmlns:pc="http://schemas.microsoft.com/office/powerpoint/2013/main/command"/>
      <pc:sldMk xmlns:pc="http://schemas.microsoft.com/office/powerpoint/2013/main/command" cId="3567347773" sldId="281"/>
      <ac:spMk id="3" creationId="{57846E6E-541E-C380-2EC3-91AF5BEE61F6}"/>
      <ac:txMk cp="1128" len="139">
        <ac:context len="1357" hash="1021285693"/>
      </ac:txMk>
    </ac:txMkLst>
    <p188:pos x="10184296" y="4306209"/>
    <p188:replyLst>
      <p188:reply id="{5BB1BFE5-C6BD-4BCE-B02D-C23A120FE53D}" authorId="{E68F2F47-82E5-2BC7-0FEC-4F4EC863DDC3}" created="2024-04-07T20:42:42.607">
        <p188:txBody>
          <a:bodyPr/>
          <a:lstStyle/>
          <a:p>
            <a:r>
              <a:rPr lang="fr-FR"/>
              <a:t>L'ordre des elements +1</a:t>
            </a:r>
          </a:p>
        </p188:txBody>
      </p188:reply>
    </p188:replyLst>
    <p188:txBody>
      <a:bodyPr/>
      <a:lstStyle/>
      <a:p>
        <a:r>
          <a:rPr lang="en-CA"/>
          <a:t>Est ce d'apres l'ordre des elements ou la formule de tomishenko qu'on a l'ordre 2?</a:t>
        </a:r>
      </a:p>
    </p188:txBody>
  </p188:cm>
  <p188:cm id="{37F27A8D-EFA0-4410-B6C6-D9B44291E8C0}" authorId="{4BB11620-EFBC-D13A-7B93-45F2C922ABDE}" created="2024-04-06T23:02:52.806">
    <ac:txMkLst xmlns:ac="http://schemas.microsoft.com/office/drawing/2013/main/command">
      <pc:docMk xmlns:pc="http://schemas.microsoft.com/office/powerpoint/2013/main/command"/>
      <pc:sldMk xmlns:pc="http://schemas.microsoft.com/office/powerpoint/2013/main/command" cId="3567347773" sldId="281"/>
      <ac:spMk id="3" creationId="{57846E6E-541E-C380-2EC3-91AF5BEE61F6}"/>
      <ac:txMk cp="255" len="67">
        <ac:context len="1357" hash="1021285693"/>
      </ac:txMk>
    </ac:txMkLst>
    <p188:pos x="8564217" y="748000"/>
    <p188:txBody>
      <a:bodyPr/>
      <a:lstStyle/>
      <a:p>
        <a:r>
          <a:rPr lang="en-CA"/>
          <a:t>Qq1 peut confirmer?</a:t>
        </a:r>
      </a:p>
    </p188:txBody>
  </p188:cm>
</p188:cmLst>
</file>

<file path=ppt/comments/modernComment_11E_1D7F8001.xml><?xml version="1.0" encoding="utf-8"?>
<p188:cmLst xmlns:a="http://schemas.openxmlformats.org/drawingml/2006/main" xmlns:r="http://schemas.openxmlformats.org/officeDocument/2006/relationships" xmlns:p188="http://schemas.microsoft.com/office/powerpoint/2018/8/main">
  <p188:cm id="{DAB7DD91-4611-4132-AA57-7C73CA635F1A}" authorId="{53E43574-7A34-154C-E512-F6CBCA51E7C2}" created="2024-04-10T23:30:28.627">
    <ac:txMkLst xmlns:ac="http://schemas.microsoft.com/office/drawing/2013/main/command">
      <pc:docMk xmlns:pc="http://schemas.microsoft.com/office/powerpoint/2013/main/command"/>
      <pc:sldMk xmlns:pc="http://schemas.microsoft.com/office/powerpoint/2013/main/command" cId="494895105" sldId="286"/>
      <ac:spMk id="3" creationId="{57846E6E-541E-C380-2EC3-91AF5BEE61F6}"/>
      <ac:txMk cp="596" len="381">
        <ac:context len="1146" hash="121234561"/>
      </ac:txMk>
    </ac:txMkLst>
    <p188:pos x="10506075" y="2497701"/>
    <p188:txBody>
      <a:bodyPr/>
      <a:lstStyle/>
      <a:p>
        <a:r>
          <a:rPr lang="en-CA"/>
          <a:t>On peut également parler du fait que l'encastrement impose un angle nulle qui ne peut pas être respecté par des élément linéaire ce qui introduit un erreur entre les nœuds dû à l'interpolation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‹N°›</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633E34-DD75-4254-AB88-C9D2090F6CC5}" type="datetimeFigureOut">
              <a:rPr lang="en-CA" smtClean="0"/>
              <a:t>2024-04-10</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‹N°›</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cileSf/MEC8211ProjetFina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0.png"/><Relationship Id="rId2" Type="http://schemas.microsoft.com/office/2018/10/relationships/comments" Target="../comments/modernComment_119_D4A1683D.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18_779F665B.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s://www.ametektest.fr/-/media/ametektest/download_links/fiche-technique-dynamometre-numerique-chatillon-dfs_ii.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flintec.com/media/datasheets/msa-datasheet-en.pdf" TargetMode="External"/><Relationship Id="rId2" Type="http://schemas.microsoft.com/office/2018/10/relationships/comments" Target="../comments/modernComment_115_F7272C08.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17_A1977F2E.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8/10/relationships/comments" Target="../comments/modernComment_116_FD4FE663.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8_E5C5E78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C_2EECC42B.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1E_1D7F800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lnSpcReduction="10000"/>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a:p>
            <a:pPr algn="l"/>
            <a:endParaRPr lang="en-CA" dirty="0"/>
          </a:p>
          <a:p>
            <a:pPr algn="l"/>
            <a:r>
              <a:rPr lang="en-CA" sz="2000" i="1" dirty="0">
                <a:hlinkClick r:id="rId2"/>
              </a:rPr>
              <a:t>https://github.com/AcileSf/MEC8211ProjetFinal</a:t>
            </a:r>
            <a:r>
              <a:rPr lang="en-CA" sz="2000" i="1" dirty="0"/>
              <a:t> </a:t>
            </a:r>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00000"/>
                  </a:lnSpc>
                  <a:buNone/>
                </a:pPr>
                <a:r>
                  <a:rPr lang="fr-CA" sz="1800" dirty="0"/>
                  <a:t>Afin d’effectuer la vérification de solution et trouver la meilleure solution ou donner un intervalle d’incertitude sur la solution, il faut commencer par établir l’ordre de convergence observée pour le cas de la partie lombaire de la colonne vertébrale. On fixe la donnée d’entrée à F=150N pour effectuer la vérification.</a:t>
                </a:r>
              </a:p>
              <a:p>
                <a:pPr marL="0" indent="0" algn="just">
                  <a:lnSpc>
                    <a:spcPct val="100000"/>
                  </a:lnSpc>
                  <a:buNone/>
                </a:pPr>
                <a:r>
                  <a:rPr lang="fr-CA" sz="1800" dirty="0"/>
                  <a:t>Pour cela, l’utilisation de l’équation de Richardson combinée à trois maillages, avec un raffinement d’un facteur r sera nécessaire car elle aboutit à la relation suivante:</a:t>
                </a:r>
              </a:p>
              <a:p>
                <a:pPr marL="0" indent="0" algn="just">
                  <a:lnSpc>
                    <a:spcPct val="100000"/>
                  </a:lnSpc>
                  <a:buNone/>
                </a:pP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b="0" i="1" smtClean="0">
                            <a:latin typeface="Cambria Math" panose="02040503050406030204" pitchFamily="18" charset="0"/>
                          </a:rPr>
                        </m:ctrlPr>
                      </m:fPr>
                      <m:num>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d>
                          <m:dPr>
                            <m:ctrlPr>
                              <a:rPr lang="fr-FR" sz="1800" b="0" i="1" smtClean="0">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r>
                          <a:rPr lang="fr-FR" sz="1800" b="0" i="1" smtClean="0">
                            <a:latin typeface="Cambria Math" panose="02040503050406030204" pitchFamily="18" charset="0"/>
                          </a:rPr>
                          <m:t>𝑟</m:t>
                        </m:r>
                        <m:r>
                          <a:rPr lang="fr-FR" sz="1800" b="0" i="1" smtClean="0">
                            <a:latin typeface="Cambria Math" panose="02040503050406030204" pitchFamily="18" charset="0"/>
                          </a:rPr>
                          <m:t>)</m:t>
                        </m:r>
                      </m:den>
                    </m:f>
                  </m:oMath>
                </a14:m>
                <a:r>
                  <a:rPr lang="fr-CA" sz="1800" dirty="0"/>
                  <a:t>                        (1) </a:t>
                </a:r>
              </a:p>
              <a:p>
                <a:pPr marL="0" indent="0" algn="just">
                  <a:lnSpc>
                    <a:spcPct val="100000"/>
                  </a:lnSpc>
                  <a:buNone/>
                </a:pPr>
                <a:r>
                  <a:rPr lang="fr-CA" sz="1800" dirty="0"/>
                  <a:t>avec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oMath>
                </a14:m>
                <a:r>
                  <a:rPr lang="fr-CA" sz="1800" dirty="0"/>
                  <a:t>,</a:t>
                </a:r>
                <a:r>
                  <a:rPr lang="fr-FR" sz="1800" dirty="0"/>
                  <a:t>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2</m:t>
                        </m:r>
                      </m:sub>
                    </m:sSub>
                    <m:r>
                      <a:rPr lang="fr-FR" sz="1800" b="0" i="1" smtClean="0">
                        <a:latin typeface="Cambria Math" panose="02040503050406030204" pitchFamily="18" charset="0"/>
                      </a:rPr>
                      <m:t> </m:t>
                    </m:r>
                    <m:r>
                      <a:rPr lang="fr-FR" sz="1800" b="0" i="1" smtClean="0">
                        <a:latin typeface="Cambria Math" panose="02040503050406030204" pitchFamily="18" charset="0"/>
                      </a:rPr>
                      <m:t>𝑒𝑡</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1</m:t>
                        </m:r>
                      </m:sub>
                    </m:sSub>
                  </m:oMath>
                </a14:m>
                <a:r>
                  <a:rPr lang="fr-CA" sz="1800" dirty="0"/>
                  <a:t> qui représentent respectivement la réponse du système en termes de déplacement axiale de la vertèbre L1 pour des maillages de plus en plus fins, et </a:t>
                </a:r>
                <a:r>
                  <a:rPr lang="fr-CA" sz="1800" i="1" dirty="0"/>
                  <a:t>r=10</a:t>
                </a:r>
                <a:r>
                  <a:rPr lang="fr-CA" sz="1800" dirty="0"/>
                  <a:t>.</a:t>
                </a:r>
              </a:p>
              <a:p>
                <a:pPr marL="0" indent="0" algn="just">
                  <a:lnSpc>
                    <a:spcPct val="100000"/>
                  </a:lnSpc>
                  <a:buNone/>
                </a:pPr>
                <a:endParaRPr lang="fr-CA" sz="1800" dirty="0"/>
              </a:p>
              <a:p>
                <a:pPr marL="0" indent="0" algn="just">
                  <a:lnSpc>
                    <a:spcPct val="100000"/>
                  </a:lnSpc>
                  <a:buNone/>
                </a:pPr>
                <a:r>
                  <a:rPr lang="fr-CA" sz="1800" dirty="0"/>
                  <a:t>                                                                                          	Grâce à l’équation (1) et aux données du tableau (les 3 						dernières lignes) il est possible d’estimer que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oMath>
                </a14:m>
                <a:r>
                  <a:rPr lang="fr-CA" sz="1800" dirty="0"/>
                  <a:t>= 2,055.</a:t>
                </a:r>
              </a:p>
              <a:p>
                <a:pPr marL="0" indent="0" algn="just">
                  <a:lnSpc>
                    <a:spcPct val="100000"/>
                  </a:lnSpc>
                  <a:buNone/>
                </a:pPr>
                <a:r>
                  <a:rPr lang="fr-CA" sz="1800" dirty="0"/>
                  <a:t>                                                                                         	Cette valeur est attendue puisque l’ordre formel</a:t>
                </a:r>
                <a14:m>
                  <m:oMath xmlns:m="http://schemas.openxmlformats.org/officeDocument/2006/math">
                    <m:sSub>
                      <m:sSubPr>
                        <m:ctrlPr>
                          <a:rPr lang="fr-CA" sz="1800" i="1" smtClean="0">
                            <a:latin typeface="Cambria Math" panose="02040503050406030204" pitchFamily="18" charset="0"/>
                          </a:rPr>
                        </m:ctrlPr>
                      </m:sSubPr>
                      <m:e>
                        <m:r>
                          <a:rPr lang="fr-FR" sz="1800" b="0" i="1" smtClean="0">
                            <a:latin typeface="Cambria Math" panose="02040503050406030204" pitchFamily="18" charset="0"/>
                          </a:rPr>
                          <m:t> </m:t>
                        </m:r>
                        <m:r>
                          <a:rPr lang="fr-FR" sz="1800" b="0" i="1" smtClean="0">
                            <a:latin typeface="Cambria Math" panose="02040503050406030204" pitchFamily="18" charset="0"/>
                          </a:rPr>
                          <m:t>𝑝</m:t>
                        </m:r>
                      </m:e>
                      <m:sub>
                        <m:r>
                          <a:rPr lang="fr-FR" sz="1800" b="0" i="1" smtClean="0">
                            <a:latin typeface="Cambria Math" panose="02040503050406030204" pitchFamily="18" charset="0"/>
                          </a:rPr>
                          <m:t>𝑓</m:t>
                        </m:r>
                      </m:sub>
                    </m:sSub>
                    <m:r>
                      <a:rPr lang="en-CA" sz="1800" b="0" i="1" smtClean="0">
                        <a:latin typeface="Cambria Math" panose="02040503050406030204" pitchFamily="18" charset="0"/>
                      </a:rPr>
                      <m:t>=2</m:t>
                    </m:r>
                  </m:oMath>
                </a14:m>
                <a:endParaRPr lang="en-CA" sz="1800" b="0" dirty="0"/>
              </a:p>
              <a:p>
                <a:pPr marL="0" indent="0" algn="just">
                  <a:lnSpc>
                    <a:spcPct val="100000"/>
                  </a:lnSpc>
                  <a:buNone/>
                </a:pPr>
                <a:r>
                  <a:rPr lang="fr-CA" sz="1800" dirty="0"/>
                  <a:t>					(l’ordre formel est obtenu d’après l’ordre du type 							d’éléments utilisés en FEM – or ici les PBEAM sont des 						éléments d’ordre 2).</a:t>
                </a:r>
              </a:p>
              <a:p>
                <a:pPr marL="0" indent="0" algn="just">
                  <a:buNone/>
                </a:pPr>
                <a:r>
                  <a:rPr lang="fr-CA" sz="1800" dirty="0"/>
                  <a:t>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799" r="-348"/>
                </a:stretch>
              </a:blipFill>
            </p:spPr>
            <p:txBody>
              <a:bodyPr/>
              <a:lstStyle/>
              <a:p>
                <a:r>
                  <a:rPr lang="fr-FR">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extLst>
              <p:ext uri="{D42A27DB-BD31-4B8C-83A1-F6EECF244321}">
                <p14:modId xmlns:p14="http://schemas.microsoft.com/office/powerpoint/2010/main" val="2064034302"/>
              </p:ext>
            </p:extLst>
          </p:nvPr>
        </p:nvGraphicFramePr>
        <p:xfrm>
          <a:off x="838200" y="4172647"/>
          <a:ext cx="4038600" cy="2113935"/>
        </p:xfrm>
        <a:graphic>
          <a:graphicData uri="http://schemas.openxmlformats.org/drawingml/2006/table">
            <a:tbl>
              <a:tblPr>
                <a:tableStyleId>{073A0DAA-6AF3-43AB-8588-CEC1D06C72B9}</a:tableStyleId>
              </a:tblPr>
              <a:tblGrid>
                <a:gridCol w="1404731">
                  <a:extLst>
                    <a:ext uri="{9D8B030D-6E8A-4147-A177-3AD203B41FA5}">
                      <a16:colId xmlns:a16="http://schemas.microsoft.com/office/drawing/2014/main" val="3415350444"/>
                    </a:ext>
                  </a:extLst>
                </a:gridCol>
                <a:gridCol w="2633869">
                  <a:extLst>
                    <a:ext uri="{9D8B030D-6E8A-4147-A177-3AD203B41FA5}">
                      <a16:colId xmlns:a16="http://schemas.microsoft.com/office/drawing/2014/main" val="2443206338"/>
                    </a:ext>
                  </a:extLst>
                </a:gridCol>
              </a:tblGrid>
              <a:tr h="422787">
                <a:tc>
                  <a:txBody>
                    <a:bodyPr/>
                    <a:lstStyle/>
                    <a:p>
                      <a:pPr algn="ctr" fontAlgn="ctr"/>
                      <a:r>
                        <a:rPr lang="fr-CA" sz="1300" b="1" u="none" strike="noStrike" dirty="0">
                          <a:solidFill>
                            <a:schemeClr val="bg1"/>
                          </a:solidFill>
                          <a:effectLst/>
                        </a:rPr>
                        <a:t>Taille d’élément</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18,8922314</a:t>
                      </a: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18,8847067</a:t>
                      </a: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u="none" strike="noStrike" dirty="0">
                          <a:effectLst/>
                        </a:rPr>
                        <a:t>0,1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18,8825487</a:t>
                      </a: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u="none" strike="noStrike">
                          <a:effectLst/>
                        </a:rPr>
                        <a:t>0,01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18,8825297</a:t>
                      </a: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838200" y="3902486"/>
            <a:ext cx="4038600" cy="276999"/>
          </a:xfrm>
          <a:prstGeom prst="rect">
            <a:avLst/>
          </a:prstGeom>
          <a:noFill/>
        </p:spPr>
        <p:txBody>
          <a:bodyPr wrap="square" rtlCol="0">
            <a:spAutoFit/>
          </a:bodyPr>
          <a:lstStyle/>
          <a:p>
            <a:r>
              <a:rPr lang="fr-FR" sz="1200" dirty="0"/>
              <a:t>Tableau 2.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Tree>
    <p:extLst>
      <p:ext uri="{BB962C8B-B14F-4D97-AF65-F5344CB8AC3E}">
        <p14:creationId xmlns:p14="http://schemas.microsoft.com/office/powerpoint/2010/main" val="3567347773"/>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600" dirty="0">
                    <a:latin typeface="Aptos "/>
                  </a:rPr>
                  <a:t>Avec </a:t>
                </a:r>
                <a14:m>
                  <m:oMath xmlns:m="http://schemas.openxmlformats.org/officeDocument/2006/math">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oMath>
                </a14:m>
                <a:r>
                  <a:rPr lang="fr-CA" sz="1600" dirty="0">
                    <a:latin typeface="Aptos "/>
                  </a:rPr>
                  <a:t> et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en-CA" sz="1600" b="0" i="0" smtClean="0">
                        <a:latin typeface="Cambria Math" panose="02040503050406030204" pitchFamily="18" charset="0"/>
                      </a:rPr>
                      <m:t>, </m:t>
                    </m:r>
                  </m:oMath>
                </a14:m>
                <a:r>
                  <a:rPr lang="fr-CA" sz="1600" dirty="0">
                    <a:latin typeface="Aptos "/>
                  </a:rPr>
                  <a:t>il est maintenant possible de calculer l’écart relatif entre les ordres formel et observé pour estimer l’erreur ou son intervalle d’incertitude. On trouve: </a:t>
                </a:r>
                <a14:m>
                  <m:oMath xmlns:m="http://schemas.openxmlformats.org/officeDocument/2006/math">
                    <m:d>
                      <m:dPr>
                        <m:begChr m:val="|"/>
                        <m:endChr m:val="|"/>
                        <m:ctrlPr>
                          <a:rPr lang="fr-CA" sz="1600" i="1">
                            <a:latin typeface="Cambria Math" panose="02040503050406030204" pitchFamily="18" charset="0"/>
                          </a:rPr>
                        </m:ctrlPr>
                      </m:dPr>
                      <m:e>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fr-FR" sz="1600" i="1">
                                <a:latin typeface="Cambria Math" panose="02040503050406030204" pitchFamily="18" charset="0"/>
                              </a:rPr>
                              <m:t>−</m:t>
                            </m:r>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num>
                          <m:den>
                            <m:r>
                              <a:rPr lang="fr-FR" sz="1600" i="1">
                                <a:latin typeface="Cambria Math" panose="02040503050406030204" pitchFamily="18" charset="0"/>
                              </a:rPr>
                              <m:t>𝑝</m:t>
                            </m:r>
                          </m:den>
                        </m:f>
                      </m:e>
                    </m:d>
                    <m:r>
                      <a:rPr lang="fr-FR" sz="1600" i="1">
                        <a:latin typeface="Cambria Math" panose="02040503050406030204" pitchFamily="18" charset="0"/>
                      </a:rPr>
                      <m:t>=3%</m:t>
                    </m:r>
                  </m:oMath>
                </a14:m>
                <a:r>
                  <a:rPr lang="fr-CA" sz="1600" dirty="0">
                    <a:latin typeface="Aptos "/>
                  </a:rPr>
                  <a:t>. </a:t>
                </a:r>
              </a:p>
              <a:p>
                <a:pPr marL="0" indent="0" algn="just">
                  <a:lnSpc>
                    <a:spcPct val="100000"/>
                  </a:lnSpc>
                  <a:buNone/>
                </a:pPr>
                <a:r>
                  <a:rPr lang="fr-CA" sz="1600" dirty="0">
                    <a:latin typeface="Aptos "/>
                  </a:rPr>
                  <a:t>Cet écart étant &lt;10% mais aussi proche de 1, les deux méthodes (l’extrapolation de Richardson et le </a:t>
                </a:r>
                <a:r>
                  <a:rPr lang="fr-CA" sz="1600" dirty="0" err="1">
                    <a:latin typeface="Aptos "/>
                  </a:rPr>
                  <a:t>Grid</a:t>
                </a:r>
                <a:r>
                  <a:rPr lang="fr-CA" sz="1600" dirty="0">
                    <a:latin typeface="Aptos "/>
                  </a:rPr>
                  <a:t> Convergence Index (GCI)) ont été tentées avant de conclure.</a:t>
                </a:r>
              </a:p>
              <a:p>
                <a:pPr algn="just">
                  <a:lnSpc>
                    <a:spcPct val="100000"/>
                  </a:lnSpc>
                </a:pPr>
                <a:r>
                  <a:rPr lang="fr-CA" sz="1600" dirty="0">
                    <a:latin typeface="Aptos "/>
                  </a:rPr>
                  <a:t>La méthode du GCI a </a:t>
                </a:r>
                <a:r>
                  <a:rPr lang="fr-FR" sz="1600" dirty="0">
                    <a:latin typeface="Aptos "/>
                  </a:rPr>
                  <a:t>été utilisée en premier essai pour quantifier l’incertitude sur la solution obtenue, tel que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num>
                      <m:den>
                        <m:sSup>
                          <m:sSupPr>
                            <m:ctrlPr>
                              <a:rPr lang="fr-CA" sz="1600" i="1">
                                <a:latin typeface="Cambria Math" panose="02040503050406030204" pitchFamily="18" charset="0"/>
                              </a:rPr>
                            </m:ctrlPr>
                          </m:sSupPr>
                          <m:e>
                            <m:r>
                              <a:rPr lang="fr-FR" sz="1600" i="1">
                                <a:latin typeface="Cambria Math" panose="02040503050406030204" pitchFamily="18" charset="0"/>
                              </a:rPr>
                              <m:t>𝑟</m:t>
                            </m:r>
                          </m:e>
                          <m:sup>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sup>
                        </m:sSup>
                        <m:r>
                          <a:rPr lang="fr-FR" sz="1600" i="1">
                            <a:latin typeface="Cambria Math" panose="02040503050406030204" pitchFamily="18" charset="0"/>
                          </a:rPr>
                          <m:t>−1</m:t>
                        </m:r>
                      </m:den>
                    </m:f>
                    <m:d>
                      <m:dPr>
                        <m:begChr m:val="|"/>
                        <m:endChr m:val="|"/>
                        <m:ctrlPr>
                          <a:rPr lang="fr-CA" sz="1600" i="1">
                            <a:latin typeface="Cambria Math" panose="02040503050406030204" pitchFamily="18" charset="0"/>
                          </a:rPr>
                        </m:ctrlPr>
                      </m:dPr>
                      <m:e>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𝑟h</m:t>
                            </m:r>
                          </m:sub>
                        </m:sSub>
                      </m:e>
                    </m:d>
                  </m:oMath>
                </a14:m>
                <a:r>
                  <a:rPr lang="fr-FR" sz="1600" dirty="0">
                    <a:latin typeface="Aptos "/>
                  </a:rPr>
                  <a:t> </a:t>
                </a:r>
                <a:r>
                  <a:rPr lang="fr-CA" sz="1600" dirty="0">
                    <a:latin typeface="Aptos "/>
                  </a:rPr>
                  <a:t>.</a:t>
                </a:r>
              </a:p>
              <a:p>
                <a:pPr marL="0" indent="0" algn="just">
                  <a:lnSpc>
                    <a:spcPct val="100000"/>
                  </a:lnSpc>
                  <a:buNone/>
                </a:pPr>
                <a:r>
                  <a:rPr lang="fr-CA" sz="1600" dirty="0">
                    <a:latin typeface="Aptos "/>
                  </a:rPr>
                  <a:t>Dans notre cas l’écart relativement faible entre l’ordre formel et observé a permis de d’opter pour un faible facteur de sécurité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oMath>
                </a14:m>
                <a:r>
                  <a:rPr lang="fr-CA" sz="1600" dirty="0">
                    <a:latin typeface="Aptos "/>
                  </a:rPr>
                  <a:t>=1,25. Ainsi, on obtient l’intervalle: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=41,54970169±2,399 . </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10</m:t>
                        </m:r>
                      </m:e>
                      <m:sup>
                        <m:r>
                          <a:rPr lang="en-CA" sz="1600" b="0" i="1" smtClean="0">
                            <a:latin typeface="Cambria Math" panose="02040503050406030204" pitchFamily="18" charset="0"/>
                          </a:rPr>
                          <m:t>−7</m:t>
                        </m:r>
                      </m:sup>
                    </m:sSup>
                    <m:r>
                      <a:rPr lang="en-CA" sz="1600" b="0" i="1" smtClean="0">
                        <a:latin typeface="Cambria Math" panose="02040503050406030204" pitchFamily="18" charset="0"/>
                      </a:rPr>
                      <m:t>𝑚</m:t>
                    </m:r>
                    <m:r>
                      <a:rPr lang="en-CA" sz="1600" b="0" i="1" smtClean="0">
                        <a:latin typeface="Cambria Math" panose="02040503050406030204" pitchFamily="18" charset="0"/>
                      </a:rPr>
                      <m:t>.</m:t>
                    </m:r>
                  </m:oMath>
                </a14:m>
                <a:endParaRPr lang="en-CA" sz="1600" b="0" dirty="0">
                  <a:latin typeface="Aptos "/>
                </a:endParaRPr>
              </a:p>
              <a:p>
                <a:pPr marL="0" indent="0" algn="just">
                  <a:lnSpc>
                    <a:spcPct val="100000"/>
                  </a:lnSpc>
                  <a:buNone/>
                </a:pPr>
                <a:endParaRPr lang="en-CA" sz="1600" b="0" dirty="0">
                  <a:latin typeface="Aptos "/>
                </a:endParaRPr>
              </a:p>
              <a:p>
                <a:pPr algn="just">
                  <a:lnSpc>
                    <a:spcPct val="100000"/>
                  </a:lnSpc>
                </a:pPr>
                <a:r>
                  <a:rPr lang="fr-CA" sz="1600" dirty="0">
                    <a:latin typeface="Aptos "/>
                  </a:rPr>
                  <a:t>L’intervalle d’incertitude est donc très restreint (ordre e-7) et permet donc d’opter pour la méthode d’extrapolation de Richardson qui fournit une solution améliorée et sans incertitudes </a:t>
                </a:r>
                <a:r>
                  <a:rPr lang="fr-CA" sz="1600" strike="sngStrike" dirty="0">
                    <a:latin typeface="Aptos "/>
                  </a:rPr>
                  <a:t>(GCI=0).</a:t>
                </a: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600">
                          <a:latin typeface="Cambria Math" panose="02040503050406030204" pitchFamily="18" charset="0"/>
                        </a:rPr>
                        <m:t>𝑓</m:t>
                      </m:r>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𝑟h</m:t>
                              </m:r>
                            </m:sub>
                          </m:sSub>
                        </m:num>
                        <m:den>
                          <m:sSup>
                            <m:sSupPr>
                              <m:ctrlPr>
                                <a:rPr lang="fr-CA" sz="1600" i="1">
                                  <a:latin typeface="Cambria Math" panose="02040503050406030204" pitchFamily="18" charset="0"/>
                                </a:rPr>
                              </m:ctrlPr>
                            </m:sSupPr>
                            <m:e>
                              <m:r>
                                <a:rPr lang="fr-FR" sz="1600">
                                  <a:latin typeface="Cambria Math" panose="02040503050406030204" pitchFamily="18" charset="0"/>
                                </a:rPr>
                                <m:t>𝑟</m:t>
                              </m:r>
                            </m:e>
                            <m:sup>
                              <m:sSub>
                                <m:sSubPr>
                                  <m:ctrlPr>
                                    <a:rPr lang="fr-CA" sz="1600" i="1">
                                      <a:latin typeface="Cambria Math" panose="02040503050406030204" pitchFamily="18" charset="0"/>
                                    </a:rPr>
                                  </m:ctrlPr>
                                </m:sSubPr>
                                <m:e>
                                  <m:r>
                                    <a:rPr lang="fr-FR" sz="1600">
                                      <a:latin typeface="Cambria Math" panose="02040503050406030204" pitchFamily="18" charset="0"/>
                                    </a:rPr>
                                    <m:t>𝑝</m:t>
                                  </m:r>
                                </m:e>
                                <m:sub>
                                  <m:r>
                                    <a:rPr lang="fr-FR" sz="1600">
                                      <a:latin typeface="Cambria Math" panose="02040503050406030204" pitchFamily="18" charset="0"/>
                                    </a:rPr>
                                    <m:t>𝑓</m:t>
                                  </m:r>
                                </m:sub>
                              </m:sSub>
                            </m:sup>
                          </m:sSup>
                          <m:r>
                            <a:rPr lang="fr-FR" sz="1600">
                              <a:latin typeface="Cambria Math" panose="02040503050406030204" pitchFamily="18" charset="0"/>
                            </a:rPr>
                            <m:t>−1</m:t>
                          </m:r>
                        </m:den>
                      </m:f>
                      <m:r>
                        <a:rPr lang="en-CA" sz="1600">
                          <a:latin typeface="Cambria Math" panose="02040503050406030204" pitchFamily="18" charset="0"/>
                        </a:rPr>
                        <m:t>=</m:t>
                      </m:r>
                      <m:r>
                        <m:rPr>
                          <m:nor/>
                        </m:rPr>
                        <a:rPr lang="fr-CA" sz="1600">
                          <a:latin typeface="Cambria Math" panose="02040503050406030204" pitchFamily="18" charset="0"/>
                        </a:rPr>
                        <m:t>41,54970188</m:t>
                      </m:r>
                      <m:r>
                        <a:rPr lang="en-CA" sz="1600">
                          <a:latin typeface="Cambria Math" panose="02040503050406030204" pitchFamily="18" charset="0"/>
                        </a:rPr>
                        <m:t>𝑚</m:t>
                      </m:r>
                    </m:oMath>
                  </m:oMathPara>
                </a14:m>
                <a:endParaRPr lang="en-CA" sz="1600" dirty="0">
                  <a:latin typeface="Cambria Math" panose="02040503050406030204" pitchFamily="18" charset="0"/>
                </a:endParaRPr>
              </a:p>
              <a:p>
                <a:pPr marL="0" indent="0" algn="just">
                  <a:lnSpc>
                    <a:spcPct val="100000"/>
                  </a:lnSpc>
                  <a:buNone/>
                </a:pPr>
                <a:r>
                  <a:rPr lang="fr-CA" sz="1600" dirty="0">
                    <a:latin typeface="Aptos "/>
                  </a:rPr>
                  <a:t>Dans ce cas, l’erreur numérique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r>
                      <a:rPr lang="fr-FR" sz="1600" i="1">
                        <a:latin typeface="Cambria Math" panose="02040503050406030204" pitchFamily="18" charset="0"/>
                      </a:rPr>
                      <m:t>=</m:t>
                    </m:r>
                    <m:f>
                      <m:fPr>
                        <m:ctrlPr>
                          <a:rPr lang="en-CA" sz="1600" b="0" i="1" strike="sngStrike" smtClean="0">
                            <a:highlight>
                              <a:srgbClr val="FFFF00"/>
                            </a:highlight>
                            <a:latin typeface="Cambria Math" panose="02040503050406030204" pitchFamily="18" charset="0"/>
                          </a:rPr>
                        </m:ctrlPr>
                      </m:fPr>
                      <m:num>
                        <m:r>
                          <a:rPr lang="en-CA" sz="1600" b="0" i="1" strike="sngStrike" smtClean="0">
                            <a:highlight>
                              <a:srgbClr val="FFFF00"/>
                            </a:highlight>
                            <a:latin typeface="Cambria Math" panose="02040503050406030204" pitchFamily="18" charset="0"/>
                          </a:rPr>
                          <m:t>𝐺𝐶𝐼</m:t>
                        </m:r>
                      </m:num>
                      <m:den>
                        <m:r>
                          <a:rPr lang="en-CA" sz="1600" b="0" i="1" strike="sngStrike" smtClean="0">
                            <a:highlight>
                              <a:srgbClr val="FFFF00"/>
                            </a:highlight>
                            <a:latin typeface="Cambria Math" panose="02040503050406030204" pitchFamily="18" charset="0"/>
                          </a:rPr>
                          <m:t>2</m:t>
                        </m:r>
                      </m:den>
                    </m:f>
                    <m:r>
                      <a:rPr lang="en-CA" sz="1600" b="0" i="1" smtClean="0">
                        <a:latin typeface="Cambria Math" panose="02040503050406030204" pitchFamily="18" charset="0"/>
                      </a:rPr>
                      <m:t>=</m:t>
                    </m:r>
                    <m:r>
                      <a:rPr lang="fr-FR" sz="1600" i="1">
                        <a:latin typeface="Cambria Math" panose="02040503050406030204" pitchFamily="18" charset="0"/>
                      </a:rPr>
                      <m:t>0</m:t>
                    </m:r>
                  </m:oMath>
                </a14:m>
                <a:r>
                  <a:rPr lang="fr-CA" sz="1600" dirty="0">
                    <a:latin typeface="Aptos "/>
                  </a:rPr>
                  <a:t>. Cette valeur de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oMath>
                </a14:m>
                <a:r>
                  <a:rPr lang="fr-CA" sz="1600" dirty="0">
                    <a:latin typeface="Aptos "/>
                  </a:rPr>
                  <a:t> intervient par la suite dans le calcul de l’incertitude sur l’erreur du modèle.</a:t>
                </a:r>
                <a:endParaRPr lang="fr-FR" sz="1800" dirty="0">
                  <a:latin typeface="Aptos "/>
                </a:endParaRP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348" t="-228" r="-290"/>
                </a:stretch>
              </a:blipFill>
            </p:spPr>
            <p:txBody>
              <a:bodyPr/>
              <a:lstStyle/>
              <a:p>
                <a:r>
                  <a:rPr lang="fr-FR">
                    <a:noFill/>
                  </a:rPr>
                  <a:t> </a:t>
                </a:r>
              </a:p>
            </p:txBody>
          </p:sp>
        </mc:Fallback>
      </mc:AlternateContent>
    </p:spTree>
    <p:extLst>
      <p:ext uri="{BB962C8B-B14F-4D97-AF65-F5344CB8AC3E}">
        <p14:creationId xmlns:p14="http://schemas.microsoft.com/office/powerpoint/2010/main" val="2006935131"/>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fontScale="92500" lnSpcReduction="10000"/>
              </a:bodyPr>
              <a:lstStyle/>
              <a:p>
                <a:pPr marL="0" indent="0" algn="just">
                  <a:lnSpc>
                    <a:spcPct val="110000"/>
                  </a:lnSpc>
                  <a:buNone/>
                </a:pPr>
                <a:r>
                  <a:rPr lang="fr-FR" sz="1700" dirty="0"/>
                  <a:t>La propagation d’incertitude sera réalisée par la méthode de Monte Carlo à travers une seule donnée d’entrée du problème: la force verticale vers le bas qui n'est autre que la partie du poids de l'individu qui est reprise par la colonne vertébrale.</a:t>
                </a:r>
              </a:p>
              <a:p>
                <a:pPr marL="0" indent="0" algn="just">
                  <a:lnSpc>
                    <a:spcPct val="110000"/>
                  </a:lnSpc>
                  <a:buNone/>
                </a:pPr>
                <a:r>
                  <a:rPr lang="fr-FR" sz="1700" b="1" dirty="0"/>
                  <a:t>NOTE</a:t>
                </a:r>
                <a:r>
                  <a:rPr lang="fr-FR" sz="1700" dirty="0"/>
                  <a:t>: Les détails des calculs et graphiques de toutes les étapes peuvent être consultés dans le fichier Excel</a:t>
                </a:r>
                <a:r>
                  <a:rPr lang="fr-FR" sz="1700" i="1" dirty="0">
                    <a:ea typeface="+mn-lt"/>
                    <a:cs typeface="+mn-lt"/>
                  </a:rPr>
                  <a:t> </a:t>
                </a:r>
                <a:r>
                  <a:rPr lang="fr-FR" sz="1700" i="1" dirty="0" err="1">
                    <a:ea typeface="+mn-lt"/>
                    <a:cs typeface="+mn-lt"/>
                  </a:rPr>
                  <a:t>Propagation_Erreurs</a:t>
                </a:r>
                <a:endParaRPr lang="fr-FR" sz="1700" dirty="0"/>
              </a:p>
              <a:p>
                <a:pPr marL="0" indent="0" algn="just">
                  <a:lnSpc>
                    <a:spcPct val="110000"/>
                  </a:lnSpc>
                  <a:buNone/>
                </a:pPr>
                <a:r>
                  <a:rPr lang="fr-FR" sz="1700" dirty="0"/>
                  <a:t>Comme aucun détail sur la variation de cette donnée n'est mentionné dans les articles de référence sur lesquels est basé le projet, la propagation a été réalisée pour une seule valeur de cette force (F=150N) en lui supposant une distribution normale centrée en « 150 ». L’écart-type de la distribution de la force a été assimilé à celui d'un dynamomètre, puisque c'est l'outil qui a probablement été utilisé pour mesurer la force appliquée.</a:t>
                </a:r>
              </a:p>
              <a:p>
                <a:pPr marL="0" indent="0" algn="just">
                  <a:lnSpc>
                    <a:spcPct val="110000"/>
                  </a:lnSpc>
                  <a:buNone/>
                </a:pPr>
                <a:r>
                  <a:rPr lang="fr-FR" sz="1700" dirty="0"/>
                  <a:t>Le dynamomètre choisi </a:t>
                </a:r>
                <a:r>
                  <a:rPr lang="fr-FR" sz="1700" dirty="0">
                    <a:ea typeface="+mn-lt"/>
                    <a:cs typeface="+mn-lt"/>
                  </a:rPr>
                  <a:t>DFS2-500¹ a une précision de ±0.1 % de sa pleine échelle qui est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Ainsi pour le but de l'exercice, on considère que la force appliquée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m:t>
                    </m:r>
                    <m:r>
                      <a:rPr lang="en-US" sz="1700" b="0" i="1" dirty="0" smtClean="0">
                        <a:latin typeface="Cambria Math" panose="02040503050406030204" pitchFamily="18" charset="0"/>
                      </a:rPr>
                      <m:t>15</m:t>
                    </m:r>
                    <m:r>
                      <a:rPr lang="fr-FR" sz="1700" i="1" dirty="0" smtClean="0">
                        <a:latin typeface="Cambria Math" panose="02040503050406030204" pitchFamily="18" charset="0"/>
                      </a:rPr>
                      <m:t>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a:p>
                <a:pPr marL="0" indent="0" algn="just">
                  <a:lnSpc>
                    <a:spcPct val="110000"/>
                  </a:lnSpc>
                  <a:buNone/>
                </a:pPr>
                <a:r>
                  <a:rPr lang="fr-FR" sz="1700" dirty="0"/>
                  <a:t>Une série de 100 valeurs aléatoires de forces a été générée grâce au code Python </a:t>
                </a:r>
                <a:r>
                  <a:rPr lang="fr-FR" sz="1700" i="1" dirty="0"/>
                  <a:t>Generate_Rdnm_Forces.py </a:t>
                </a:r>
                <a:r>
                  <a:rPr lang="fr-FR" sz="1700" dirty="0"/>
                  <a:t>qui est basé sur le code </a:t>
                </a:r>
                <a:r>
                  <a:rPr lang="fr-FR" sz="1700" i="1" dirty="0"/>
                  <a:t>IntervalleConfiance.py</a:t>
                </a:r>
                <a:r>
                  <a:rPr lang="fr-FR" sz="1700" dirty="0"/>
                  <a:t> écrit par le professeur Yves </a:t>
                </a:r>
                <a:r>
                  <a:rPr lang="fr-FR" sz="1700" dirty="0" err="1"/>
                  <a:t>Trépannier</a:t>
                </a:r>
                <a:r>
                  <a:rPr lang="fr-FR" sz="1700" dirty="0"/>
                  <a:t>. Puisqu'il n'y a qu'une donnée d'entrée la LHS n'a pas été utilisée.</a:t>
                </a:r>
              </a:p>
              <a:p>
                <a:pPr marL="0" indent="0" algn="just">
                  <a:lnSpc>
                    <a:spcPct val="100000"/>
                  </a:lnSpc>
                  <a:buNone/>
                </a:pPr>
                <a:endParaRPr lang="fr-FR" sz="1800" dirty="0"/>
              </a:p>
              <a:p>
                <a:pPr marL="0" indent="0" algn="just">
                  <a:lnSpc>
                    <a:spcPct val="100000"/>
                  </a:lnSpc>
                  <a:buNone/>
                </a:pPr>
                <a:r>
                  <a:rPr lang="fr-FR" sz="1800" dirty="0">
                    <a:ea typeface="+mn-lt"/>
                    <a:cs typeface="+mn-lt"/>
                    <a:hlinkClick r:id="rId2"/>
                  </a:rPr>
                  <a:t>¹fiche-technique-dynamometre-numerique-chatillon-dfs_ii.pdf (ametektest.fr)</a:t>
                </a:r>
                <a:endParaRPr lang="fr-FR"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342" r="-290"/>
                </a:stretch>
              </a:blipFill>
            </p:spPr>
            <p:txBody>
              <a:bodyPr/>
              <a:lstStyle/>
              <a:p>
                <a:r>
                  <a:rPr lang="en-CA">
                    <a:noFill/>
                  </a:rPr>
                  <a:t> </a:t>
                </a:r>
              </a:p>
            </p:txBody>
          </p:sp>
        </mc:Fallback>
      </mc:AlternateContent>
    </p:spTree>
    <p:extLst>
      <p:ext uri="{BB962C8B-B14F-4D97-AF65-F5344CB8AC3E}">
        <p14:creationId xmlns:p14="http://schemas.microsoft.com/office/powerpoint/2010/main" val="403163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fr-FR" sz="1600" b="1" dirty="0"/>
              <a:t>Données d'entrée (F) avec </a:t>
            </a:r>
            <a:r>
              <a:rPr lang="fr-FR" sz="1600" b="1" dirty="0" err="1"/>
              <a:t>seed</a:t>
            </a:r>
            <a:r>
              <a:rPr lang="fr-FR" sz="1600" b="1" dirty="0"/>
              <a:t>=0:</a:t>
            </a:r>
          </a:p>
          <a:p>
            <a:r>
              <a:rPr lang="fr-FR" sz="1600" dirty="0">
                <a:ea typeface="+mn-lt"/>
                <a:cs typeface="+mn-lt"/>
              </a:rPr>
              <a:t>Moyenne voulue:  150.0 N</a:t>
            </a:r>
          </a:p>
          <a:p>
            <a:r>
              <a:rPr lang="fr-FR" sz="1600" dirty="0">
                <a:ea typeface="+mn-lt"/>
                <a:cs typeface="+mn-lt"/>
              </a:rPr>
              <a:t>Moyenne de l’échantillon:  150.14952 N</a:t>
            </a:r>
          </a:p>
          <a:p>
            <a:r>
              <a:rPr lang="fr-FR" sz="1600" dirty="0">
                <a:ea typeface="+mn-lt"/>
                <a:cs typeface="+mn-lt"/>
              </a:rPr>
              <a:t>Déviation standard voulue:  2.5 N</a:t>
            </a:r>
          </a:p>
          <a:p>
            <a:r>
              <a:rPr lang="fr-FR" sz="1600" dirty="0">
                <a:ea typeface="+mn-lt"/>
                <a:cs typeface="+mn-lt"/>
              </a:rPr>
              <a:t>Déviation standard de l’échantillon:  2.519705613 N</a:t>
            </a:r>
          </a:p>
          <a:p>
            <a:r>
              <a:rPr lang="fr-FR" sz="1600" dirty="0">
                <a:ea typeface="+mn-lt"/>
                <a:cs typeface="+mn-lt"/>
              </a:rPr>
              <a:t>Intervalle de confiance à  95.0 % :  [149.6496176;  150.6494224] N</a:t>
            </a:r>
          </a:p>
        </p:txBody>
      </p:sp>
      <p:sp>
        <p:nvSpPr>
          <p:cNvPr id="5" name="ZoneTexte 4">
            <a:extLst>
              <a:ext uri="{FF2B5EF4-FFF2-40B4-BE49-F238E27FC236}">
                <a16:creationId xmlns:a16="http://schemas.microsoft.com/office/drawing/2014/main" id="{76AD7D8A-0457-B0F8-7EAA-601E8FBAEA09}"/>
              </a:ext>
            </a:extLst>
          </p:cNvPr>
          <p:cNvSpPr txBox="1"/>
          <p:nvPr/>
        </p:nvSpPr>
        <p:spPr>
          <a:xfrm>
            <a:off x="6377651" y="5556660"/>
            <a:ext cx="3298784" cy="461665"/>
          </a:xfrm>
          <a:prstGeom prst="rect">
            <a:avLst/>
          </a:prstGeom>
          <a:noFill/>
        </p:spPr>
        <p:txBody>
          <a:bodyPr wrap="square" rtlCol="0">
            <a:spAutoFit/>
          </a:bodyPr>
          <a:lstStyle/>
          <a:p>
            <a:r>
              <a:rPr lang="fr-FR" sz="1200" dirty="0"/>
              <a:t>Fig. 2. </a:t>
            </a:r>
            <a:r>
              <a:rPr lang="en-CA" sz="1200" dirty="0"/>
              <a:t>PDF d’un </a:t>
            </a:r>
            <a:r>
              <a:rPr lang="en-CA" sz="1200" dirty="0" err="1"/>
              <a:t>échantillon</a:t>
            </a:r>
            <a:r>
              <a:rPr lang="en-CA" sz="1200" dirty="0"/>
              <a:t> de 100 </a:t>
            </a:r>
            <a:r>
              <a:rPr lang="en-CA" sz="1200" dirty="0" err="1"/>
              <a:t>valeurs</a:t>
            </a:r>
            <a:r>
              <a:rPr lang="en-CA" sz="1200" dirty="0"/>
              <a:t> de la donnée </a:t>
            </a:r>
            <a:r>
              <a:rPr lang="en-CA" sz="1200" dirty="0" err="1"/>
              <a:t>d’entrée</a:t>
            </a:r>
            <a:r>
              <a:rPr lang="en-CA" sz="1200" dirty="0"/>
              <a:t> F </a:t>
            </a:r>
            <a:r>
              <a:rPr lang="en-CA" sz="1200" dirty="0" err="1"/>
              <a:t>autour</a:t>
            </a:r>
            <a:r>
              <a:rPr lang="en-CA" sz="1200" dirty="0"/>
              <a:t> de la </a:t>
            </a:r>
            <a:r>
              <a:rPr lang="en-CA" sz="1200" dirty="0" err="1"/>
              <a:t>valeur</a:t>
            </a:r>
            <a:r>
              <a:rPr lang="en-CA" sz="1200" dirty="0"/>
              <a:t> 150 [N]</a:t>
            </a:r>
            <a:endParaRPr lang="fr-FR" sz="1200" dirty="0"/>
          </a:p>
        </p:txBody>
      </p:sp>
      <p:graphicFrame>
        <p:nvGraphicFramePr>
          <p:cNvPr id="6" name="Chart 5">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469119775"/>
              </p:ext>
            </p:extLst>
          </p:nvPr>
        </p:nvGraphicFramePr>
        <p:xfrm>
          <a:off x="838200" y="3429000"/>
          <a:ext cx="5539451" cy="31767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2729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gn="just">
              <a:buNone/>
            </a:pPr>
            <a:r>
              <a:rPr lang="fr-FR" sz="1600" dirty="0"/>
              <a:t>Des simulations sur </a:t>
            </a:r>
            <a:r>
              <a:rPr lang="fr-FR" sz="1600" dirty="0" err="1"/>
              <a:t>SimCenter</a:t>
            </a:r>
            <a:r>
              <a:rPr lang="fr-FR" sz="1600" dirty="0"/>
              <a:t> ont ensuite été réalisées  pour ces 100 valeurs de forces, et les résultats du déplacement axial de L1 (la SRQ) ont été compilés dans le classeur Excel. Les PDF et CDF de la SRQ ont été tracés, et sa moyenne </a:t>
            </a:r>
            <a:r>
              <a:rPr lang="fr-FR" sz="1600" i="1" dirty="0"/>
              <a:t>µ</a:t>
            </a:r>
            <a:r>
              <a:rPr lang="fr-FR" sz="1600" dirty="0"/>
              <a:t> et son écart-type </a:t>
            </a:r>
            <a:r>
              <a:rPr lang="fr-FR" sz="1600" i="1" dirty="0"/>
              <a:t>σ</a:t>
            </a:r>
            <a:r>
              <a:rPr lang="fr-FR" sz="1600" dirty="0"/>
              <a:t> ont été évalués. On voit qu’à l’instar de la donnée d’entrée, elles suivent une distribution normale:</a:t>
            </a:r>
          </a:p>
          <a:p>
            <a:pPr marL="0" indent="0">
              <a:buNone/>
            </a:pPr>
            <a:r>
              <a:rPr lang="fr-FR" sz="1600" i="1" dirty="0"/>
              <a:t>µ(SRQ) = 18.9372 mm</a:t>
            </a:r>
          </a:p>
          <a:p>
            <a:pPr marL="0" indent="0">
              <a:buNone/>
            </a:pPr>
            <a:r>
              <a:rPr lang="fr-FR" sz="1600" i="1" dirty="0"/>
              <a:t>σ(SRQ) = 0.70302 mm</a:t>
            </a:r>
            <a:endParaRPr lang="fr-FR" sz="1600" dirty="0"/>
          </a:p>
          <a:p>
            <a:pPr marL="0" indent="0">
              <a:buNone/>
            </a:pPr>
            <a:endParaRPr lang="fr-FR" sz="1800" dirty="0"/>
          </a:p>
          <a:p>
            <a:pPr marL="0" indent="0">
              <a:buNone/>
            </a:pPr>
            <a:endParaRPr lang="en-CA" sz="1800" dirty="0">
              <a:solidFill>
                <a:srgbClr val="FF0000"/>
              </a:solidFill>
            </a:endParaRPr>
          </a:p>
          <a:p>
            <a:pPr marL="0" indent="0">
              <a:buNone/>
            </a:pPr>
            <a:endParaRPr lang="en-CA" sz="1800" dirty="0">
              <a:solidFill>
                <a:srgbClr val="FF0000"/>
              </a:solidFill>
            </a:endParaRPr>
          </a:p>
        </p:txBody>
      </p:sp>
      <p:graphicFrame>
        <p:nvGraphicFramePr>
          <p:cNvPr id="4" name="Chart 3">
            <a:extLst>
              <a:ext uri="{FF2B5EF4-FFF2-40B4-BE49-F238E27FC236}">
                <a16:creationId xmlns:a16="http://schemas.microsoft.com/office/drawing/2014/main" id="{FFD19798-7EF7-6C48-8E2E-E353F58026CA}"/>
              </a:ext>
            </a:extLst>
          </p:cNvPr>
          <p:cNvGraphicFramePr>
            <a:graphicFrameLocks/>
          </p:cNvGraphicFramePr>
          <p:nvPr>
            <p:extLst>
              <p:ext uri="{D42A27DB-BD31-4B8C-83A1-F6EECF244321}">
                <p14:modId xmlns:p14="http://schemas.microsoft.com/office/powerpoint/2010/main" val="975872240"/>
              </p:ext>
            </p:extLst>
          </p:nvPr>
        </p:nvGraphicFramePr>
        <p:xfrm>
          <a:off x="838200" y="3160739"/>
          <a:ext cx="5301355" cy="30895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200AC3F-A78B-491E-9248-A22DF9402952}"/>
              </a:ext>
            </a:extLst>
          </p:cNvPr>
          <p:cNvGraphicFramePr>
            <a:graphicFrameLocks/>
          </p:cNvGraphicFramePr>
          <p:nvPr>
            <p:extLst>
              <p:ext uri="{D42A27DB-BD31-4B8C-83A1-F6EECF244321}">
                <p14:modId xmlns:p14="http://schemas.microsoft.com/office/powerpoint/2010/main" val="2723826455"/>
              </p:ext>
            </p:extLst>
          </p:nvPr>
        </p:nvGraphicFramePr>
        <p:xfrm>
          <a:off x="6342777" y="3160739"/>
          <a:ext cx="5011023" cy="3089590"/>
        </p:xfrm>
        <a:graphic>
          <a:graphicData uri="http://schemas.openxmlformats.org/drawingml/2006/chart">
            <c:chart xmlns:c="http://schemas.openxmlformats.org/drawingml/2006/chart" xmlns:r="http://schemas.openxmlformats.org/officeDocument/2006/relationships" r:id="rId3"/>
          </a:graphicData>
        </a:graphic>
      </p:graphicFrame>
      <p:sp>
        <p:nvSpPr>
          <p:cNvPr id="6" name="ZoneTexte 4">
            <a:extLst>
              <a:ext uri="{FF2B5EF4-FFF2-40B4-BE49-F238E27FC236}">
                <a16:creationId xmlns:a16="http://schemas.microsoft.com/office/drawing/2014/main" id="{D9013222-E23B-B28D-2247-DE1642049ACD}"/>
              </a:ext>
            </a:extLst>
          </p:cNvPr>
          <p:cNvSpPr txBox="1"/>
          <p:nvPr/>
        </p:nvSpPr>
        <p:spPr>
          <a:xfrm>
            <a:off x="2882096" y="6250330"/>
            <a:ext cx="1689904" cy="276999"/>
          </a:xfrm>
          <a:prstGeom prst="rect">
            <a:avLst/>
          </a:prstGeom>
          <a:noFill/>
        </p:spPr>
        <p:txBody>
          <a:bodyPr wrap="square" rtlCol="0">
            <a:spAutoFit/>
          </a:bodyPr>
          <a:lstStyle/>
          <a:p>
            <a:r>
              <a:rPr lang="fr-FR" sz="1200" dirty="0"/>
              <a:t>Fig. 3. </a:t>
            </a:r>
            <a:r>
              <a:rPr lang="en-CA" sz="1200" dirty="0"/>
              <a:t>PDF de la SRQ </a:t>
            </a:r>
            <a:endParaRPr lang="fr-FR" sz="1200" dirty="0"/>
          </a:p>
        </p:txBody>
      </p:sp>
      <p:sp>
        <p:nvSpPr>
          <p:cNvPr id="7" name="ZoneTexte 4">
            <a:extLst>
              <a:ext uri="{FF2B5EF4-FFF2-40B4-BE49-F238E27FC236}">
                <a16:creationId xmlns:a16="http://schemas.microsoft.com/office/drawing/2014/main" id="{BB988282-64F7-C43E-2416-12E76AC77811}"/>
              </a:ext>
            </a:extLst>
          </p:cNvPr>
          <p:cNvSpPr txBox="1"/>
          <p:nvPr/>
        </p:nvSpPr>
        <p:spPr>
          <a:xfrm>
            <a:off x="8456986" y="6250328"/>
            <a:ext cx="1689904" cy="276999"/>
          </a:xfrm>
          <a:prstGeom prst="rect">
            <a:avLst/>
          </a:prstGeom>
          <a:noFill/>
        </p:spPr>
        <p:txBody>
          <a:bodyPr wrap="square" rtlCol="0">
            <a:spAutoFit/>
          </a:bodyPr>
          <a:lstStyle/>
          <a:p>
            <a:r>
              <a:rPr lang="fr-FR" sz="1200" dirty="0"/>
              <a:t>Fig. 4. </a:t>
            </a:r>
            <a:r>
              <a:rPr lang="en-CA" sz="1200" dirty="0"/>
              <a:t>CDF de la SRQ</a:t>
            </a:r>
            <a:endParaRPr lang="fr-FR" sz="1200" dirty="0"/>
          </a:p>
        </p:txBody>
      </p:sp>
    </p:spTree>
    <p:extLst>
      <p:ext uri="{BB962C8B-B14F-4D97-AF65-F5344CB8AC3E}">
        <p14:creationId xmlns:p14="http://schemas.microsoft.com/office/powerpoint/2010/main" val="1244009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r>
                  <a:rPr lang="fr-FR" sz="1600" dirty="0"/>
                  <a:t>Une fois les paramètres de la distribution de la SRQ obtenus,  on peut calculer </a:t>
                </a:r>
                <a14:m>
                  <m:oMath xmlns:m="http://schemas.openxmlformats.org/officeDocument/2006/math">
                    <m:sSub>
                      <m:sSubPr>
                        <m:ctrlPr>
                          <a:rPr lang="fr-FR" sz="1600" b="0" i="1" smtClean="0">
                            <a:latin typeface="Cambria Math" panose="02040503050406030204" pitchFamily="18" charset="0"/>
                          </a:rPr>
                        </m:ctrlPr>
                      </m:sSubPr>
                      <m:e>
                        <m:r>
                          <a:rPr lang="fr-FR" sz="1600" i="1" smtClean="0">
                            <a:latin typeface="Cambria Math" panose="02040503050406030204" pitchFamily="18" charset="0"/>
                          </a:rPr>
                          <m:t>𝑈</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US" sz="1600" b="0" i="1" smtClean="0">
                          <a:latin typeface="Cambria Math" panose="02040503050406030204" pitchFamily="18" charset="0"/>
                        </a:rPr>
                        <m:t>0.706562643</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Ici encore, par manque d'information dans l'article de </a:t>
                </a:r>
                <a:r>
                  <a:rPr lang="en-CA" sz="1600" dirty="0"/>
                  <a:t>Shirazi-</a:t>
                </a:r>
                <a:r>
                  <a:rPr lang="en-CA" sz="1600" dirty="0" err="1"/>
                  <a:t>Adl</a:t>
                </a:r>
                <a:r>
                  <a:rPr lang="en-CA" sz="1600" dirty="0"/>
                  <a:t> &amp; Parnianpour (2000)</a:t>
                </a:r>
                <a:r>
                  <a:rPr lang="fr-FR" sz="1600" dirty="0"/>
                  <a:t>, on suppose que la déflexion axiale expérimentale a été mesurée avec un capteur de déformations (fonctionnement basé sur des jauges de déformation disposées en un pont de Wheatstone). Cette « ignorance » peut être traitée comme une erreur épistémique et donc en effectuant des recherches, un certain modèle de capteur à application médicale a été identifié: le capteur </a:t>
                </a:r>
                <a:r>
                  <a:rPr lang="en-CA" sz="1600" i="1" dirty="0"/>
                  <a:t>MSA subminiature load button </a:t>
                </a:r>
                <a:r>
                  <a:rPr lang="en-CA" sz="1600" dirty="0"/>
                  <a:t>par la compagnie </a:t>
                </a:r>
                <a:r>
                  <a:rPr lang="en-CA" sz="1600" i="1" dirty="0" err="1"/>
                  <a:t>Flintec</a:t>
                </a:r>
                <a:r>
                  <a:rPr lang="en-CA" sz="1600" i="1" dirty="0"/>
                  <a:t>. </a:t>
                </a:r>
                <a:r>
                  <a:rPr lang="fr-FR" sz="1600" dirty="0"/>
                  <a:t>D’après sa fiche technique² on trouve que son erreur de répétabilité (somme des erreurs de non-linéarité et d’hystérésis) est de ±0.1% sur la variation de tension qu’il génère. </a:t>
                </a:r>
              </a:p>
              <a:p>
                <a:pPr marL="0" indent="0" algn="just">
                  <a:lnSpc>
                    <a:spcPct val="100000"/>
                  </a:lnSpc>
                  <a:spcBef>
                    <a:spcPts val="600"/>
                  </a:spcBef>
                  <a:buNone/>
                </a:pPr>
                <a:endParaRPr lang="fr-FR" sz="1600" dirty="0"/>
              </a:p>
              <a:p>
                <a:pPr marL="0" indent="0" algn="just">
                  <a:lnSpc>
                    <a:spcPct val="100000"/>
                  </a:lnSpc>
                  <a:buNone/>
                </a:pPr>
                <a:r>
                  <a:rPr lang="en-CA" sz="1300" dirty="0">
                    <a:hlinkClick r:id="rId3"/>
                  </a:rPr>
                  <a:t>²msa-datasheet-en.pdf (flintec.com)</a:t>
                </a:r>
                <a:endParaRPr lang="fr-FR" sz="1900" dirty="0">
                  <a:solidFill>
                    <a:srgbClr val="FF0000"/>
                  </a:solidFill>
                  <a:highlight>
                    <a:srgbClr val="FFFF00"/>
                  </a:highlight>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4"/>
                <a:stretch>
                  <a:fillRect l="-348" t="-228" r="-290"/>
                </a:stretch>
              </a:blipFill>
            </p:spPr>
            <p:txBody>
              <a:bodyPr/>
              <a:lstStyle/>
              <a:p>
                <a:r>
                  <a:rPr lang="en-CA">
                    <a:noFill/>
                  </a:rPr>
                  <a:t> </a:t>
                </a:r>
              </a:p>
            </p:txBody>
          </p:sp>
        </mc:Fallback>
      </mc:AlternateContent>
    </p:spTree>
    <p:extLst>
      <p:ext uri="{BB962C8B-B14F-4D97-AF65-F5344CB8AC3E}">
        <p14:creationId xmlns:p14="http://schemas.microsoft.com/office/powerpoint/2010/main" val="4146539528"/>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247891" y="1150373"/>
                <a:ext cx="6042283" cy="5427407"/>
              </a:xfrm>
            </p:spPr>
            <p:txBody>
              <a:bodyPr vert="horz" lIns="91440" tIns="45720" rIns="91440" bIns="45720" rtlCol="0" anchor="t">
                <a:normAutofit/>
              </a:bodyPr>
              <a:lstStyle/>
              <a:p>
                <a:pPr marL="0" indent="0" algn="just">
                  <a:lnSpc>
                    <a:spcPct val="100000"/>
                  </a:lnSpc>
                  <a:spcBef>
                    <a:spcPts val="600"/>
                  </a:spcBef>
                  <a:buNone/>
                </a:pPr>
                <a:r>
                  <a:rPr lang="fr-FR" sz="1600" dirty="0"/>
                  <a:t>Les relations décrivant le fonctionnement d’une jauge de déformation sont:</a:t>
                </a:r>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oMath>
                  </m:oMathPara>
                </a14:m>
                <a:endParaRPr lang="fr-FR" sz="1600" dirty="0"/>
              </a:p>
              <a:p>
                <a:pPr marL="0" indent="0" algn="just">
                  <a:lnSpc>
                    <a:spcPct val="100000"/>
                  </a:lnSpc>
                  <a:spcBef>
                    <a:spcPts val="600"/>
                  </a:spcBef>
                  <a:buNone/>
                </a:pPr>
                <a:r>
                  <a:rPr lang="fr-FR" sz="1600" dirty="0"/>
                  <a:t>Puisque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b="0" i="0" smtClean="0">
                        <a:latin typeface="Cambria Math" panose="02040503050406030204" pitchFamily="18" charset="0"/>
                      </a:rPr>
                      <m:t>Δ</m:t>
                    </m:r>
                    <m:r>
                      <a:rPr lang="en-CA" sz="1600" b="0" i="1" smtClean="0">
                        <a:latin typeface="Cambria Math" panose="02040503050406030204" pitchFamily="18" charset="0"/>
                      </a:rPr>
                      <m:t>𝑅</m:t>
                    </m:r>
                  </m:oMath>
                </a14:m>
                <a:r>
                  <a:rPr lang="fr-FR" sz="1600" dirty="0"/>
                  <a:t>, elle est alors proportionnelle à </a:t>
                </a:r>
                <a14:m>
                  <m:oMath xmlns:m="http://schemas.openxmlformats.org/officeDocument/2006/math">
                    <m:r>
                      <a:rPr lang="en-CA" sz="1600" b="0" i="1" smtClean="0">
                        <a:latin typeface="Cambria Math" panose="02040503050406030204" pitchFamily="18" charset="0"/>
                      </a:rPr>
                      <m:t>𝜖</m:t>
                    </m:r>
                  </m:oMath>
                </a14:m>
                <a:r>
                  <a:rPr lang="fr-FR" sz="1600" dirty="0"/>
                  <a:t>, et donc à la force </a:t>
                </a:r>
                <a14:m>
                  <m:oMath xmlns:m="http://schemas.openxmlformats.org/officeDocument/2006/math">
                    <m:r>
                      <a:rPr lang="en-CA" sz="1600" b="0" i="1" smtClean="0">
                        <a:latin typeface="Cambria Math" panose="02040503050406030204" pitchFamily="18" charset="0"/>
                      </a:rPr>
                      <m:t>𝐹</m:t>
                    </m:r>
                  </m:oMath>
                </a14:m>
                <a:r>
                  <a:rPr lang="fr-FR" sz="1600" dirty="0"/>
                  <a:t> aussi.</a:t>
                </a:r>
              </a:p>
              <a:p>
                <a:pPr marL="0" indent="0" algn="just">
                  <a:lnSpc>
                    <a:spcPct val="100000"/>
                  </a:lnSpc>
                  <a:spcBef>
                    <a:spcPts val="600"/>
                  </a:spcBef>
                  <a:spcAft>
                    <a:spcPts val="800"/>
                  </a:spcAft>
                  <a:buNone/>
                </a:pPr>
                <a:r>
                  <a:rPr lang="fr-FR" sz="1600" dirty="0"/>
                  <a:t>On peut alors considérer qu’une erreur de 0.1% sur la variation de tension se reflète par une erreur de 0.1% sur l’allongement mesuré. Ainsi selon les données expérimentales de l’article </a:t>
                </a:r>
                <a:r>
                  <a:rPr lang="fr-CA" sz="1600" i="1" dirty="0"/>
                  <a:t>« </a:t>
                </a:r>
                <a:r>
                  <a:rPr lang="en-US" sz="1600" i="1" dirty="0"/>
                  <a:t>Load-bearing and stress analysis […]</a:t>
                </a:r>
                <a:r>
                  <a:rPr lang="fr-FR" sz="1600" dirty="0"/>
                  <a:t> »</a:t>
                </a:r>
                <a:r>
                  <a:rPr lang="en-CA" sz="1600" dirty="0"/>
                  <a:t> (</a:t>
                </a:r>
                <a:r>
                  <a:rPr lang="en-US" sz="1600" b="0" i="0" dirty="0">
                    <a:effectLst/>
                  </a:rPr>
                  <a:t>Shirazi-</a:t>
                </a:r>
                <a:r>
                  <a:rPr lang="en-US" sz="1600" b="0" i="0" dirty="0" err="1">
                    <a:effectLst/>
                  </a:rPr>
                  <a:t>Adl</a:t>
                </a:r>
                <a:r>
                  <a:rPr lang="en-US" sz="1600" dirty="0"/>
                  <a:t> </a:t>
                </a:r>
                <a:r>
                  <a:rPr lang="en-US" sz="1600" b="0" i="0" dirty="0">
                    <a:effectLst/>
                  </a:rPr>
                  <a:t>&amp; </a:t>
                </a:r>
                <a:r>
                  <a:rPr lang="en-US" sz="1600" b="0" i="0" dirty="0" err="1">
                    <a:effectLst/>
                  </a:rPr>
                  <a:t>Parnianpour</a:t>
                </a:r>
                <a:r>
                  <a:rPr lang="en-US" sz="1600" b="0" i="0" dirty="0">
                    <a:effectLst/>
                  </a:rPr>
                  <a:t>, 2000)</a:t>
                </a:r>
                <a:r>
                  <a:rPr lang="fr-FR" sz="1600" dirty="0"/>
                  <a:t> pour F=150N on mesure un déplacement D = 17.86 mm au niveau de la vertèbre L1 (voir trait vert sur la fig. 5). Ce qui se traduit par une incertitude de ± 0.01786 </a:t>
                </a:r>
                <a:r>
                  <a:rPr lang="fr-FR" sz="1600" dirty="0" err="1"/>
                  <a:t>mm.</a:t>
                </a:r>
                <a:endParaRPr lang="fr-FR" sz="1600" dirty="0"/>
              </a:p>
              <a:p>
                <a:pPr marL="0" indent="0" algn="just">
                  <a:lnSpc>
                    <a:spcPct val="100000"/>
                  </a:lnSpc>
                  <a:spcBef>
                    <a:spcPts val="600"/>
                  </a:spcBef>
                  <a:spcAft>
                    <a:spcPts val="800"/>
                  </a:spcAft>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a:p>
                <a:pPr marL="0" indent="0" algn="just">
                  <a:lnSpc>
                    <a:spcPct val="100000"/>
                  </a:lnSpc>
                  <a:spcBef>
                    <a:spcPts val="600"/>
                  </a:spcBef>
                  <a:spcAft>
                    <a:spcPts val="800"/>
                  </a:spcAft>
                  <a:buNone/>
                </a:pPr>
                <a:r>
                  <a:rPr lang="fr-FR" sz="1600" dirty="0"/>
                  <a:t>Pour des fins de simplification et pour diminuer le nombre d'hypothèses, on considèrera que la 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est nulle.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247891" y="1150373"/>
                <a:ext cx="6042283" cy="5427407"/>
              </a:xfrm>
              <a:blipFill>
                <a:blip r:embed="rId3"/>
                <a:stretch>
                  <a:fillRect l="-605" t="-337" r="-505"/>
                </a:stretch>
              </a:blipFill>
            </p:spPr>
            <p:txBody>
              <a:bodyPr/>
              <a:lstStyle/>
              <a:p>
                <a:r>
                  <a:rPr lang="en-CA">
                    <a:noFill/>
                  </a:rPr>
                  <a:t> </a:t>
                </a:r>
              </a:p>
            </p:txBody>
          </p:sp>
        </mc:Fallback>
      </mc:AlternateContent>
      <p:pic>
        <p:nvPicPr>
          <p:cNvPr id="5" name="Picture 4" descr="A diagram of a load diagram&#10;&#10;Description automatically generated">
            <a:extLst>
              <a:ext uri="{FF2B5EF4-FFF2-40B4-BE49-F238E27FC236}">
                <a16:creationId xmlns:a16="http://schemas.microsoft.com/office/drawing/2014/main" id="{0A1E32AF-B50C-E55C-E4A4-5A2287A7B362}"/>
              </a:ext>
            </a:extLst>
          </p:cNvPr>
          <p:cNvPicPr>
            <a:picLocks noChangeAspect="1"/>
          </p:cNvPicPr>
          <p:nvPr/>
        </p:nvPicPr>
        <p:blipFill rotWithShape="1">
          <a:blip r:embed="rId4">
            <a:extLst>
              <a:ext uri="{28A0092B-C50C-407E-A947-70E740481C1C}">
                <a14:useLocalDpi xmlns:a14="http://schemas.microsoft.com/office/drawing/2010/main" val="0"/>
              </a:ext>
            </a:extLst>
          </a:blip>
          <a:srcRect l="2834" t="4130" r="5400" b="2733"/>
          <a:stretch/>
        </p:blipFill>
        <p:spPr>
          <a:xfrm>
            <a:off x="6479073" y="1189703"/>
            <a:ext cx="5653935" cy="3429001"/>
          </a:xfrm>
          <a:prstGeom prst="rect">
            <a:avLst/>
          </a:prstGeom>
        </p:spPr>
      </p:pic>
      <p:sp>
        <p:nvSpPr>
          <p:cNvPr id="6" name="ZoneTexte 4">
            <a:extLst>
              <a:ext uri="{FF2B5EF4-FFF2-40B4-BE49-F238E27FC236}">
                <a16:creationId xmlns:a16="http://schemas.microsoft.com/office/drawing/2014/main" id="{A80F0256-FED7-8DD2-B85F-FD880D09BD72}"/>
              </a:ext>
            </a:extLst>
          </p:cNvPr>
          <p:cNvSpPr txBox="1"/>
          <p:nvPr/>
        </p:nvSpPr>
        <p:spPr>
          <a:xfrm>
            <a:off x="6951406" y="4618704"/>
            <a:ext cx="4992703" cy="461665"/>
          </a:xfrm>
          <a:prstGeom prst="rect">
            <a:avLst/>
          </a:prstGeom>
          <a:noFill/>
        </p:spPr>
        <p:txBody>
          <a:bodyPr wrap="square" rtlCol="0">
            <a:spAutoFit/>
          </a:bodyPr>
          <a:lstStyle/>
          <a:p>
            <a:pPr algn="ctr"/>
            <a:r>
              <a:rPr lang="fr-FR" sz="1200" dirty="0"/>
              <a:t>Fig. 5. </a:t>
            </a:r>
            <a:r>
              <a:rPr lang="en-CA" sz="1200" dirty="0" err="1"/>
              <a:t>Mesures</a:t>
            </a:r>
            <a:r>
              <a:rPr lang="en-CA" sz="1200" dirty="0"/>
              <a:t> </a:t>
            </a:r>
            <a:r>
              <a:rPr lang="en-CA" sz="1200" dirty="0" err="1"/>
              <a:t>expérimentales</a:t>
            </a:r>
            <a:r>
              <a:rPr lang="en-CA" sz="1200" dirty="0"/>
              <a:t> du </a:t>
            </a:r>
            <a:r>
              <a:rPr lang="en-CA" sz="1200" dirty="0" err="1"/>
              <a:t>déplacement</a:t>
            </a:r>
            <a:r>
              <a:rPr lang="en-CA" sz="1200" dirty="0"/>
              <a:t> axial au </a:t>
            </a:r>
            <a:r>
              <a:rPr lang="en-CA" sz="1200" dirty="0" err="1"/>
              <a:t>niveau</a:t>
            </a:r>
            <a:r>
              <a:rPr lang="en-CA" sz="1200" dirty="0"/>
              <a:t> de L1 (</a:t>
            </a:r>
            <a:r>
              <a:rPr lang="en-US" sz="1200" b="0" i="0" dirty="0">
                <a:effectLst/>
              </a:rPr>
              <a:t>Shirazi-</a:t>
            </a:r>
            <a:r>
              <a:rPr lang="en-US" sz="1200" b="0" i="0" dirty="0" err="1">
                <a:effectLst/>
              </a:rPr>
              <a:t>Adl</a:t>
            </a:r>
            <a:r>
              <a:rPr lang="en-US" sz="1200" dirty="0"/>
              <a:t> </a:t>
            </a:r>
            <a:r>
              <a:rPr lang="en-US" sz="1200" b="0" i="0" dirty="0">
                <a:effectLst/>
              </a:rPr>
              <a:t>&amp; </a:t>
            </a:r>
            <a:r>
              <a:rPr lang="en-US" sz="1200" b="0" i="0" dirty="0" err="1">
                <a:effectLst/>
              </a:rPr>
              <a:t>Parnianpour</a:t>
            </a:r>
            <a:r>
              <a:rPr lang="en-US" sz="1200" b="0" i="0" dirty="0">
                <a:effectLst/>
              </a:rPr>
              <a:t>, 2000)</a:t>
            </a:r>
            <a:endParaRPr lang="fr-FR" sz="12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8AEED86-22B0-D28D-87EB-26711184CFE2}"/>
                  </a:ext>
                </a:extLst>
              </p:cNvPr>
              <p:cNvSpPr txBox="1"/>
              <p:nvPr/>
            </p:nvSpPr>
            <p:spPr>
              <a:xfrm>
                <a:off x="6951407" y="5653222"/>
                <a:ext cx="5093110" cy="839653"/>
              </a:xfrm>
              <a:prstGeom prst="rect">
                <a:avLst/>
              </a:prstGeom>
              <a:noFill/>
            </p:spPr>
            <p:txBody>
              <a:bodyPr wrap="square">
                <a:spAutoFit/>
              </a:bodyPr>
              <a:lstStyle/>
              <a:p>
                <a:pPr algn="just"/>
                <a:r>
                  <a:rPr lang="fr-FR" sz="1600" dirty="0"/>
                  <a:t>Ainsi: </a:t>
                </a:r>
                <a:endParaRPr lang="en-CA" sz="16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0.01786</m:t>
                              </m:r>
                            </m:e>
                            <m:sup>
                              <m:r>
                                <a:rPr lang="en-US" sz="1600" b="0" i="1" dirty="0" smtClean="0">
                                  <a:latin typeface="Cambria Math" panose="02040503050406030204" pitchFamily="18" charset="0"/>
                                </a:rPr>
                                <m:t>2</m:t>
                              </m:r>
                            </m:sup>
                          </m:sSup>
                          <m:r>
                            <a:rPr lang="en-CA" sz="1600" i="1" dirty="0">
                              <a:latin typeface="Cambria Math" panose="02040503050406030204" pitchFamily="18" charset="0"/>
                            </a:rPr>
                            <m:t>+</m:t>
                          </m:r>
                          <m:r>
                            <a:rPr lang="en-US" sz="1600" b="0" i="1" dirty="0" smtClean="0">
                              <a:latin typeface="Cambria Math" panose="02040503050406030204" pitchFamily="18" charset="0"/>
                            </a:rPr>
                            <m:t>0</m:t>
                          </m:r>
                        </m:e>
                      </m:rad>
                      <m:r>
                        <a:rPr lang="en-US" sz="1600" b="0" i="1" dirty="0" smtClean="0">
                          <a:latin typeface="Cambria Math" panose="02040503050406030204" pitchFamily="18" charset="0"/>
                        </a:rPr>
                        <m:t>=0.01786 </m:t>
                      </m:r>
                      <m:r>
                        <a:rPr lang="en-US" sz="1600" b="0" i="1" dirty="0" smtClean="0">
                          <a:latin typeface="Cambria Math" panose="02040503050406030204" pitchFamily="18" charset="0"/>
                        </a:rPr>
                        <m:t>𝑚𝑚</m:t>
                      </m:r>
                    </m:oMath>
                  </m:oMathPara>
                </a14:m>
                <a:endParaRPr lang="fr-FR" sz="1600" dirty="0">
                  <a:solidFill>
                    <a:srgbClr val="FF0000"/>
                  </a:solidFill>
                  <a:highlight>
                    <a:srgbClr val="FFFF00"/>
                  </a:highlight>
                </a:endParaRPr>
              </a:p>
            </p:txBody>
          </p:sp>
        </mc:Choice>
        <mc:Fallback xmlns="">
          <p:sp>
            <p:nvSpPr>
              <p:cNvPr id="8" name="TextBox 7">
                <a:extLst>
                  <a:ext uri="{FF2B5EF4-FFF2-40B4-BE49-F238E27FC236}">
                    <a16:creationId xmlns:a16="http://schemas.microsoft.com/office/drawing/2014/main" id="{78AEED86-22B0-D28D-87EB-26711184CFE2}"/>
                  </a:ext>
                </a:extLst>
              </p:cNvPr>
              <p:cNvSpPr txBox="1">
                <a:spLocks noRot="1" noChangeAspect="1" noMove="1" noResize="1" noEditPoints="1" noAdjustHandles="1" noChangeArrowheads="1" noChangeShapeType="1" noTextEdit="1"/>
              </p:cNvSpPr>
              <p:nvPr/>
            </p:nvSpPr>
            <p:spPr>
              <a:xfrm>
                <a:off x="6951407" y="5653222"/>
                <a:ext cx="5093110" cy="839653"/>
              </a:xfrm>
              <a:prstGeom prst="rect">
                <a:avLst/>
              </a:prstGeom>
              <a:blipFill>
                <a:blip r:embed="rId5"/>
                <a:stretch>
                  <a:fillRect l="-598" t="-2174"/>
                </a:stretch>
              </a:blipFill>
            </p:spPr>
            <p:txBody>
              <a:bodyPr/>
              <a:lstStyle/>
              <a:p>
                <a:r>
                  <a:rPr lang="en-CA">
                    <a:noFill/>
                  </a:rPr>
                  <a:t> </a:t>
                </a:r>
              </a:p>
            </p:txBody>
          </p:sp>
        </mc:Fallback>
      </mc:AlternateContent>
    </p:spTree>
    <p:extLst>
      <p:ext uri="{BB962C8B-B14F-4D97-AF65-F5344CB8AC3E}">
        <p14:creationId xmlns:p14="http://schemas.microsoft.com/office/powerpoint/2010/main" val="2711060270"/>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7535770" cy="5342501"/>
              </a:xfrm>
            </p:spPr>
            <p:txBody>
              <a:bodyPr vert="horz" lIns="91440" tIns="45720" rIns="91440" bIns="45720" rtlCol="0" anchor="t">
                <a:normAutofit/>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600"/>
                  </a:spcBef>
                  <a:buNone/>
                </a:pPr>
                <a:r>
                  <a:rPr lang="fr-FR" sz="1700" dirty="0"/>
                  <a:t>On compare le résultat « S » du déplacement axial à L1 obtenu par simulation pour F=150N, avec la valeur expérimentale « D » du déplacement mesurée à cette même force (voir fig. 5-page précédente), d’où l’erreur de </a:t>
                </a:r>
                <a:r>
                  <a:rPr lang="fr-FR" sz="1700" dirty="0" err="1">
                    <a:highlight>
                      <a:srgbClr val="FFFF00"/>
                    </a:highlight>
                  </a:rPr>
                  <a:t>xsimulationxx</a:t>
                </a:r>
                <a:r>
                  <a:rPr lang="fr-FR" sz="1700" dirty="0"/>
                  <a:t> E:</a:t>
                </a:r>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US" sz="1700" b="0" i="1" dirty="0" smtClean="0">
                          <a:latin typeface="Cambria Math" panose="02040503050406030204" pitchFamily="18" charset="0"/>
                        </a:rPr>
                        <m:t>0.706788</m:t>
                      </m:r>
                    </m:oMath>
                  </m:oMathPara>
                </a14:m>
                <a:endParaRPr lang="fr-FR" sz="1700" dirty="0">
                  <a:solidFill>
                    <a:srgbClr val="FF0000"/>
                  </a:solidFill>
                  <a:highlight>
                    <a:srgbClr val="FFFF00"/>
                  </a:highlight>
                </a:endParaRPr>
              </a:p>
              <a:p>
                <a:pPr marL="0" indent="0" algn="just">
                  <a:lnSpc>
                    <a:spcPct val="100000"/>
                  </a:lnSpc>
                  <a:spcBef>
                    <a:spcPts val="1800"/>
                  </a:spcBef>
                  <a:spcAft>
                    <a:spcPts val="600"/>
                  </a:spcAft>
                  <a:buNone/>
                </a:pPr>
                <a:r>
                  <a:rPr lang="fr-FR" sz="1700" dirty="0"/>
                  <a:t>Donc, avec k=2 pour un niveau de confiance à 95.4%:</a:t>
                </a:r>
              </a:p>
              <a:p>
                <a:pPr marL="0" indent="0" algn="just">
                  <a:lnSpc>
                    <a:spcPct val="100000"/>
                  </a:lnSpc>
                  <a:spcAft>
                    <a:spcPts val="800"/>
                  </a:spcAft>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r>
                        <a:rPr lang="en-CA" sz="1700" b="0" i="1" dirty="0" smtClean="0">
                          <a:latin typeface="Cambria Math" panose="02040503050406030204" pitchFamily="18" charset="0"/>
                        </a:rPr>
                        <m:t>∈</m:t>
                      </m:r>
                      <m:d>
                        <m:dPr>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 </m:t>
                          </m:r>
                          <m:r>
                            <a:rPr lang="en-CA" sz="1700" b="0" i="1" dirty="0" smtClean="0">
                              <a:latin typeface="Cambria Math" panose="02040503050406030204" pitchFamily="18" charset="0"/>
                            </a:rPr>
                            <m:t>𝐸</m:t>
                          </m:r>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e>
                      </m:d>
                      <m:r>
                        <a:rPr lang="en-CA" sz="1700" b="0" i="1" dirty="0" smtClean="0">
                          <a:latin typeface="Cambria Math" panose="02040503050406030204" pitchFamily="18" charset="0"/>
                        </a:rPr>
                        <m:t>=(</m:t>
                      </m:r>
                      <m:r>
                        <a:rPr lang="en-US" sz="1700" b="0" i="1" dirty="0" smtClean="0">
                          <a:latin typeface="Cambria Math" panose="02040503050406030204" pitchFamily="18" charset="0"/>
                        </a:rPr>
                        <m:t>1.02</m:t>
                      </m:r>
                      <m:r>
                        <a:rPr lang="en-CA" sz="1700" b="0" i="1" dirty="0" smtClean="0">
                          <a:latin typeface="Cambria Math" panose="02040503050406030204" pitchFamily="18" charset="0"/>
                        </a:rPr>
                        <m:t>±</m:t>
                      </m:r>
                      <m:r>
                        <a:rPr lang="en-US" sz="1700" b="0" i="1" dirty="0" smtClean="0">
                          <a:latin typeface="Cambria Math" panose="02040503050406030204" pitchFamily="18" charset="0"/>
                        </a:rPr>
                        <m:t>1.413577</m:t>
                      </m:r>
                      <m:r>
                        <a:rPr lang="en-CA" sz="1700" b="0" i="1" dirty="0" smtClean="0">
                          <a:latin typeface="Cambria Math" panose="02040503050406030204" pitchFamily="18" charset="0"/>
                        </a:rPr>
                        <m:t>)</m:t>
                      </m:r>
                    </m:oMath>
                  </m:oMathPara>
                </a14:m>
                <a:endParaRPr lang="en-CA" sz="1700" b="0" i="1" dirty="0">
                  <a:latin typeface="Cambria Math" panose="02040503050406030204" pitchFamily="18" charset="0"/>
                </a:endParaRPr>
              </a:p>
              <a:p>
                <a:pPr marL="0" indent="0" algn="just">
                  <a:lnSpc>
                    <a:spcPct val="100000"/>
                  </a:lnSpc>
                  <a:spcAft>
                    <a:spcPts val="1200"/>
                  </a:spcAft>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 </m:t>
                      </m:r>
                      <m:r>
                        <a:rPr lang="en-US" sz="1700" b="1" i="1" dirty="0" smtClean="0">
                          <a:latin typeface="Cambria Math" panose="02040503050406030204" pitchFamily="18" charset="0"/>
                        </a:rPr>
                        <m:t>−</m:t>
                      </m:r>
                      <m:r>
                        <a:rPr lang="en-US" sz="1700" b="1" i="1" dirty="0" smtClean="0">
                          <a:latin typeface="Cambria Math" panose="02040503050406030204" pitchFamily="18" charset="0"/>
                        </a:rPr>
                        <m:t>𝟎</m:t>
                      </m:r>
                      <m:r>
                        <a:rPr lang="en-US" sz="1700" b="1" i="1" dirty="0" smtClean="0">
                          <a:latin typeface="Cambria Math" panose="02040503050406030204" pitchFamily="18" charset="0"/>
                        </a:rPr>
                        <m:t>.</m:t>
                      </m:r>
                      <m:r>
                        <a:rPr lang="en-US" sz="1700" b="1" i="1" dirty="0" smtClean="0">
                          <a:latin typeface="Cambria Math" panose="02040503050406030204" pitchFamily="18" charset="0"/>
                        </a:rPr>
                        <m:t>𝟑𝟗𝟑𝟓𝟖</m:t>
                      </m:r>
                      <m:r>
                        <a:rPr lang="en-CA" sz="1700" b="1" i="1" dirty="0" smtClean="0">
                          <a:latin typeface="Cambria Math" panose="02040503050406030204" pitchFamily="18" charset="0"/>
                        </a:rPr>
                        <m:t> ;</m:t>
                      </m:r>
                      <m:r>
                        <a:rPr lang="en-US" sz="1700" b="1" i="1" dirty="0" smtClean="0">
                          <a:latin typeface="Cambria Math" panose="02040503050406030204" pitchFamily="18" charset="0"/>
                        </a:rPr>
                        <m:t>𝟐</m:t>
                      </m:r>
                      <m:r>
                        <a:rPr lang="en-US" sz="1700" b="1" i="1" dirty="0" smtClean="0">
                          <a:latin typeface="Cambria Math" panose="02040503050406030204" pitchFamily="18" charset="0"/>
                        </a:rPr>
                        <m:t>.</m:t>
                      </m:r>
                      <m:r>
                        <a:rPr lang="en-US" sz="1700" b="1" i="1" dirty="0" smtClean="0">
                          <a:latin typeface="Cambria Math" panose="02040503050406030204" pitchFamily="18" charset="0"/>
                        </a:rPr>
                        <m:t>𝟒𝟑𝟑𝟓𝟕𝟕</m:t>
                      </m:r>
                      <m:r>
                        <a:rPr lang="en-CA" sz="1700" b="1" i="1" dirty="0" smtClean="0">
                          <a:latin typeface="Cambria Math" panose="02040503050406030204" pitchFamily="18" charset="0"/>
                        </a:rPr>
                        <m:t>]</m:t>
                      </m:r>
                    </m:oMath>
                  </m:oMathPara>
                </a14:m>
                <a:endParaRPr lang="fr-FR" sz="1700" dirty="0"/>
              </a:p>
              <a:p>
                <a:pPr marL="0" indent="0" algn="just">
                  <a:lnSpc>
                    <a:spcPct val="100000"/>
                  </a:lnSpc>
                  <a:buNone/>
                </a:pPr>
                <a:r>
                  <a:rPr lang="fr-FR" sz="1700" dirty="0"/>
                  <a:t>On observe tout d’abord que 0 appartient à l’intervalle d’incertitude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oMath>
                </a14:m>
                <a:r>
                  <a:rPr lang="fr-FR" sz="1700" dirty="0"/>
                  <a:t>, ce qui est bon signe car indique que l’erreur du modèle pourrait être nulle à 95.4%. Cependant </a:t>
                </a:r>
                <a14:m>
                  <m:oMath xmlns:m="http://schemas.openxmlformats.org/officeDocument/2006/math">
                    <m:d>
                      <m:dPr>
                        <m:begChr m:val="|"/>
                        <m:endChr m:val="|"/>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𝐸</m:t>
                        </m:r>
                      </m:e>
                    </m:d>
                    <m:r>
                      <a:rPr lang="en-US"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d>
                      <m:dPr>
                        <m:begChr m:val="|"/>
                        <m:endChr m:val="|"/>
                        <m:ctrlPr>
                          <a:rPr lang="en-CA" sz="1700" b="0" i="1" dirty="0" smtClean="0">
                            <a:latin typeface="Cambria Math" panose="02040503050406030204" pitchFamily="18" charset="0"/>
                          </a:rPr>
                        </m:ctrlPr>
                      </m:dPr>
                      <m:e>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e>
                    </m:d>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oMath>
                </a14:m>
                <a:r>
                  <a:rPr lang="fr-FR" sz="1700" dirty="0"/>
                  <a:t>. Ceci est signe d’une validation de faible qualité et indique qu’un effort de réduction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𝑢</m:t>
                        </m:r>
                      </m:e>
                      <m:sub>
                        <m:r>
                          <a:rPr lang="en-CA" sz="1700" i="1" dirty="0">
                            <a:latin typeface="Cambria Math" panose="02040503050406030204" pitchFamily="18" charset="0"/>
                          </a:rPr>
                          <m:t>𝑣𝑎𝑙</m:t>
                        </m:r>
                      </m:sub>
                    </m:sSub>
                  </m:oMath>
                </a14:m>
                <a:r>
                  <a:rPr lang="fr-FR" sz="1700" dirty="0"/>
                  <a:t> est nécessaire.</a:t>
                </a:r>
              </a:p>
              <a:p>
                <a:pPr marL="0" indent="0">
                  <a:buNone/>
                </a:pPr>
                <a:endParaRPr lang="fr-FR" sz="1700" dirty="0">
                  <a:solidFill>
                    <a:srgbClr val="FF0000"/>
                  </a:solidFill>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7535770" cy="5342501"/>
              </a:xfrm>
              <a:blipFill>
                <a:blip r:embed="rId3"/>
                <a:stretch>
                  <a:fillRect l="-566" t="-342" r="-4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𝑆</m:t>
                                </m:r>
                              </m:oMath>
                            </m:oMathPara>
                          </a14:m>
                          <a:endParaRPr lang="en-CA" dirty="0">
                            <a:solidFill>
                              <a:schemeClr val="tx1"/>
                            </a:solidFill>
                          </a:endParaRPr>
                        </a:p>
                      </a:txBody>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𝐷</m:t>
                                </m:r>
                              </m:oMath>
                            </m:oMathPara>
                          </a14:m>
                          <a:endParaRPr lang="en-CA" dirty="0">
                            <a:solidFill>
                              <a:schemeClr val="tx1"/>
                            </a:solidFill>
                          </a:endParaRPr>
                        </a:p>
                      </a:txBody>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solidFill>
                                      <a:schemeClr val="tx1"/>
                                    </a:solidFill>
                                    <a:latin typeface="Cambria Math" panose="02040503050406030204" pitchFamily="18" charset="0"/>
                                  </a:rPr>
                                  <m:t>𝐸</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𝑆</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𝐷</m:t>
                                </m:r>
                              </m:oMath>
                            </m:oMathPara>
                          </a14:m>
                          <a:endParaRPr lang="en-CA" sz="1800" b="0" dirty="0">
                            <a:solidFill>
                              <a:schemeClr val="tx1"/>
                            </a:solidFill>
                          </a:endParaRPr>
                        </a:p>
                      </a:txBody>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Choice>
        <mc:Fallback xmlns="">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endParaRPr lang="en-US"/>
                        </a:p>
                      </a:txBody>
                      <a:tcPr>
                        <a:blipFill>
                          <a:blip r:embed="rId4"/>
                          <a:stretch>
                            <a:fillRect l="-444" t="-6557" r="-100444" b="-226230"/>
                          </a:stretch>
                        </a:blipFill>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endParaRPr lang="en-US"/>
                        </a:p>
                      </a:txBody>
                      <a:tcPr>
                        <a:blipFill>
                          <a:blip r:embed="rId4"/>
                          <a:stretch>
                            <a:fillRect l="-444" t="-106557" r="-100444" b="-126230"/>
                          </a:stretch>
                        </a:blipFill>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endParaRPr lang="en-US"/>
                        </a:p>
                      </a:txBody>
                      <a:tcPr>
                        <a:blipFill>
                          <a:blip r:embed="rId4"/>
                          <a:stretch>
                            <a:fillRect l="-444" t="-206557" r="-100444" b="-26230"/>
                          </a:stretch>
                        </a:blipFill>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Fallback>
      </mc:AlternateContent>
      <p:graphicFrame>
        <p:nvGraphicFramePr>
          <p:cNvPr id="6" name="Chart 5">
            <a:extLst>
              <a:ext uri="{FF2B5EF4-FFF2-40B4-BE49-F238E27FC236}">
                <a16:creationId xmlns:a16="http://schemas.microsoft.com/office/drawing/2014/main" id="{F76BC512-22C8-482F-8775-75BF02155DD0}"/>
              </a:ext>
            </a:extLst>
          </p:cNvPr>
          <p:cNvGraphicFramePr>
            <a:graphicFrameLocks/>
          </p:cNvGraphicFramePr>
          <p:nvPr>
            <p:extLst>
              <p:ext uri="{D42A27DB-BD31-4B8C-83A1-F6EECF244321}">
                <p14:modId xmlns:p14="http://schemas.microsoft.com/office/powerpoint/2010/main" val="428014186"/>
              </p:ext>
            </p:extLst>
          </p:nvPr>
        </p:nvGraphicFramePr>
        <p:xfrm>
          <a:off x="8373970" y="2793951"/>
          <a:ext cx="3037840" cy="3375356"/>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0D8CDEF5-8EE8-8F49-CC34-B75072347FDB}"/>
              </a:ext>
            </a:extLst>
          </p:cNvPr>
          <p:cNvSpPr txBox="1"/>
          <p:nvPr/>
        </p:nvSpPr>
        <p:spPr>
          <a:xfrm>
            <a:off x="8621604" y="6191934"/>
            <a:ext cx="3233982" cy="307777"/>
          </a:xfrm>
          <a:prstGeom prst="rect">
            <a:avLst/>
          </a:prstGeom>
          <a:noFill/>
        </p:spPr>
        <p:txBody>
          <a:bodyPr wrap="square" rtlCol="0">
            <a:spAutoFit/>
          </a:bodyPr>
          <a:lstStyle/>
          <a:p>
            <a:r>
              <a:rPr lang="en-US" sz="1400" dirty="0"/>
              <a:t>Fig.6. </a:t>
            </a:r>
            <a:r>
              <a:rPr lang="en-US" sz="1400" dirty="0" err="1"/>
              <a:t>Intervalle</a:t>
            </a:r>
            <a:r>
              <a:rPr lang="en-US" sz="1400" dirty="0"/>
              <a:t> </a:t>
            </a:r>
            <a:r>
              <a:rPr lang="en-US" sz="1400" dirty="0" err="1"/>
              <a:t>d’incertitude</a:t>
            </a:r>
            <a:r>
              <a:rPr lang="en-US" sz="1400" dirty="0"/>
              <a:t> sur </a:t>
            </a:r>
            <a:r>
              <a:rPr lang="el-GR" sz="1400" dirty="0"/>
              <a:t>δ</a:t>
            </a:r>
            <a:r>
              <a:rPr lang="en-CA" sz="1100" dirty="0"/>
              <a:t>model</a:t>
            </a:r>
            <a:endParaRPr lang="en-US" sz="1400" dirty="0"/>
          </a:p>
        </p:txBody>
      </p:sp>
    </p:spTree>
    <p:extLst>
      <p:ext uri="{BB962C8B-B14F-4D97-AF65-F5344CB8AC3E}">
        <p14:creationId xmlns:p14="http://schemas.microsoft.com/office/powerpoint/2010/main" val="4249871971"/>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FR" sz="1800" dirty="0"/>
                  <a:t>Selon l’article « </a:t>
                </a:r>
                <a:r>
                  <a:rPr lang="en-US" sz="1800" dirty="0"/>
                  <a:t>On the interpretation and scope of the V&amp;V standard[…]</a:t>
                </a:r>
                <a:r>
                  <a:rPr lang="fr-FR" sz="1800" dirty="0"/>
                  <a:t> » </a:t>
                </a:r>
                <a:r>
                  <a:rPr lang="en-US" sz="1800" dirty="0"/>
                  <a:t>(</a:t>
                </a:r>
                <a:r>
                  <a:rPr lang="en-US" sz="1800" dirty="0" err="1"/>
                  <a:t>Eça</a:t>
                </a:r>
                <a:r>
                  <a:rPr lang="en-US" sz="1800" dirty="0"/>
                  <a:t> et. al, 2020)</a:t>
                </a:r>
                <a:r>
                  <a:rPr lang="fr-FR" sz="1800" dirty="0"/>
                  <a:t>, la réduction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ne dépend pas du modèle mais nécessite des améliorations au niveau des précisions numériques et/ou expérimentales et/ou au niveau des données d’entrée. </a:t>
                </a:r>
              </a:p>
              <a:p>
                <a:pPr marL="0" indent="0" algn="just">
                  <a:lnSpc>
                    <a:spcPct val="100000"/>
                  </a:lnSpc>
                  <a:buNone/>
                </a:pPr>
                <a:r>
                  <a:rPr lang="fr-FR" sz="1800" dirty="0"/>
                  <a:t>Etant donné que pour le présent projet, les articles scientifiques de référence contiennent très peu d’information sur les incertitudes des données d’entrée et encore moins sur les démarches des expériences de validation, plusieurs hypothèses ont dû être réalisées, notamment sur les instruments de mesure utilisés et sur la distribution statistique des données.</a:t>
                </a:r>
              </a:p>
              <a:p>
                <a:pPr marL="0" indent="0" algn="just">
                  <a:lnSpc>
                    <a:spcPct val="100000"/>
                  </a:lnSpc>
                  <a:buNone/>
                </a:pPr>
                <a:r>
                  <a:rPr lang="fr-FR" sz="1800" dirty="0"/>
                  <a:t>Ces hypothèses se traduisent par des valeurs peu précises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fr-FR" sz="1800" dirty="0"/>
                  <a:t>, ce qui affecte directement la précision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même si d’après la vérification de solution, l’incertitude numérique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𝑛𝑢𝑚</m:t>
                        </m:r>
                      </m:sub>
                    </m:sSub>
                  </m:oMath>
                </a14:m>
                <a:r>
                  <a:rPr lang="fr-FR" sz="1800" dirty="0"/>
                  <a:t>est nulle. Ainsi le résultat obtenu sur la largeur de l’intervalle d’incertitude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𝛿</m:t>
                        </m:r>
                      </m:e>
                      <m:sub>
                        <m:r>
                          <a:rPr lang="en-CA" sz="1800" dirty="0">
                            <a:latin typeface="Cambria Math" panose="02040503050406030204" pitchFamily="18" charset="0"/>
                          </a:rPr>
                          <m:t>𝑚𝑜𝑑𝑒𝑙</m:t>
                        </m:r>
                      </m:sub>
                    </m:sSub>
                  </m:oMath>
                </a14:m>
                <a:r>
                  <a:rPr lang="en-CA" sz="1800" dirty="0"/>
                  <a:t> </a:t>
                </a:r>
                <a:r>
                  <a:rPr lang="fr-CA" sz="1800" dirty="0"/>
                  <a:t>n’est pas surprenant.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571" r="-464"/>
                </a:stretch>
              </a:blipFill>
            </p:spPr>
            <p:txBody>
              <a:bodyPr/>
              <a:lstStyle/>
              <a:p>
                <a:r>
                  <a:rPr lang="en-CA">
                    <a:noFill/>
                  </a:rPr>
                  <a:t> </a:t>
                </a:r>
              </a:p>
            </p:txBody>
          </p:sp>
        </mc:Fallback>
      </mc:AlternateContent>
    </p:spTree>
    <p:extLst>
      <p:ext uri="{BB962C8B-B14F-4D97-AF65-F5344CB8AC3E}">
        <p14:creationId xmlns:p14="http://schemas.microsoft.com/office/powerpoint/2010/main" val="3401032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CA" sz="1800" dirty="0">
                    <a:highlight>
                      <a:srgbClr val="FFFF00"/>
                    </a:highlight>
                  </a:rPr>
                  <a:t>La verification de code montre … </a:t>
                </a:r>
                <a:r>
                  <a:rPr lang="en-CA" sz="1800" dirty="0" err="1">
                    <a:highlight>
                      <a:srgbClr val="FFFF00"/>
                    </a:highlight>
                  </a:rPr>
                  <a:t>ce</a:t>
                </a:r>
                <a:r>
                  <a:rPr lang="en-CA" sz="1800" dirty="0">
                    <a:highlight>
                      <a:srgbClr val="FFFF00"/>
                    </a:highlight>
                  </a:rPr>
                  <a:t> </a:t>
                </a:r>
                <a:r>
                  <a:rPr lang="en-CA" sz="1800" dirty="0" err="1">
                    <a:highlight>
                      <a:srgbClr val="FFFF00"/>
                    </a:highlight>
                  </a:rPr>
                  <a:t>n’etait</a:t>
                </a:r>
                <a:r>
                  <a:rPr lang="en-CA" sz="1800" dirty="0">
                    <a:highlight>
                      <a:srgbClr val="FFFF00"/>
                    </a:highlight>
                  </a:rPr>
                  <a:t> pas </a:t>
                </a:r>
                <a:r>
                  <a:rPr lang="en-CA" sz="1800" dirty="0" err="1">
                    <a:highlight>
                      <a:srgbClr val="FFFF00"/>
                    </a:highlight>
                  </a:rPr>
                  <a:t>directement</a:t>
                </a:r>
                <a:r>
                  <a:rPr lang="en-CA" sz="1800" dirty="0">
                    <a:highlight>
                      <a:srgbClr val="FFFF00"/>
                    </a:highlight>
                  </a:rPr>
                  <a:t> </a:t>
                </a:r>
                <a:r>
                  <a:rPr lang="en-CA" sz="1800" dirty="0" err="1">
                    <a:highlight>
                      <a:srgbClr val="FFFF00"/>
                    </a:highlight>
                  </a:rPr>
                  <a:t>une</a:t>
                </a:r>
                <a:r>
                  <a:rPr lang="en-CA" sz="1800" dirty="0">
                    <a:highlight>
                      <a:srgbClr val="FFFF00"/>
                    </a:highlight>
                  </a:rPr>
                  <a:t> verification du MEF de la </a:t>
                </a:r>
                <a:r>
                  <a:rPr lang="en-CA" sz="1800" dirty="0" err="1">
                    <a:highlight>
                      <a:srgbClr val="FFFF00"/>
                    </a:highlight>
                  </a:rPr>
                  <a:t>colonne</a:t>
                </a:r>
                <a:r>
                  <a:rPr lang="en-CA" sz="1800" dirty="0">
                    <a:highlight>
                      <a:srgbClr val="FFFF00"/>
                    </a:highlight>
                  </a:rPr>
                  <a:t> </a:t>
                </a:r>
                <a:r>
                  <a:rPr lang="en-CA" sz="1800" dirty="0" err="1">
                    <a:highlight>
                      <a:srgbClr val="FFFF00"/>
                    </a:highlight>
                  </a:rPr>
                  <a:t>vertebrale</a:t>
                </a:r>
                <a:r>
                  <a:rPr lang="en-CA" sz="1800" dirty="0">
                    <a:highlight>
                      <a:srgbClr val="FFFF00"/>
                    </a:highlight>
                  </a:rPr>
                  <a:t> </a:t>
                </a:r>
                <a:r>
                  <a:rPr lang="en-CA" sz="1800" dirty="0" err="1">
                    <a:highlight>
                      <a:srgbClr val="FFFF00"/>
                    </a:highlight>
                  </a:rPr>
                  <a:t>mais</a:t>
                </a:r>
                <a:r>
                  <a:rPr lang="en-CA" sz="1800" dirty="0">
                    <a:highlight>
                      <a:srgbClr val="FFFF00"/>
                    </a:highlight>
                  </a:rPr>
                  <a:t> </a:t>
                </a:r>
                <a:r>
                  <a:rPr lang="en-CA" sz="1800" dirty="0" err="1">
                    <a:highlight>
                      <a:srgbClr val="FFFF00"/>
                    </a:highlight>
                  </a:rPr>
                  <a:t>plutot</a:t>
                </a:r>
                <a:r>
                  <a:rPr lang="en-CA" sz="1800" dirty="0">
                    <a:highlight>
                      <a:srgbClr val="FFFF00"/>
                    </a:highlight>
                  </a:rPr>
                  <a:t> de </a:t>
                </a:r>
                <a:r>
                  <a:rPr lang="en-CA" sz="1800" dirty="0" err="1">
                    <a:highlight>
                      <a:srgbClr val="FFFF00"/>
                    </a:highlight>
                  </a:rPr>
                  <a:t>simcenter</a:t>
                </a:r>
                <a:r>
                  <a:rPr lang="en-CA" sz="1800" dirty="0">
                    <a:highlight>
                      <a:srgbClr val="FFFF00"/>
                    </a:highlight>
                  </a:rPr>
                  <a:t>…</a:t>
                </a:r>
              </a:p>
              <a:p>
                <a:pPr marL="0" indent="0" algn="just">
                  <a:buNone/>
                </a:pPr>
                <a:r>
                  <a:rPr lang="en-CA" sz="1800" dirty="0">
                    <a:highlight>
                      <a:srgbClr val="FFFF00"/>
                    </a:highlight>
                  </a:rPr>
                  <a:t>La verification de solution </a:t>
                </a:r>
                <a:r>
                  <a:rPr lang="en-CA" sz="1800" dirty="0" err="1">
                    <a:highlight>
                      <a:srgbClr val="FFFF00"/>
                    </a:highlight>
                  </a:rPr>
                  <a:t>donne</a:t>
                </a:r>
                <a:r>
                  <a:rPr lang="en-CA" sz="1800" dirty="0">
                    <a:highlight>
                      <a:srgbClr val="FFFF00"/>
                    </a:highlight>
                  </a:rPr>
                  <a:t> un </a:t>
                </a:r>
                <a:r>
                  <a:rPr lang="en-CA" sz="1800" dirty="0" err="1">
                    <a:highlight>
                      <a:srgbClr val="FFFF00"/>
                    </a:highlight>
                  </a:rPr>
                  <a:t>estimé</a:t>
                </a:r>
                <a:r>
                  <a:rPr lang="en-CA" sz="1800" dirty="0">
                    <a:highlight>
                      <a:srgbClr val="FFFF00"/>
                    </a:highlight>
                  </a:rPr>
                  <a:t> de </a:t>
                </a:r>
                <a:r>
                  <a:rPr lang="en-CA" sz="1800" dirty="0" err="1">
                    <a:highlight>
                      <a:srgbClr val="FFFF00"/>
                    </a:highlight>
                  </a:rPr>
                  <a:t>l’erreur</a:t>
                </a:r>
                <a:r>
                  <a:rPr lang="en-CA" sz="1800" dirty="0">
                    <a:highlight>
                      <a:srgbClr val="FFFF00"/>
                    </a:highlight>
                  </a:rPr>
                  <a:t> de ?? Et on </a:t>
                </a:r>
                <a:r>
                  <a:rPr lang="en-CA" sz="1800" dirty="0" err="1">
                    <a:highlight>
                      <a:srgbClr val="FFFF00"/>
                    </a:highlight>
                  </a:rPr>
                  <a:t>trouve</a:t>
                </a:r>
                <a:r>
                  <a:rPr lang="en-CA" sz="1800" dirty="0">
                    <a:highlight>
                      <a:srgbClr val="FFFF00"/>
                    </a:highlight>
                  </a:rPr>
                  <a:t> </a:t>
                </a:r>
                <a:r>
                  <a:rPr lang="en-CA" sz="1800" dirty="0" err="1">
                    <a:highlight>
                      <a:srgbClr val="FFFF00"/>
                    </a:highlight>
                  </a:rPr>
                  <a:t>qu’une</a:t>
                </a:r>
                <a:r>
                  <a:rPr lang="en-CA" sz="1800" dirty="0">
                    <a:highlight>
                      <a:srgbClr val="FFFF00"/>
                    </a:highlight>
                  </a:rPr>
                  <a:t> approximation de la solution par </a:t>
                </a:r>
                <a:r>
                  <a:rPr lang="en-CA" sz="1800" dirty="0" err="1">
                    <a:highlight>
                      <a:srgbClr val="FFFF00"/>
                    </a:highlight>
                  </a:rPr>
                  <a:t>une</a:t>
                </a:r>
                <a:r>
                  <a:rPr lang="en-CA" sz="1800" dirty="0">
                    <a:highlight>
                      <a:srgbClr val="FFFF00"/>
                    </a:highlight>
                  </a:rPr>
                  <a:t> extrapolation de Richardson </a:t>
                </a:r>
                <a:r>
                  <a:rPr lang="en-CA" sz="1800" dirty="0" err="1">
                    <a:highlight>
                      <a:srgbClr val="FFFF00"/>
                    </a:highlight>
                  </a:rPr>
                  <a:t>est</a:t>
                </a:r>
                <a:r>
                  <a:rPr lang="en-CA" sz="1800" dirty="0">
                    <a:highlight>
                      <a:srgbClr val="FFFF00"/>
                    </a:highlight>
                  </a:rPr>
                  <a:t> possible </a:t>
                </a:r>
                <a:r>
                  <a:rPr lang="en-CA" sz="1800" dirty="0" err="1">
                    <a:highlight>
                      <a:srgbClr val="FFFF00"/>
                    </a:highlight>
                  </a:rPr>
                  <a:t>blablabla</a:t>
                </a:r>
                <a:endParaRPr lang="en-CA" sz="1800" dirty="0">
                  <a:highlight>
                    <a:srgbClr val="FFFF00"/>
                  </a:highlight>
                </a:endParaRPr>
              </a:p>
              <a:p>
                <a:pPr marL="0" indent="0" algn="just">
                  <a:buNone/>
                </a:pPr>
                <a:r>
                  <a:rPr lang="en-CA" sz="1800" dirty="0" err="1">
                    <a:highlight>
                      <a:srgbClr val="FFFF00"/>
                    </a:highlight>
                  </a:rPr>
                  <a:t>Arrivee</a:t>
                </a:r>
                <a:r>
                  <a:rPr lang="en-CA" sz="1800" dirty="0">
                    <a:highlight>
                      <a:srgbClr val="FFFF00"/>
                    </a:highlight>
                  </a:rPr>
                  <a:t> a </a:t>
                </a:r>
                <a:r>
                  <a:rPr lang="en-CA" sz="1800" dirty="0" err="1">
                    <a:highlight>
                      <a:srgbClr val="FFFF00"/>
                    </a:highlight>
                  </a:rPr>
                  <a:t>l’etape</a:t>
                </a:r>
                <a:r>
                  <a:rPr lang="en-CA" sz="1800" dirty="0">
                    <a:highlight>
                      <a:srgbClr val="FFFF00"/>
                    </a:highlight>
                  </a:rPr>
                  <a:t> de validation, </a:t>
                </a:r>
                <a:r>
                  <a:rPr lang="en-CA" sz="1800" dirty="0" err="1">
                    <a:highlight>
                      <a:srgbClr val="FFFF00"/>
                    </a:highlight>
                  </a:rPr>
                  <a:t>plusieurs</a:t>
                </a:r>
                <a:r>
                  <a:rPr lang="en-CA" sz="1800" dirty="0">
                    <a:highlight>
                      <a:srgbClr val="FFFF00"/>
                    </a:highlight>
                  </a:rPr>
                  <a:t> hypotheses </a:t>
                </a:r>
                <a:r>
                  <a:rPr lang="en-CA" sz="1800" dirty="0" err="1">
                    <a:highlight>
                      <a:srgbClr val="FFFF00"/>
                    </a:highlight>
                  </a:rPr>
                  <a:t>ont</a:t>
                </a:r>
                <a:r>
                  <a:rPr lang="en-CA" sz="1800" dirty="0">
                    <a:highlight>
                      <a:srgbClr val="FFFF00"/>
                    </a:highlight>
                  </a:rPr>
                  <a:t> du </a:t>
                </a:r>
                <a:r>
                  <a:rPr lang="en-CA" sz="1800" dirty="0" err="1">
                    <a:highlight>
                      <a:srgbClr val="FFFF00"/>
                    </a:highlight>
                  </a:rPr>
                  <a:t>etre</a:t>
                </a:r>
                <a:r>
                  <a:rPr lang="en-CA" sz="1800" dirty="0">
                    <a:highlight>
                      <a:srgbClr val="FFFF00"/>
                    </a:highlight>
                  </a:rPr>
                  <a:t> </a:t>
                </a:r>
                <a:r>
                  <a:rPr lang="en-CA" sz="1800" dirty="0" err="1">
                    <a:highlight>
                      <a:srgbClr val="FFFF00"/>
                    </a:highlight>
                  </a:rPr>
                  <a:t>effectuees</a:t>
                </a:r>
                <a:r>
                  <a:rPr lang="en-CA" sz="1800" dirty="0">
                    <a:highlight>
                      <a:srgbClr val="FFFF00"/>
                    </a:highlight>
                  </a:rPr>
                  <a:t> pour pallier aux manque </a:t>
                </a:r>
                <a:r>
                  <a:rPr lang="en-CA" sz="1800" dirty="0" err="1">
                    <a:highlight>
                      <a:srgbClr val="FFFF00"/>
                    </a:highlight>
                  </a:rPr>
                  <a:t>d’information</a:t>
                </a:r>
                <a:r>
                  <a:rPr lang="en-CA" sz="1800" dirty="0">
                    <a:highlight>
                      <a:srgbClr val="FFFF00"/>
                    </a:highlight>
                  </a:rPr>
                  <a:t> des articles </a:t>
                </a:r>
                <a:r>
                  <a:rPr lang="en-CA" sz="1800" dirty="0" err="1">
                    <a:highlight>
                      <a:srgbClr val="FFFF00"/>
                    </a:highlight>
                  </a:rPr>
                  <a:t>scientifiques</a:t>
                </a:r>
                <a:r>
                  <a:rPr lang="en-CA" sz="1800" dirty="0">
                    <a:highlight>
                      <a:srgbClr val="FFFF00"/>
                    </a:highlight>
                  </a:rPr>
                  <a:t> sur la distribution des </a:t>
                </a:r>
                <a:r>
                  <a:rPr lang="en-CA" sz="1800" dirty="0" err="1">
                    <a:highlight>
                      <a:srgbClr val="FFFF00"/>
                    </a:highlight>
                  </a:rPr>
                  <a:t>donnees</a:t>
                </a:r>
                <a:r>
                  <a:rPr lang="en-CA" sz="1800" dirty="0">
                    <a:highlight>
                      <a:srgbClr val="FFFF00"/>
                    </a:highlight>
                  </a:rPr>
                  <a:t> </a:t>
                </a:r>
                <a:r>
                  <a:rPr lang="en-CA" sz="1800" dirty="0" err="1">
                    <a:highlight>
                      <a:srgbClr val="FFFF00"/>
                    </a:highlight>
                  </a:rPr>
                  <a:t>d’entrees</a:t>
                </a:r>
                <a:r>
                  <a:rPr lang="en-CA" sz="1800" dirty="0">
                    <a:highlight>
                      <a:srgbClr val="FFFF00"/>
                    </a:highlight>
                  </a:rPr>
                  <a:t>, </a:t>
                </a:r>
                <a:r>
                  <a:rPr lang="en-CA" sz="1800" dirty="0" err="1">
                    <a:highlight>
                      <a:srgbClr val="FFFF00"/>
                    </a:highlight>
                  </a:rPr>
                  <a:t>ainsi</a:t>
                </a:r>
                <a:r>
                  <a:rPr lang="en-CA" sz="1800" dirty="0">
                    <a:highlight>
                      <a:srgbClr val="FFFF00"/>
                    </a:highlight>
                  </a:rPr>
                  <a:t> que les </a:t>
                </a:r>
                <a:r>
                  <a:rPr lang="en-CA" sz="1800" dirty="0" err="1">
                    <a:highlight>
                      <a:srgbClr val="FFFF00"/>
                    </a:highlight>
                  </a:rPr>
                  <a:t>erreurs</a:t>
                </a:r>
                <a:r>
                  <a:rPr lang="en-CA" sz="1800" dirty="0">
                    <a:highlight>
                      <a:srgbClr val="FFFF00"/>
                    </a:highlight>
                  </a:rPr>
                  <a:t> de </a:t>
                </a:r>
                <a:r>
                  <a:rPr lang="en-CA" sz="1800" dirty="0" err="1">
                    <a:highlight>
                      <a:srgbClr val="FFFF00"/>
                    </a:highlight>
                  </a:rPr>
                  <a:t>mesure</a:t>
                </a:r>
                <a:r>
                  <a:rPr lang="en-CA" sz="1800" dirty="0">
                    <a:highlight>
                      <a:srgbClr val="FFFF00"/>
                    </a:highlight>
                  </a:rPr>
                  <a:t>  de </a:t>
                </a:r>
                <a:r>
                  <a:rPr lang="en-CA" sz="1800" dirty="0" err="1">
                    <a:highlight>
                      <a:srgbClr val="FFFF00"/>
                    </a:highlight>
                  </a:rPr>
                  <a:t>ces</a:t>
                </a:r>
                <a:r>
                  <a:rPr lang="en-CA" sz="1800" dirty="0">
                    <a:highlight>
                      <a:srgbClr val="FFFF00"/>
                    </a:highlight>
                  </a:rPr>
                  <a:t> </a:t>
                </a:r>
                <a:r>
                  <a:rPr lang="en-CA" sz="1800" dirty="0" err="1">
                    <a:highlight>
                      <a:srgbClr val="FFFF00"/>
                    </a:highlight>
                  </a:rPr>
                  <a:t>donnees</a:t>
                </a:r>
                <a:r>
                  <a:rPr lang="en-CA" sz="1800" dirty="0">
                    <a:highlight>
                      <a:srgbClr val="FFFF00"/>
                    </a:highlight>
                  </a:rPr>
                  <a:t> </a:t>
                </a:r>
                <a:r>
                  <a:rPr lang="en-CA" sz="1800" dirty="0" err="1">
                    <a:highlight>
                      <a:srgbClr val="FFFF00"/>
                    </a:highlight>
                  </a:rPr>
                  <a:t>mais</a:t>
                </a:r>
                <a:r>
                  <a:rPr lang="en-CA" sz="1800" dirty="0">
                    <a:highlight>
                      <a:srgbClr val="FFFF00"/>
                    </a:highlight>
                  </a:rPr>
                  <a:t> </a:t>
                </a:r>
                <a:r>
                  <a:rPr lang="en-CA" sz="1800" dirty="0" err="1">
                    <a:highlight>
                      <a:srgbClr val="FFFF00"/>
                    </a:highlight>
                  </a:rPr>
                  <a:t>aussi</a:t>
                </a:r>
                <a:r>
                  <a:rPr lang="en-CA" sz="1800" dirty="0">
                    <a:highlight>
                      <a:srgbClr val="FFFF00"/>
                    </a:highlight>
                  </a:rPr>
                  <a:t> sur les experiences de validation et les </a:t>
                </a:r>
                <a:r>
                  <a:rPr lang="en-CA" sz="1800" dirty="0" err="1">
                    <a:highlight>
                      <a:srgbClr val="FFFF00"/>
                    </a:highlight>
                  </a:rPr>
                  <a:t>mesures</a:t>
                </a:r>
                <a:r>
                  <a:rPr lang="en-CA" sz="1800" dirty="0">
                    <a:highlight>
                      <a:srgbClr val="FFFF00"/>
                    </a:highlight>
                  </a:rPr>
                  <a:t> de la SRQ. Ceci fait que malgré un </a:t>
                </a:r>
                <a:r>
                  <a:rPr lang="en-CA" sz="1800" dirty="0" err="1">
                    <a:highlight>
                      <a:srgbClr val="FFFF00"/>
                    </a:highlight>
                  </a:rPr>
                  <a:t>intervalle</a:t>
                </a:r>
                <a:r>
                  <a:rPr lang="en-CA" sz="1800" dirty="0">
                    <a:highlight>
                      <a:srgbClr val="FFFF00"/>
                    </a:highlight>
                  </a:rPr>
                  <a:t> </a:t>
                </a:r>
                <a:r>
                  <a:rPr lang="en-CA" sz="1800" dirty="0" err="1">
                    <a:highlight>
                      <a:srgbClr val="FFFF00"/>
                    </a:highlight>
                  </a:rPr>
                  <a:t>d’incertitude</a:t>
                </a:r>
                <a:r>
                  <a:rPr lang="en-CA" sz="1800" dirty="0">
                    <a:highlight>
                      <a:srgbClr val="FFFF00"/>
                    </a:highlight>
                  </a:rPr>
                  <a:t> sur </a:t>
                </a:r>
                <a:r>
                  <a:rPr lang="en-CA" sz="1800" dirty="0" err="1">
                    <a:highlight>
                      <a:srgbClr val="FFFF00"/>
                    </a:highlight>
                  </a:rPr>
                  <a:t>l;erreure</a:t>
                </a:r>
                <a:r>
                  <a:rPr lang="en-CA" sz="1800" dirty="0">
                    <a:highlight>
                      <a:srgbClr val="FFFF00"/>
                    </a:highlight>
                  </a:rPr>
                  <a:t> du </a:t>
                </a:r>
                <a:r>
                  <a:rPr lang="en-CA" sz="1800" dirty="0" err="1">
                    <a:highlight>
                      <a:srgbClr val="FFFF00"/>
                    </a:highlight>
                  </a:rPr>
                  <a:t>modele</a:t>
                </a:r>
                <a:r>
                  <a:rPr lang="en-CA" sz="1800" dirty="0">
                    <a:highlight>
                      <a:srgbClr val="FFFF00"/>
                    </a:highlight>
                  </a:rPr>
                  <a:t> qui englobe la </a:t>
                </a:r>
                <a:r>
                  <a:rPr lang="en-CA" sz="1800" dirty="0" err="1">
                    <a:highlight>
                      <a:srgbClr val="FFFF00"/>
                    </a:highlight>
                  </a:rPr>
                  <a:t>valeur</a:t>
                </a:r>
                <a:r>
                  <a:rPr lang="en-CA" sz="1800" dirty="0">
                    <a:highlight>
                      <a:srgbClr val="FFFF00"/>
                    </a:highlight>
                  </a:rPr>
                  <a:t> 0, </a:t>
                </a:r>
                <a:r>
                  <a:rPr lang="en-CA" sz="1800" dirty="0" err="1">
                    <a:highlight>
                      <a:srgbClr val="FFFF00"/>
                    </a:highlight>
                  </a:rPr>
                  <a:t>l’intervalle</a:t>
                </a:r>
                <a:r>
                  <a:rPr lang="en-CA" sz="1800" dirty="0">
                    <a:highlight>
                      <a:srgbClr val="FFFF00"/>
                    </a:highlight>
                  </a:rPr>
                  <a:t> </a:t>
                </a:r>
                <a:r>
                  <a:rPr lang="en-CA" sz="1800" dirty="0" err="1">
                    <a:highlight>
                      <a:srgbClr val="FFFF00"/>
                    </a:highlight>
                  </a:rPr>
                  <a:t>est</a:t>
                </a:r>
                <a:r>
                  <a:rPr lang="en-CA" sz="1800" dirty="0">
                    <a:highlight>
                      <a:srgbClr val="FFFF00"/>
                    </a:highlight>
                  </a:rPr>
                  <a:t> beaucoup trop large pour </a:t>
                </a:r>
                <a:r>
                  <a:rPr lang="en-CA" sz="1800" dirty="0" err="1">
                    <a:highlight>
                      <a:srgbClr val="FFFF00"/>
                    </a:highlight>
                  </a:rPr>
                  <a:t>pouvoir</a:t>
                </a:r>
                <a:r>
                  <a:rPr lang="en-CA" sz="1800" dirty="0">
                    <a:highlight>
                      <a:srgbClr val="FFFF00"/>
                    </a:highlight>
                  </a:rPr>
                  <a:t> affirmer que le </a:t>
                </a:r>
                <a:r>
                  <a:rPr lang="en-CA" sz="1800" dirty="0" err="1">
                    <a:highlight>
                      <a:srgbClr val="FFFF00"/>
                    </a:highlight>
                  </a:rPr>
                  <a:t>modele</a:t>
                </a:r>
                <a:r>
                  <a:rPr lang="en-CA" sz="1800" dirty="0">
                    <a:highlight>
                      <a:srgbClr val="FFFF00"/>
                    </a:highlight>
                  </a:rPr>
                  <a:t> </a:t>
                </a:r>
                <a:r>
                  <a:rPr lang="en-CA" sz="1800" dirty="0" err="1">
                    <a:highlight>
                      <a:srgbClr val="FFFF00"/>
                    </a:highlight>
                  </a:rPr>
                  <a:t>est</a:t>
                </a:r>
                <a:r>
                  <a:rPr lang="en-CA" sz="1800" dirty="0">
                    <a:highlight>
                      <a:srgbClr val="FFFF00"/>
                    </a:highlight>
                  </a:rPr>
                  <a:t> completement </a:t>
                </a:r>
                <a:r>
                  <a:rPr lang="en-CA" sz="1800" dirty="0" err="1">
                    <a:highlight>
                      <a:srgbClr val="FFFF00"/>
                    </a:highlight>
                  </a:rPr>
                  <a:t>fiable</a:t>
                </a:r>
                <a:r>
                  <a:rPr lang="en-CA" sz="1800" dirty="0">
                    <a:highlight>
                      <a:srgbClr val="FFFF00"/>
                    </a:highlight>
                  </a:rPr>
                  <a:t>. Des efforts de reduction de </a:t>
                </a:r>
                <a14:m>
                  <m:oMath xmlns:m="http://schemas.openxmlformats.org/officeDocument/2006/math">
                    <m:sSub>
                      <m:sSubPr>
                        <m:ctrlPr>
                          <a:rPr lang="en-CA" sz="1800" i="1" dirty="0">
                            <a:highlight>
                              <a:srgbClr val="FFFF00"/>
                            </a:highlight>
                            <a:latin typeface="Cambria Math" panose="02040503050406030204" pitchFamily="18" charset="0"/>
                          </a:rPr>
                        </m:ctrlPr>
                      </m:sSubPr>
                      <m:e>
                        <m:r>
                          <a:rPr lang="en-CA" sz="1800" dirty="0">
                            <a:highlight>
                              <a:srgbClr val="FFFF00"/>
                            </a:highlight>
                            <a:latin typeface="Cambria Math" panose="02040503050406030204" pitchFamily="18" charset="0"/>
                          </a:rPr>
                          <m:t>𝑢</m:t>
                        </m:r>
                      </m:e>
                      <m:sub>
                        <m:r>
                          <a:rPr lang="en-CA" sz="1800" b="0" i="1" dirty="0" smtClean="0">
                            <a:highlight>
                              <a:srgbClr val="FFFF00"/>
                            </a:highlight>
                            <a:latin typeface="Cambria Math" panose="02040503050406030204" pitchFamily="18" charset="0"/>
                          </a:rPr>
                          <m:t>𝑣𝑎𝑙</m:t>
                        </m:r>
                        <m:r>
                          <a:rPr lang="en-CA" sz="1800" i="1" dirty="0">
                            <a:highlight>
                              <a:srgbClr val="FFFF00"/>
                            </a:highlight>
                            <a:latin typeface="Cambria Math" panose="02040503050406030204" pitchFamily="18" charset="0"/>
                          </a:rPr>
                          <m:t> </m:t>
                        </m:r>
                      </m:sub>
                    </m:sSub>
                  </m:oMath>
                </a14:m>
                <a:r>
                  <a:rPr lang="en-CA" sz="1800" dirty="0" err="1">
                    <a:highlight>
                      <a:srgbClr val="FFFF00"/>
                    </a:highlight>
                  </a:rPr>
                  <a:t>doivent</a:t>
                </a:r>
                <a:r>
                  <a:rPr lang="en-CA" sz="1800" dirty="0">
                    <a:highlight>
                      <a:srgbClr val="FFFF00"/>
                    </a:highlight>
                  </a:rPr>
                  <a:t> </a:t>
                </a:r>
                <a:r>
                  <a:rPr lang="en-CA" sz="1800" dirty="0" err="1">
                    <a:highlight>
                      <a:srgbClr val="FFFF00"/>
                    </a:highlight>
                  </a:rPr>
                  <a:t>etre</a:t>
                </a:r>
                <a:r>
                  <a:rPr lang="en-CA" sz="1800" dirty="0">
                    <a:highlight>
                      <a:srgbClr val="FFFF00"/>
                    </a:highlight>
                  </a:rPr>
                  <a:t> </a:t>
                </a:r>
                <a:r>
                  <a:rPr lang="en-CA" sz="1800" dirty="0" err="1">
                    <a:highlight>
                      <a:srgbClr val="FFFF00"/>
                    </a:highlight>
                  </a:rPr>
                  <a:t>entrepris</a:t>
                </a:r>
                <a:r>
                  <a:rPr lang="en-CA" sz="1800" dirty="0">
                    <a:highlight>
                      <a:srgbClr val="FFFF00"/>
                    </a:highlight>
                  </a:rPr>
                  <a:t> a travers la reduction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en-CA" sz="1800" dirty="0">
                    <a:highlight>
                      <a:srgbClr val="FFFF00"/>
                    </a:highlight>
                  </a:rPr>
                  <a: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870"/>
                </a:stretch>
              </a:blipFill>
            </p:spPr>
            <p:txBody>
              <a:bodyPr/>
              <a:lstStyle/>
              <a:p>
                <a:r>
                  <a:rPr lang="en-CA">
                    <a:noFill/>
                  </a:rPr>
                  <a:t> </a:t>
                </a:r>
              </a:p>
            </p:txBody>
          </p:sp>
        </mc:Fallback>
      </mc:AlternateContent>
    </p:spTree>
    <p:extLst>
      <p:ext uri="{BB962C8B-B14F-4D97-AF65-F5344CB8AC3E}">
        <p14:creationId xmlns:p14="http://schemas.microsoft.com/office/powerpoint/2010/main" val="155812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219200"/>
            <a:ext cx="10515600" cy="5154407"/>
          </a:xfrm>
        </p:spPr>
        <p:txBody>
          <a:bodyPr vert="horz" lIns="91440" tIns="45720" rIns="91440" bIns="45720" rtlCol="0" anchor="t">
            <a:normAutofit fontScale="92500" lnSpcReduction="10000"/>
          </a:bodyPr>
          <a:lstStyle/>
          <a:p>
            <a:pPr marL="0" indent="0" algn="just">
              <a:lnSpc>
                <a:spcPct val="100000"/>
              </a:lnSpc>
              <a:buNone/>
            </a:pPr>
            <a:r>
              <a:rPr lang="fr-CA" sz="1600" dirty="0"/>
              <a:t>Le présent rapport couvre le processus de vérification et de validation d’un modèle d’éléments finis modélisant la section lombaire d’une colonne vertébrale.</a:t>
            </a:r>
          </a:p>
          <a:p>
            <a:pPr marL="0" indent="0" algn="just">
              <a:lnSpc>
                <a:spcPct val="100000"/>
              </a:lnSpc>
              <a:buNone/>
            </a:pPr>
            <a:r>
              <a:rPr lang="fr-CA" sz="1600" dirty="0"/>
              <a:t>Le modèle a été conçu dans le cadre du PI3 d’un des membres de l’équipe, et est basé sur des données expérimentales tirées des articles scientifiques </a:t>
            </a:r>
            <a:r>
              <a:rPr lang="fr-FR" sz="1600" i="1" dirty="0"/>
              <a:t>«</a:t>
            </a:r>
            <a:r>
              <a:rPr lang="en-US" sz="1600" i="1" dirty="0"/>
              <a:t> Stability of the human spine in neutral postures </a:t>
            </a:r>
            <a:r>
              <a:rPr lang="fr-FR" sz="1600" i="1" dirty="0"/>
              <a:t>» </a:t>
            </a:r>
            <a:r>
              <a:rPr lang="fr-FR" sz="1600" dirty="0"/>
              <a:t>(Kiefer et al., 1997)</a:t>
            </a:r>
            <a:r>
              <a:rPr lang="fr-CA" sz="1600" dirty="0"/>
              <a:t> et </a:t>
            </a:r>
            <a:r>
              <a:rPr lang="fr-CA" sz="1600" i="1" dirty="0"/>
              <a:t>« </a:t>
            </a:r>
            <a:r>
              <a:rPr lang="en-US" sz="1600" i="1" dirty="0"/>
              <a:t>Load-bearing and stress analysis of the human spine under a novel wrapping compression loading</a:t>
            </a:r>
            <a:r>
              <a:rPr lang="fr-FR" sz="1600" i="1" dirty="0"/>
              <a:t> »</a:t>
            </a:r>
            <a:r>
              <a:rPr lang="en-US" sz="1600" i="1" dirty="0"/>
              <a:t> </a:t>
            </a:r>
            <a:r>
              <a:rPr lang="en-CA" sz="1600" dirty="0"/>
              <a:t>(Shirazi-</a:t>
            </a:r>
            <a:r>
              <a:rPr lang="en-CA" sz="1600" dirty="0" err="1"/>
              <a:t>Adl</a:t>
            </a:r>
            <a:r>
              <a:rPr lang="en-CA" sz="1600" dirty="0"/>
              <a:t> &amp; Parnianpour, 2000), </a:t>
            </a:r>
            <a:r>
              <a:rPr lang="fr-CA" sz="1600" dirty="0"/>
              <a:t>ainsi que sur des données géométriques et propriétés physiques (coordonnées spatiales, sections, rigidités) issues des recherches personnelles de Prof. Aboulfazl Shirazi-Adl. Pour des raisons de confidentialité, ce fichier ne sera pas publié sur GitHub mais il peut être disponible sur demande.</a:t>
            </a:r>
          </a:p>
          <a:p>
            <a:pPr marL="0" indent="0" algn="just">
              <a:lnSpc>
                <a:spcPct val="100000"/>
              </a:lnSpc>
              <a:buNone/>
            </a:pPr>
            <a:r>
              <a:rPr lang="fr-CA" sz="1600" dirty="0"/>
              <a:t>En guise de validation lors du PI3, le membre de l’équipe avait simplement comparé visuellement l’allure et les ordres de grandeur des réponses obtenues par son modèle avec les courbes Force-Déplacement axial tirés des articles scientifiques de référence. Le projet final de MEC8211 est ainsi l’occasion idéale pour appliquer les acquis du cours et mettre à l’épreuve la validité de son modèle.</a:t>
            </a:r>
          </a:p>
          <a:p>
            <a:pPr marL="0" indent="0">
              <a:lnSpc>
                <a:spcPct val="100000"/>
              </a:lnSpc>
              <a:buNone/>
            </a:pPr>
            <a:r>
              <a:rPr lang="fr-CA" sz="1600" dirty="0"/>
              <a:t>Les étapes de V&amp;V entreprises consistent en ce qui suit:</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Tree>
    <p:extLst>
      <p:ext uri="{BB962C8B-B14F-4D97-AF65-F5344CB8AC3E}">
        <p14:creationId xmlns:p14="http://schemas.microsoft.com/office/powerpoint/2010/main" val="276778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Bibliographie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US" sz="1600" b="0" i="0" dirty="0" err="1">
                <a:solidFill>
                  <a:srgbClr val="2C3E50"/>
                </a:solidFill>
                <a:effectLst/>
                <a:latin typeface="+mj-lt"/>
              </a:rPr>
              <a:t>Eça</a:t>
            </a:r>
            <a:r>
              <a:rPr lang="en-US" sz="1600" b="0" i="0" dirty="0">
                <a:solidFill>
                  <a:srgbClr val="2C3E50"/>
                </a:solidFill>
                <a:effectLst/>
                <a:latin typeface="+mj-lt"/>
              </a:rPr>
              <a:t>, L., Dowding, K., &amp; Roache, P. J. (2020). on the interpretation and scope of the </a:t>
            </a:r>
            <a:r>
              <a:rPr lang="en-US" sz="1600" b="0" i="0" dirty="0" err="1">
                <a:solidFill>
                  <a:srgbClr val="2C3E50"/>
                </a:solidFill>
                <a:effectLst/>
                <a:latin typeface="+mj-lt"/>
              </a:rPr>
              <a:t>v&amp;v</a:t>
            </a:r>
            <a:r>
              <a:rPr lang="en-US" sz="1600" b="0" i="0" dirty="0">
                <a:solidFill>
                  <a:srgbClr val="2C3E50"/>
                </a:solidFill>
                <a:effectLst/>
                <a:latin typeface="+mj-lt"/>
              </a:rPr>
              <a:t> 20 standard for verification and 	validation in computational fluid dynamics and heat transfer [Review of </a:t>
            </a:r>
            <a:r>
              <a:rPr lang="en-US" sz="1600" b="0" i="1" dirty="0">
                <a:solidFill>
                  <a:srgbClr val="2C3E50"/>
                </a:solidFill>
                <a:effectLst/>
                <a:latin typeface="+mj-lt"/>
              </a:rPr>
              <a:t>on the interpretation and scope of the </a:t>
            </a:r>
            <a:r>
              <a:rPr lang="en-US" sz="1600" b="0" i="1" dirty="0" err="1">
                <a:solidFill>
                  <a:srgbClr val="2C3E50"/>
                </a:solidFill>
                <a:effectLst/>
                <a:latin typeface="+mj-lt"/>
              </a:rPr>
              <a:t>v&amp;v</a:t>
            </a:r>
            <a:r>
              <a:rPr lang="en-US" sz="1600" b="0" i="1" dirty="0">
                <a:solidFill>
                  <a:srgbClr val="2C3E50"/>
                </a:solidFill>
                <a:effectLst/>
                <a:latin typeface="+mj-lt"/>
              </a:rPr>
              <a:t> 	20 standard for verification and validation in computational fluid dynamics and heat transfer</a:t>
            </a:r>
            <a:r>
              <a:rPr lang="en-US" sz="1600" b="0" i="0" dirty="0">
                <a:solidFill>
                  <a:srgbClr val="2C3E50"/>
                </a:solidFill>
                <a:effectLst/>
                <a:latin typeface="+mj-lt"/>
              </a:rPr>
              <a:t>]. </a:t>
            </a:r>
            <a:r>
              <a:rPr lang="en-US" sz="1600" b="0" i="1" dirty="0">
                <a:solidFill>
                  <a:srgbClr val="2C3E50"/>
                </a:solidFill>
                <a:effectLst/>
                <a:latin typeface="+mj-lt"/>
              </a:rPr>
              <a:t>ASME 2020 	Verification and Validation Symposium</a:t>
            </a:r>
            <a:r>
              <a:rPr lang="en-US" sz="1600" b="0" i="0" dirty="0">
                <a:solidFill>
                  <a:srgbClr val="2C3E50"/>
                </a:solidFill>
                <a:effectLst/>
                <a:latin typeface="+mj-lt"/>
              </a:rPr>
              <a:t>.</a:t>
            </a:r>
          </a:p>
          <a:p>
            <a:pPr marL="0" indent="0" algn="just">
              <a:buNone/>
            </a:pPr>
            <a:endParaRPr lang="en-US" sz="1600" dirty="0">
              <a:solidFill>
                <a:srgbClr val="2C3E50"/>
              </a:solidFill>
              <a:latin typeface="+mj-lt"/>
            </a:endParaRPr>
          </a:p>
          <a:p>
            <a:pPr marL="0" indent="0">
              <a:buNone/>
            </a:pPr>
            <a:r>
              <a:rPr lang="en-US" sz="1600" b="0" i="0" dirty="0">
                <a:solidFill>
                  <a:srgbClr val="2C3E50"/>
                </a:solidFill>
                <a:effectLst/>
              </a:rPr>
              <a:t>Kiefer, A., </a:t>
            </a:r>
            <a:r>
              <a:rPr lang="en-US" sz="1600" b="0" i="0" dirty="0" err="1">
                <a:solidFill>
                  <a:srgbClr val="2C3E50"/>
                </a:solidFill>
                <a:effectLst/>
              </a:rPr>
              <a:t>Parnianpour</a:t>
            </a:r>
            <a:r>
              <a:rPr lang="en-US" sz="1600" b="0" i="0" dirty="0">
                <a:solidFill>
                  <a:srgbClr val="2C3E50"/>
                </a:solidFill>
                <a:effectLst/>
              </a:rPr>
              <a:t>, M., &amp; Shirazi-</a:t>
            </a:r>
            <a:r>
              <a:rPr lang="en-US" sz="1600" b="0" i="0" dirty="0" err="1">
                <a:solidFill>
                  <a:srgbClr val="2C3E50"/>
                </a:solidFill>
                <a:effectLst/>
              </a:rPr>
              <a:t>Adl</a:t>
            </a:r>
            <a:r>
              <a:rPr lang="en-US" sz="1600" b="0" i="0" dirty="0">
                <a:solidFill>
                  <a:srgbClr val="2C3E50"/>
                </a:solidFill>
                <a:effectLst/>
              </a:rPr>
              <a:t>, A. (1997). Stability of the human spine in neutral postures. </a:t>
            </a:r>
            <a:r>
              <a:rPr lang="en-US" sz="1600" b="0" i="1" dirty="0">
                <a:solidFill>
                  <a:srgbClr val="2C3E50"/>
                </a:solidFill>
                <a:effectLst/>
              </a:rPr>
              <a:t>European Spine 	Journal</a:t>
            </a:r>
            <a:r>
              <a:rPr lang="en-US" sz="1600" b="0" i="0" dirty="0">
                <a:solidFill>
                  <a:srgbClr val="2C3E50"/>
                </a:solidFill>
                <a:effectLst/>
              </a:rPr>
              <a:t>, </a:t>
            </a:r>
            <a:r>
              <a:rPr lang="en-US" sz="1600" b="0" i="1" dirty="0">
                <a:solidFill>
                  <a:srgbClr val="2C3E50"/>
                </a:solidFill>
                <a:effectLst/>
              </a:rPr>
              <a:t>6</a:t>
            </a:r>
            <a:r>
              <a:rPr lang="en-US" sz="1600" b="0" i="0" dirty="0">
                <a:solidFill>
                  <a:srgbClr val="2C3E50"/>
                </a:solidFill>
                <a:effectLst/>
              </a:rPr>
              <a:t>(1), 45–53. </a:t>
            </a:r>
            <a:r>
              <a:rPr lang="en-US" sz="1600" dirty="0">
                <a:solidFill>
                  <a:srgbClr val="2C3E50"/>
                </a:solidFill>
              </a:rPr>
              <a:t>https://doi.org/10.1007/bf01676574</a:t>
            </a:r>
            <a:endParaRPr lang="en-US" sz="1600" b="0" i="0" dirty="0">
              <a:solidFill>
                <a:srgbClr val="2C3E50"/>
              </a:solidFill>
              <a:effectLst/>
            </a:endParaRPr>
          </a:p>
          <a:p>
            <a:pPr marL="0" indent="0">
              <a:buNone/>
            </a:pPr>
            <a:endParaRPr lang="en-US" sz="1600" dirty="0">
              <a:solidFill>
                <a:srgbClr val="2C3E50"/>
              </a:solidFill>
            </a:endParaRPr>
          </a:p>
          <a:p>
            <a:pPr marL="0" indent="0">
              <a:buNone/>
            </a:pPr>
            <a:r>
              <a:rPr lang="en-US" sz="1600" b="0" i="0" dirty="0">
                <a:solidFill>
                  <a:srgbClr val="2C3E50"/>
                </a:solidFill>
                <a:effectLst/>
              </a:rPr>
              <a:t>Shirazi-</a:t>
            </a:r>
            <a:r>
              <a:rPr lang="en-US" sz="1600" b="0" i="0" dirty="0" err="1">
                <a:solidFill>
                  <a:srgbClr val="2C3E50"/>
                </a:solidFill>
                <a:effectLst/>
              </a:rPr>
              <a:t>Adl</a:t>
            </a:r>
            <a:r>
              <a:rPr lang="en-US" sz="1600" b="0" i="0" dirty="0">
                <a:solidFill>
                  <a:srgbClr val="2C3E50"/>
                </a:solidFill>
                <a:effectLst/>
              </a:rPr>
              <a:t>, A., &amp; </a:t>
            </a:r>
            <a:r>
              <a:rPr lang="en-US" sz="1600" b="0" i="0" dirty="0" err="1">
                <a:solidFill>
                  <a:srgbClr val="2C3E50"/>
                </a:solidFill>
                <a:effectLst/>
              </a:rPr>
              <a:t>Parnianpour</a:t>
            </a:r>
            <a:r>
              <a:rPr lang="en-US" sz="1600" b="0" i="0" dirty="0">
                <a:solidFill>
                  <a:srgbClr val="2C3E50"/>
                </a:solidFill>
                <a:effectLst/>
              </a:rPr>
              <a:t>, M. (2000). Load-bearing and stress analysis of the human spine under a novel wrapping 	compression loading. </a:t>
            </a:r>
            <a:r>
              <a:rPr lang="en-US" sz="1600" b="0" i="1" dirty="0">
                <a:solidFill>
                  <a:srgbClr val="2C3E50"/>
                </a:solidFill>
                <a:effectLst/>
              </a:rPr>
              <a:t>Clinical Biomechanics</a:t>
            </a:r>
            <a:r>
              <a:rPr lang="en-US" sz="1600" b="0" i="0" dirty="0">
                <a:solidFill>
                  <a:srgbClr val="2C3E50"/>
                </a:solidFill>
                <a:effectLst/>
              </a:rPr>
              <a:t>, </a:t>
            </a:r>
            <a:r>
              <a:rPr lang="en-US" sz="1600" b="0" i="1" dirty="0">
                <a:solidFill>
                  <a:srgbClr val="2C3E50"/>
                </a:solidFill>
                <a:effectLst/>
              </a:rPr>
              <a:t>15</a:t>
            </a:r>
            <a:r>
              <a:rPr lang="en-US" sz="1600" b="0" i="0" dirty="0">
                <a:solidFill>
                  <a:srgbClr val="2C3E50"/>
                </a:solidFill>
                <a:effectLst/>
              </a:rPr>
              <a:t>(10), 718–725. </a:t>
            </a:r>
            <a:r>
              <a:rPr lang="en-US" sz="1600" dirty="0">
                <a:solidFill>
                  <a:srgbClr val="2C3E50"/>
                </a:solidFill>
              </a:rPr>
              <a:t>https://doi.org/10.1016/s0268-	0033(00)00045-0</a:t>
            </a:r>
            <a:endParaRPr lang="en-US" sz="1600" b="0" i="0" dirty="0">
              <a:solidFill>
                <a:srgbClr val="2C3E50"/>
              </a:solidFill>
              <a:effectLst/>
            </a:endParaRPr>
          </a:p>
          <a:p>
            <a:pPr marL="0" indent="0">
              <a:buNone/>
            </a:pPr>
            <a:endParaRPr lang="en-CA" sz="2400" dirty="0">
              <a:highlight>
                <a:srgbClr val="FFFF00"/>
              </a:highlight>
            </a:endParaRPr>
          </a:p>
        </p:txBody>
      </p:sp>
    </p:spTree>
    <p:extLst>
      <p:ext uri="{BB962C8B-B14F-4D97-AF65-F5344CB8AC3E}">
        <p14:creationId xmlns:p14="http://schemas.microsoft.com/office/powerpoint/2010/main" val="119248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58022"/>
                <a:ext cx="10515600" cy="5478872"/>
              </a:xfrm>
            </p:spPr>
            <p:txBody>
              <a:bodyPr>
                <a:normAutofit/>
              </a:bodyPr>
              <a:lstStyle/>
              <a:p>
                <a:pPr marL="0" indent="0" algn="just">
                  <a:lnSpc>
                    <a:spcPct val="110000"/>
                  </a:lnSpc>
                  <a:spcAft>
                    <a:spcPts val="800"/>
                  </a:spcAft>
                  <a:buNone/>
                </a:pPr>
                <a:r>
                  <a:rPr lang="fr-CA" sz="1600" dirty="0">
                    <a:latin typeface="Aptos "/>
                  </a:rPr>
                  <a:t>La modélisation de la colonne vertébrale a été réalisée sur le logiciel SimCenter 3D en utilisant des éléments de type poutre ainsi que des éléments RBE2. </a:t>
                </a:r>
                <a:r>
                  <a:rPr lang="en-CA" sz="1600" dirty="0">
                    <a:latin typeface="Aptos "/>
                  </a:rPr>
                  <a:t>Le </a:t>
                </a:r>
                <a:r>
                  <a:rPr lang="en-US" sz="1600" dirty="0" err="1">
                    <a:latin typeface="Aptos "/>
                  </a:rPr>
                  <a:t>modèle</a:t>
                </a:r>
                <a:r>
                  <a:rPr lang="en-CA" sz="1600" dirty="0">
                    <a:latin typeface="Aptos "/>
                  </a:rPr>
                  <a:t> </a:t>
                </a:r>
                <a:r>
                  <a:rPr lang="fr-CA" sz="1600" dirty="0">
                    <a:latin typeface="Aptos "/>
                  </a:rPr>
                  <a:t>mathématique</a:t>
                </a:r>
                <a:r>
                  <a:rPr lang="en-CA" sz="1600" dirty="0">
                    <a:latin typeface="Aptos "/>
                  </a:rPr>
                  <a:t> </a:t>
                </a:r>
                <a:r>
                  <a:rPr lang="fr-CA" sz="1600" dirty="0">
                    <a:latin typeface="Aptos "/>
                  </a:rPr>
                  <a:t>utilisé pour la modélisation des éléments poutre (PBEAM) sur SimCenter 3D est le modèle de poutre de Timoshenko dont l’équation différentielle est d’ordre 2:</a:t>
                </a:r>
              </a:p>
              <a:p>
                <a:pPr marL="0" indent="0">
                  <a:spcBef>
                    <a:spcPts val="600"/>
                  </a:spcBef>
                  <a:spcAft>
                    <a:spcPts val="1000"/>
                  </a:spcAft>
                  <a:buNone/>
                </a:pPr>
                <a14:m>
                  <m:oMathPara xmlns:m="http://schemas.openxmlformats.org/officeDocument/2006/math">
                    <m:oMathParaPr>
                      <m:jc m:val="centerGroup"/>
                    </m:oMathParaPr>
                    <m:oMath xmlns:m="http://schemas.openxmlformats.org/officeDocument/2006/math">
                      <m:f>
                        <m:fPr>
                          <m:ctrlPr>
                            <a:rPr lang="fr-FR" sz="1600" i="1" smtClean="0">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num>
                        <m:den>
                          <m:r>
                            <a:rPr lang="fr-FR" sz="1600" i="1">
                              <a:latin typeface="Cambria Math" panose="02040503050406030204" pitchFamily="18" charset="0"/>
                            </a:rPr>
                            <m:t>𝑑</m:t>
                          </m:r>
                          <m:sSup>
                            <m:sSupPr>
                              <m:ctrlPr>
                                <a:rPr lang="fr-FR" sz="1600" i="1">
                                  <a:latin typeface="Cambria Math" panose="02040503050406030204" pitchFamily="18" charset="0"/>
                                </a:rPr>
                              </m:ctrlPr>
                            </m:sSupPr>
                            <m:e>
                              <m:r>
                                <a:rPr lang="fr-FR" sz="1600" i="1">
                                  <a:latin typeface="Cambria Math" panose="02040503050406030204" pitchFamily="18" charset="0"/>
                                </a:rPr>
                                <m:t>𝑥</m:t>
                              </m:r>
                            </m:e>
                            <m:sup>
                              <m:r>
                                <a:rPr lang="fr-FR" sz="1600" i="1">
                                  <a:latin typeface="Cambria Math" panose="02040503050406030204" pitchFamily="18" charset="0"/>
                                </a:rPr>
                                <m:t>2</m:t>
                              </m:r>
                            </m:sup>
                          </m:sSup>
                        </m:den>
                      </m:f>
                      <m:d>
                        <m:dPr>
                          <m:ctrlPr>
                            <a:rPr lang="fr-FR" sz="1600" i="1">
                              <a:latin typeface="Cambria Math" panose="02040503050406030204" pitchFamily="18" charset="0"/>
                            </a:rPr>
                          </m:ctrlPr>
                        </m:dPr>
                        <m:e>
                          <m:r>
                            <a:rPr lang="fr-FR" sz="1600" i="1">
                              <a:latin typeface="Cambria Math" panose="02040503050406030204" pitchFamily="18" charset="0"/>
                            </a:rPr>
                            <m:t>𝐸</m:t>
                          </m:r>
                          <m:r>
                            <a:rPr lang="fr-FR" sz="1600" b="0" i="1" smtClean="0">
                              <a:latin typeface="Cambria Math" panose="02040503050406030204" pitchFamily="18" charset="0"/>
                            </a:rPr>
                            <m:t>𝐼</m:t>
                          </m:r>
                          <m:f>
                            <m:fPr>
                              <m:ctrlPr>
                                <a:rPr lang="fr-FR" sz="1600" i="1">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r>
                                <a:rPr lang="fr-FR" sz="1600" i="1" smtClean="0">
                                  <a:latin typeface="Cambria Math" panose="02040503050406030204" pitchFamily="18" charset="0"/>
                                  <a:ea typeface="Cambria Math" panose="02040503050406030204" pitchFamily="18" charset="0"/>
                                </a:rPr>
                                <m:t>𝜌</m:t>
                              </m:r>
                            </m:num>
                            <m:den>
                              <m:r>
                                <a:rPr lang="fr-FR" sz="1600" i="1">
                                  <a:latin typeface="Cambria Math" panose="02040503050406030204" pitchFamily="18" charset="0"/>
                                </a:rPr>
                                <m:t>𝑑</m:t>
                              </m:r>
                              <m:r>
                                <a:rPr lang="fr-FR" sz="1600" b="0" i="1" smtClean="0">
                                  <a:latin typeface="Cambria Math" panose="02040503050406030204" pitchFamily="18" charset="0"/>
                                </a:rPr>
                                <m:t>𝑥</m:t>
                              </m:r>
                            </m:den>
                          </m:f>
                        </m:e>
                      </m:d>
                      <m:r>
                        <a:rPr lang="fr-FR" sz="1600" b="0" i="1" smtClean="0">
                          <a:latin typeface="Cambria Math" panose="02040503050406030204" pitchFamily="18" charset="0"/>
                        </a:rPr>
                        <m:t>=</m:t>
                      </m:r>
                      <m:r>
                        <a:rPr lang="fr-FR" sz="1600" b="0" i="1" smtClean="0">
                          <a:latin typeface="Cambria Math" panose="02040503050406030204" pitchFamily="18" charset="0"/>
                        </a:rPr>
                        <m:t>𝑞</m:t>
                      </m:r>
                      <m:r>
                        <a:rPr lang="fr-FR" sz="1600" b="0" i="1" smtClean="0">
                          <a:latin typeface="Cambria Math" panose="02040503050406030204" pitchFamily="18" charset="0"/>
                        </a:rPr>
                        <m:t>(</m:t>
                      </m:r>
                      <m:r>
                        <a:rPr lang="fr-FR" sz="1600" b="0" i="1" smtClean="0">
                          <a:latin typeface="Cambria Math" panose="02040503050406030204" pitchFamily="18" charset="0"/>
                        </a:rPr>
                        <m:t>𝑥</m:t>
                      </m:r>
                      <m:r>
                        <a:rPr lang="fr-FR" sz="1600" b="0" i="1" smtClean="0">
                          <a:latin typeface="Cambria Math" panose="02040503050406030204" pitchFamily="18" charset="0"/>
                        </a:rPr>
                        <m:t>)</m:t>
                      </m:r>
                    </m:oMath>
                  </m:oMathPara>
                </a14:m>
                <a:endParaRPr lang="fr-CA" sz="1600" dirty="0">
                  <a:latin typeface="Aptos "/>
                </a:endParaRPr>
              </a:p>
              <a:p>
                <a:pPr marL="0" indent="0" algn="ctr">
                  <a:buNone/>
                </a:pPr>
                <a14:m>
                  <m:oMathPara xmlns:m="http://schemas.openxmlformats.org/officeDocument/2006/math">
                    <m:oMathParaPr>
                      <m:jc m:val="centerGroup"/>
                    </m:oMathParaPr>
                    <m:oMath xmlns:m="http://schemas.openxmlformats.org/officeDocument/2006/math">
                      <m:f>
                        <m:fPr>
                          <m:ctrlPr>
                            <a:rPr lang="fr-FR" sz="1600" i="1">
                              <a:latin typeface="Cambria Math" panose="02040503050406030204" pitchFamily="18" charset="0"/>
                            </a:rPr>
                          </m:ctrlPr>
                        </m:fPr>
                        <m:num>
                          <m:r>
                            <a:rPr lang="fr-FR" sz="1600" i="1">
                              <a:latin typeface="Cambria Math" panose="02040503050406030204" pitchFamily="18" charset="0"/>
                            </a:rPr>
                            <m:t>𝑑𝑤</m:t>
                          </m:r>
                        </m:num>
                        <m:den>
                          <m:r>
                            <a:rPr lang="fr-FR" sz="1600" i="1">
                              <a:latin typeface="Cambria Math" panose="02040503050406030204" pitchFamily="18" charset="0"/>
                            </a:rPr>
                            <m:t>𝑑𝑥</m:t>
                          </m:r>
                        </m:den>
                      </m:f>
                      <m:r>
                        <a:rPr lang="fr-FR" sz="1600" i="1">
                          <a:latin typeface="Cambria Math" panose="02040503050406030204" pitchFamily="18" charset="0"/>
                        </a:rPr>
                        <m:t>=</m:t>
                      </m:r>
                      <m:r>
                        <a:rPr lang="fr-FR" sz="1600" i="1">
                          <a:latin typeface="Cambria Math" panose="02040503050406030204" pitchFamily="18" charset="0"/>
                        </a:rPr>
                        <m:t>𝜌</m:t>
                      </m:r>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𝜅</m:t>
                          </m:r>
                          <m:r>
                            <a:rPr lang="fr-FR" sz="1600" i="1">
                              <a:latin typeface="Cambria Math" panose="02040503050406030204" pitchFamily="18" charset="0"/>
                            </a:rPr>
                            <m:t>𝐴𝐺</m:t>
                          </m:r>
                        </m:den>
                      </m:f>
                      <m:f>
                        <m:fPr>
                          <m:ctrlPr>
                            <a:rPr lang="fr-FR" sz="1600" i="1">
                              <a:latin typeface="Cambria Math" panose="02040503050406030204" pitchFamily="18" charset="0"/>
                            </a:rPr>
                          </m:ctrlPr>
                        </m:fPr>
                        <m:num>
                          <m:r>
                            <a:rPr lang="fr-FR" sz="1600" i="1">
                              <a:latin typeface="Cambria Math" panose="02040503050406030204" pitchFamily="18" charset="0"/>
                            </a:rPr>
                            <m:t>𝑑</m:t>
                          </m:r>
                        </m:num>
                        <m:den>
                          <m:r>
                            <a:rPr lang="fr-FR" sz="1600" i="1">
                              <a:latin typeface="Cambria Math" panose="02040503050406030204" pitchFamily="18" charset="0"/>
                            </a:rPr>
                            <m:t>𝑑𝑥</m:t>
                          </m:r>
                        </m:den>
                      </m:f>
                      <m:d>
                        <m:dPr>
                          <m:ctrlPr>
                            <a:rPr lang="fr-FR" sz="1600" i="1">
                              <a:latin typeface="Cambria Math" panose="02040503050406030204" pitchFamily="18" charset="0"/>
                            </a:rPr>
                          </m:ctrlPr>
                        </m:dPr>
                        <m:e>
                          <m:r>
                            <a:rPr lang="fr-FR" sz="1600" i="1">
                              <a:latin typeface="Cambria Math" panose="02040503050406030204" pitchFamily="18" charset="0"/>
                            </a:rPr>
                            <m:t>𝐸𝐼</m:t>
                          </m:r>
                          <m:f>
                            <m:fPr>
                              <m:ctrlPr>
                                <a:rPr lang="fr-FR" sz="1600" i="1">
                                  <a:latin typeface="Cambria Math" panose="02040503050406030204" pitchFamily="18" charset="0"/>
                                </a:rPr>
                              </m:ctrlPr>
                            </m:fPr>
                            <m:num>
                              <m:r>
                                <a:rPr lang="fr-FR" sz="1600" i="1">
                                  <a:latin typeface="Cambria Math" panose="02040503050406030204" pitchFamily="18" charset="0"/>
                                </a:rPr>
                                <m:t>𝑑</m:t>
                              </m:r>
                              <m:r>
                                <a:rPr lang="fr-FR" sz="1600" i="1">
                                  <a:latin typeface="Cambria Math" panose="02040503050406030204" pitchFamily="18" charset="0"/>
                                </a:rPr>
                                <m:t>𝜌</m:t>
                              </m:r>
                            </m:num>
                            <m:den>
                              <m:r>
                                <a:rPr lang="fr-FR" sz="1600" i="1">
                                  <a:latin typeface="Cambria Math" panose="02040503050406030204" pitchFamily="18" charset="0"/>
                                </a:rPr>
                                <m:t>𝑑𝑥</m:t>
                              </m:r>
                            </m:den>
                          </m:f>
                        </m:e>
                      </m:d>
                    </m:oMath>
                  </m:oMathPara>
                </a14:m>
                <a:endParaRPr lang="en-CA" sz="1600" i="1" dirty="0">
                  <a:latin typeface="Cambria Math" panose="02040503050406030204" pitchFamily="18" charset="0"/>
                </a:endParaRPr>
              </a:p>
              <a:p>
                <a:pPr marL="0" indent="0">
                  <a:buNone/>
                </a:pPr>
                <a:r>
                  <a:rPr lang="fr-CA" sz="1600" i="1" dirty="0">
                    <a:latin typeface="Aptos "/>
                  </a:rPr>
                  <a:t>Cette équation donne l’évolution de la tangente de la flèche en fonction des moment internes :</a:t>
                </a:r>
              </a:p>
              <a:p>
                <a:pPr lvl="1"/>
                <a14:m>
                  <m:oMath xmlns:m="http://schemas.openxmlformats.org/officeDocument/2006/math">
                    <m:r>
                      <a:rPr lang="fr-FR" sz="1400" i="1" smtClean="0">
                        <a:latin typeface="Cambria Math" panose="02040503050406030204" pitchFamily="18" charset="0"/>
                        <a:ea typeface="Cambria Math" panose="02040503050406030204" pitchFamily="18" charset="0"/>
                      </a:rPr>
                      <m:t>𝜌</m:t>
                    </m:r>
                    <m:r>
                      <a:rPr lang="fr-FR" sz="1400" i="1" smtClean="0">
                        <a:latin typeface="Cambria Math" panose="02040503050406030204" pitchFamily="18" charset="0"/>
                        <a:ea typeface="Cambria Math" panose="02040503050406030204" pitchFamily="18" charset="0"/>
                      </a:rPr>
                      <m:t> </m:t>
                    </m:r>
                  </m:oMath>
                </a14:m>
                <a:r>
                  <a:rPr lang="fr-FR" sz="1400" i="1" dirty="0">
                    <a:latin typeface="Aptos "/>
                  </a:rPr>
                  <a:t>​ : Angle de rotation de la normale à la surface médiane de la poutre,</a:t>
                </a:r>
              </a:p>
              <a:p>
                <a:pPr lvl="1"/>
                <a:r>
                  <a:rPr lang="fr-FR" sz="1400" i="1" dirty="0">
                    <a:latin typeface="Aptos "/>
                  </a:rPr>
                  <a:t>q : Charge répartie sur la poutre,</a:t>
                </a:r>
              </a:p>
              <a:p>
                <a:pPr lvl="1"/>
                <a:r>
                  <a:rPr lang="fr-FR" sz="1400" i="1" dirty="0">
                    <a:latin typeface="Aptos "/>
                  </a:rPr>
                  <a:t>x : Coordonnée dans la direction de l'axe longitudinal de la poutre,</a:t>
                </a:r>
              </a:p>
              <a:p>
                <a:pPr lvl="1"/>
                <a:r>
                  <a:rPr lang="fr-FR" sz="1400" i="1" dirty="0">
                    <a:latin typeface="Aptos "/>
                  </a:rPr>
                  <a:t>E : Module d'élasticité du matériau constituant la poutre,</a:t>
                </a:r>
              </a:p>
              <a:p>
                <a:pPr lvl="1"/>
                <a:r>
                  <a:rPr lang="fr-FR" sz="1400" i="1" dirty="0">
                    <a:latin typeface="Aptos "/>
                  </a:rPr>
                  <a:t>G : Module de cisaillement du matériau constituant la poutre,</a:t>
                </a:r>
              </a:p>
              <a:p>
                <a:pPr lvl="1"/>
                <a:r>
                  <a:rPr lang="fr-FR" sz="1400" i="1" dirty="0">
                    <a:latin typeface="Aptos "/>
                  </a:rPr>
                  <a:t>J : Moment d'inertie de la section transversale de la poutre,</a:t>
                </a:r>
              </a:p>
              <a:p>
                <a:pPr lvl="1"/>
                <a:r>
                  <a:rPr lang="fr-FR" sz="1400" i="1" dirty="0">
                    <a:latin typeface="Aptos "/>
                  </a:rPr>
                  <a:t>I: Moment quadratique,</a:t>
                </a:r>
              </a:p>
              <a:p>
                <a:pPr lvl="1"/>
                <a14:m>
                  <m:oMath xmlns:m="http://schemas.openxmlformats.org/officeDocument/2006/math">
                    <m:r>
                      <a:rPr lang="fr-FR" sz="1400" i="1" smtClean="0">
                        <a:latin typeface="Cambria Math" panose="02040503050406030204" pitchFamily="18" charset="0"/>
                      </a:rPr>
                      <m:t>𝜅</m:t>
                    </m:r>
                  </m:oMath>
                </a14:m>
                <a:r>
                  <a:rPr lang="fr-FR" sz="1400" i="1" dirty="0">
                    <a:latin typeface="Aptos "/>
                  </a:rPr>
                  <a:t>: Coefficient de Timoshenko pour le cisaillement (=5/6 pour une poutre rectangulaire),</a:t>
                </a:r>
              </a:p>
              <a:p>
                <a:pPr lvl="1"/>
                <a:r>
                  <a:rPr lang="fr-FR" sz="1400" i="1" dirty="0">
                    <a:latin typeface="Aptos "/>
                  </a:rPr>
                  <a:t>w : Déplacement verticale du plan médian de la poutre.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058022"/>
                <a:ext cx="10515600" cy="5478872"/>
              </a:xfrm>
              <a:blipFill>
                <a:blip r:embed="rId2"/>
                <a:stretch>
                  <a:fillRect l="-348" t="-111" r="-290"/>
                </a:stretch>
              </a:blipFill>
            </p:spPr>
            <p:txBody>
              <a:bodyPr/>
              <a:lstStyle/>
              <a:p>
                <a:r>
                  <a:rPr lang="en-CA">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71716"/>
            <a:ext cx="7353149" cy="5301891"/>
          </a:xfrm>
        </p:spPr>
        <p:txBody>
          <a:bodyPr>
            <a:normAutofit/>
          </a:bodyPr>
          <a:lstStyle/>
          <a:p>
            <a:pPr marL="0" indent="0" algn="just">
              <a:buNone/>
            </a:pPr>
            <a:r>
              <a:rPr lang="fr-CA" sz="1600" dirty="0">
                <a:latin typeface="Aptos "/>
              </a:rPr>
              <a:t>Le modèle en éléments finis de la colonne vertébrale sur SimCenter 3D consiste en un agencement d’éléments poutre (PBEAM) et d’éléments RBE2. Les poutres permettent de modéliser les disques intervertébraux élastiques alors que les liens rigides modélisent la rigidité des os (des vertèbres). Pour les éléments de type RBE2 il s’agit uniquement de fixer les déplacements en rotation et en translation de deux nœuds pour qu’ils soient égaux, en ajoutant une rigidité infinie entre deux nœuds. Sur le modèle FEM à la figure 1 ci-contre (gauche), les blocs verts représentent les PBEAM (les disques intervertébraux) et les traits qui les relient sont les RBE2 (les vertèbres).</a:t>
            </a:r>
            <a:endParaRPr lang="en-CA" sz="1600" dirty="0">
              <a:latin typeface="Aptos "/>
            </a:endParaRPr>
          </a:p>
          <a:p>
            <a:pPr marL="0" indent="0" algn="just">
              <a:buNone/>
            </a:pPr>
            <a:r>
              <a:rPr lang="fr-FR" sz="1600" dirty="0"/>
              <a:t>Le modèle de poutre 1D a été utilisé pour plusieurs raisons et la présence de corps rigides RBE2 améliore l'efficacité du modèle. Cette approche est particulièrement pertinente lors de la représentation de disques, car ils peuvent être aisément modélisés à l'aide d'éléments de poutre (qui peuvent reprendre des efforts et moments dans toutes les directions), réduisant ainsi les ressources de calcul nécessaires tout en maintenant une précision similaire à celle des éléments 3D.</a:t>
            </a:r>
          </a:p>
          <a:p>
            <a:pPr marL="0" indent="0" algn="just">
              <a:buNone/>
            </a:pPr>
            <a:r>
              <a:rPr lang="fr-FR" sz="1600" dirty="0"/>
              <a:t>Cependant, ce choix de modélisation apporte son lot d’hypothèses et de simplifications qui vont par la suite créer une certaine erreur. Le but du processus de validation sera d’évaluer cette erreur et d’en déterminer l’intervalle d’incertitude.</a:t>
            </a:r>
          </a:p>
          <a:p>
            <a:pPr marL="0" indent="0">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ea typeface="+mj-lt"/>
                <a:cs typeface="+mj-lt"/>
              </a:rPr>
              <a:t>Discrétisation</a:t>
            </a:r>
            <a:endParaRPr lang="en-US" dirty="0"/>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2"/>
          <a:stretch>
            <a:fillRect/>
          </a:stretch>
        </p:blipFill>
        <p:spPr>
          <a:xfrm>
            <a:off x="8260505" y="876962"/>
            <a:ext cx="1817229" cy="4782780"/>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8475075" y="5620084"/>
            <a:ext cx="3469997" cy="461665"/>
          </a:xfrm>
          <a:prstGeom prst="rect">
            <a:avLst/>
          </a:prstGeom>
          <a:noFill/>
        </p:spPr>
        <p:txBody>
          <a:bodyPr wrap="square" rtlCol="0">
            <a:spAutoFit/>
          </a:bodyPr>
          <a:lstStyle/>
          <a:p>
            <a:r>
              <a:rPr lang="fr-FR" sz="1200" dirty="0"/>
              <a:t>Fig. 1. </a:t>
            </a:r>
            <a:r>
              <a:rPr lang="en-CA" sz="1200" dirty="0" err="1"/>
              <a:t>Modèle</a:t>
            </a:r>
            <a:r>
              <a:rPr lang="en-CA" sz="1200" dirty="0"/>
              <a:t> FEM </a:t>
            </a:r>
            <a:r>
              <a:rPr lang="fr-CA" sz="1200" dirty="0">
                <a:effectLst/>
                <a:ea typeface="Calibri" panose="020F0502020204030204" pitchFamily="34" charset="0"/>
                <a:cs typeface="Times New Roman" panose="02020603050405020304" pitchFamily="18" charset="0"/>
              </a:rPr>
              <a:t>(gauche) et illustration (droite) de la colonne vertébrale thoraco-lombaire </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7734" y="1079238"/>
            <a:ext cx="1276066" cy="4378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8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811302"/>
          </a:xfrm>
        </p:spPr>
        <p:txBody>
          <a:bodyPr>
            <a:normAutofit fontScale="92500" lnSpcReduction="20000"/>
          </a:bodyPr>
          <a:lstStyle/>
          <a:p>
            <a:pPr marL="0" indent="0" algn="just">
              <a:lnSpc>
                <a:spcPct val="110000"/>
              </a:lnSpc>
              <a:buNone/>
            </a:pPr>
            <a:r>
              <a:rPr lang="fr-FR" sz="1700" dirty="0"/>
              <a:t>Une fois le type d’éléments choisi, il faut à présent modéliser les différentes vertèbres et cela en configurant les propriétés géométriques des éléments poutres. L’article </a:t>
            </a:r>
            <a:r>
              <a:rPr lang="fr-FR" sz="1700" i="1" dirty="0"/>
              <a:t>«</a:t>
            </a:r>
            <a:r>
              <a:rPr lang="en-US" sz="1700" i="1" dirty="0"/>
              <a:t> Stability of the human spine in  neutral postures </a:t>
            </a:r>
            <a:r>
              <a:rPr lang="fr-FR" sz="1700" i="1" dirty="0"/>
              <a:t>» (Kiefer et al., 1997) </a:t>
            </a:r>
            <a:r>
              <a:rPr lang="fr-FR" sz="1700" dirty="0"/>
              <a:t>a été utilisé  comme référence.</a:t>
            </a:r>
          </a:p>
          <a:p>
            <a:pPr marL="0" indent="0">
              <a:buNone/>
            </a:pPr>
            <a:endParaRPr lang="fr-FR"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3"/>
          <a:stretch>
            <a:fillRect/>
          </a:stretch>
        </p:blipFill>
        <p:spPr>
          <a:xfrm>
            <a:off x="976744" y="1883017"/>
            <a:ext cx="3870559" cy="4191577"/>
          </a:xfrm>
          <a:prstGeom prst="rect">
            <a:avLst/>
          </a:prstGeom>
        </p:spPr>
      </p:pic>
      <p:sp>
        <p:nvSpPr>
          <p:cNvPr id="13" name="ZoneTexte 12">
            <a:extLst>
              <a:ext uri="{FF2B5EF4-FFF2-40B4-BE49-F238E27FC236}">
                <a16:creationId xmlns:a16="http://schemas.microsoft.com/office/drawing/2014/main" id="{0A89B34A-8F02-C6EA-B396-FDA8E978F524}"/>
              </a:ext>
            </a:extLst>
          </p:cNvPr>
          <p:cNvSpPr txBox="1"/>
          <p:nvPr/>
        </p:nvSpPr>
        <p:spPr>
          <a:xfrm>
            <a:off x="5063613" y="2105561"/>
            <a:ext cx="6290187" cy="4339650"/>
          </a:xfrm>
          <a:prstGeom prst="rect">
            <a:avLst/>
          </a:prstGeom>
          <a:noFill/>
        </p:spPr>
        <p:txBody>
          <a:bodyPr wrap="square" rtlCol="0">
            <a:spAutoFit/>
          </a:bodyPr>
          <a:lstStyle/>
          <a:p>
            <a:pPr algn="just">
              <a:spcBef>
                <a:spcPts val="400"/>
              </a:spcBef>
            </a:pPr>
            <a:r>
              <a:rPr lang="fr-FR" sz="1600" dirty="0"/>
              <a:t>Il est possible d’utiliser les propriétés qui figurent dans le tableau ci-contre pour calibrer le modèle. </a:t>
            </a:r>
          </a:p>
          <a:p>
            <a:pPr algn="just">
              <a:spcBef>
                <a:spcPts val="400"/>
              </a:spcBef>
            </a:pPr>
            <a:r>
              <a:rPr lang="fr-FR" sz="1600" dirty="0"/>
              <a:t>Dans le cadre du présent projet de validation, on se limitera à la partie lombaire de la colonne vertébrale, c’est-à-dire que le modèle se limite à la vertèbre sacrale S1 et aux vertèbres lombaire L1 à L5 (partie verte et jaune de la fig. 1 (droite) – page 4).</a:t>
            </a:r>
          </a:p>
          <a:p>
            <a:pPr marL="285750" indent="-285750" algn="just">
              <a:spcBef>
                <a:spcPts val="400"/>
              </a:spcBef>
              <a:buFont typeface="Arial" panose="020B0604020202020204" pitchFamily="34" charset="0"/>
              <a:buChar char="•"/>
            </a:pPr>
            <a:r>
              <a:rPr lang="fr-FR" sz="1600" dirty="0"/>
              <a:t>L’entrée du modèle est la charge verticale exercée sur la colonne vertébrale, qui n’est autre que la portion du poids reprise par la colonne vertébrale et pas par les muscles du corps d’un individu.</a:t>
            </a:r>
          </a:p>
          <a:p>
            <a:pPr marL="285750" indent="-285750" algn="just">
              <a:spcBef>
                <a:spcPts val="400"/>
              </a:spcBef>
              <a:buFont typeface="Arial" panose="020B0604020202020204" pitchFamily="34" charset="0"/>
              <a:buChar char="•"/>
            </a:pPr>
            <a:r>
              <a:rPr lang="fr-FR" sz="1600" dirty="0"/>
              <a:t>La sortie du modèle correspond au déplacement axial des vertèbres. </a:t>
            </a:r>
          </a:p>
          <a:p>
            <a:pPr marL="285750" indent="-285750" algn="just">
              <a:spcBef>
                <a:spcPts val="400"/>
              </a:spcBef>
              <a:buFont typeface="Arial" panose="020B0604020202020204" pitchFamily="34" charset="0"/>
              <a:buChar char="•"/>
            </a:pPr>
            <a:r>
              <a:rPr lang="fr-FR" sz="1600" dirty="0"/>
              <a:t>Les conditions frontières de ce modèle sont:</a:t>
            </a:r>
          </a:p>
          <a:p>
            <a:pPr algn="just">
              <a:spcBef>
                <a:spcPts val="400"/>
              </a:spcBef>
            </a:pPr>
            <a:r>
              <a:rPr lang="fr-FR" sz="1600" dirty="0"/>
              <a:t>	- Encastrement au niveau de la vertèbre S1 (condition de 	Dirichlet);</a:t>
            </a:r>
          </a:p>
          <a:p>
            <a:pPr algn="just">
              <a:spcBef>
                <a:spcPts val="400"/>
              </a:spcBef>
            </a:pPr>
            <a:r>
              <a:rPr lang="fr-FR" sz="1600" dirty="0"/>
              <a:t>	- Extrémité libre au niveau de la vertèbre L1 (condition de 	Neumann).</a:t>
            </a:r>
          </a:p>
        </p:txBody>
      </p:sp>
    </p:spTree>
    <p:extLst>
      <p:ext uri="{BB962C8B-B14F-4D97-AF65-F5344CB8AC3E}">
        <p14:creationId xmlns:p14="http://schemas.microsoft.com/office/powerpoint/2010/main" val="385495232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Discrétisation</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en-CA" sz="1800" dirty="0">
                <a:highlight>
                  <a:srgbClr val="FFFF00"/>
                </a:highlight>
              </a:rPr>
              <a:t>Elements </a:t>
            </a:r>
            <a:r>
              <a:rPr lang="en-CA" sz="1800" dirty="0" err="1">
                <a:highlight>
                  <a:srgbClr val="FFFF00"/>
                </a:highlight>
              </a:rPr>
              <a:t>d'ordre</a:t>
            </a:r>
            <a:r>
              <a:rPr lang="en-CA" sz="1800" dirty="0">
                <a:highlight>
                  <a:srgbClr val="FFFF00"/>
                </a:highlight>
              </a:rPr>
              <a:t> 2 avec interpolation </a:t>
            </a:r>
            <a:r>
              <a:rPr lang="en-CA" sz="1800" dirty="0" err="1">
                <a:highlight>
                  <a:srgbClr val="FFFF00"/>
                </a:highlight>
              </a:rPr>
              <a:t>lineaire</a:t>
            </a:r>
            <a:r>
              <a:rPr lang="en-CA" sz="1800" dirty="0">
                <a:highlight>
                  <a:srgbClr val="FFFF00"/>
                </a:highlight>
              </a:rPr>
              <a:t> entre les </a:t>
            </a:r>
            <a:r>
              <a:rPr lang="en-CA" sz="1800" dirty="0" err="1">
                <a:highlight>
                  <a:srgbClr val="FFFF00"/>
                </a:highlight>
              </a:rPr>
              <a:t>noeuds</a:t>
            </a:r>
            <a:endParaRPr lang="en-CA" sz="1800" dirty="0">
              <a:highlight>
                <a:srgbClr val="FFFF00"/>
              </a:highlight>
            </a:endParaRPr>
          </a:p>
          <a:p>
            <a:pPr marL="0" indent="0">
              <a:buNone/>
            </a:pPr>
            <a:endParaRPr lang="en-CA" sz="1800" dirty="0">
              <a:highlight>
                <a:srgbClr val="FFFF00"/>
              </a:highlight>
            </a:endParaRPr>
          </a:p>
          <a:p>
            <a:pPr marL="0" indent="0">
              <a:buNone/>
            </a:pPr>
            <a:endParaRPr lang="en-CA" sz="1800" dirty="0">
              <a:highlight>
                <a:srgbClr val="FFFF00"/>
              </a:highlight>
            </a:endParaRPr>
          </a:p>
          <a:p>
            <a:pPr marL="0" indent="0">
              <a:buNone/>
            </a:pPr>
            <a:r>
              <a:rPr lang="en-CA" sz="1800" dirty="0" err="1">
                <a:highlight>
                  <a:srgbClr val="FFFF00"/>
                </a:highlight>
              </a:rPr>
              <a:t>Inserer</a:t>
            </a:r>
            <a:r>
              <a:rPr lang="en-CA" sz="1800" dirty="0">
                <a:highlight>
                  <a:srgbClr val="FFFF00"/>
                </a:highlight>
              </a:rPr>
              <a:t> </a:t>
            </a:r>
            <a:r>
              <a:rPr lang="en-CA" sz="1800" dirty="0" err="1">
                <a:highlight>
                  <a:srgbClr val="FFFF00"/>
                </a:highlight>
              </a:rPr>
              <a:t>modele</a:t>
            </a:r>
            <a:r>
              <a:rPr lang="en-CA" sz="1800" dirty="0">
                <a:highlight>
                  <a:srgbClr val="FFFF00"/>
                </a:highlight>
              </a:rPr>
              <a:t> FEM de la </a:t>
            </a:r>
            <a:r>
              <a:rPr lang="en-CA" sz="1800" dirty="0" err="1">
                <a:highlight>
                  <a:srgbClr val="FFFF00"/>
                </a:highlight>
              </a:rPr>
              <a:t>partie</a:t>
            </a:r>
            <a:r>
              <a:rPr lang="en-CA" sz="1800" dirty="0">
                <a:highlight>
                  <a:srgbClr val="FFFF00"/>
                </a:highlight>
              </a:rPr>
              <a:t> </a:t>
            </a:r>
            <a:r>
              <a:rPr lang="en-CA" sz="1800" dirty="0" err="1">
                <a:highlight>
                  <a:srgbClr val="FFFF00"/>
                </a:highlight>
              </a:rPr>
              <a:t>lombaire</a:t>
            </a:r>
            <a:r>
              <a:rPr lang="en-CA" sz="1800" dirty="0">
                <a:highlight>
                  <a:srgbClr val="FFFF00"/>
                </a:highlight>
              </a:rPr>
              <a:t> </a:t>
            </a:r>
            <a:r>
              <a:rPr lang="en-CA" sz="1800" dirty="0" err="1">
                <a:highlight>
                  <a:srgbClr val="FFFF00"/>
                </a:highlight>
              </a:rPr>
              <a:t>seulement</a:t>
            </a:r>
            <a:r>
              <a:rPr lang="en-CA" sz="1800" dirty="0">
                <a:highlight>
                  <a:srgbClr val="FFFF00"/>
                </a:highlight>
              </a:rPr>
              <a:t>?</a:t>
            </a:r>
          </a:p>
        </p:txBody>
      </p:sp>
    </p:spTree>
    <p:extLst>
      <p:ext uri="{BB962C8B-B14F-4D97-AF65-F5344CB8AC3E}">
        <p14:creationId xmlns:p14="http://schemas.microsoft.com/office/powerpoint/2010/main" val="120075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highlight>
                  <a:srgbClr val="FFFF00"/>
                </a:highlight>
              </a:rPr>
              <a:t>Vérification de code</a:t>
            </a:r>
            <a:endParaRPr lang="en-CA" sz="3000" dirty="0">
              <a:highlight>
                <a:srgbClr val="FFFF00"/>
              </a:highligh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Tout d’abord il faut noter que l’utilisation de SimCenter 3D confère une certaine confiance dans les résultats des simulations puisque ce dernier est supposé complètement vérifié par son éditeur. </a:t>
                </a:r>
              </a:p>
              <a:p>
                <a:pPr marL="0" indent="0" algn="just">
                  <a:buNone/>
                </a:pPr>
                <a:r>
                  <a:rPr lang="fr-CA" sz="1800" dirty="0"/>
                  <a:t>Cependant, notre modèle FEM de la colonne vertébrale est formé de 2 types d’éléments différents. Alors nous avons choisi dans une tentative d’effectuer la vérification de code du logiciel SimCenter, de comparer la solution qu’il génère pour une poutre encastrée-libre (ce sera la solution numérique), avec le résultat la solution analytique connue</a:t>
                </a:r>
                <a:r>
                  <a:rPr lang="fr-CA" sz="1800" dirty="0">
                    <a:highlight>
                      <a:srgbClr val="FFFF00"/>
                    </a:highlight>
                  </a:rPr>
                  <a:t>(?) </a:t>
                </a:r>
                <a:r>
                  <a:rPr lang="fr-CA" sz="1800" dirty="0"/>
                  <a:t> d’une poutre d’Euler soit </a:t>
                </a:r>
                <a14:m>
                  <m:oMath xmlns:m="http://schemas.openxmlformats.org/officeDocument/2006/math">
                    <m:r>
                      <a:rPr lang="fr-FR" sz="1800" b="0" i="1" smtClean="0">
                        <a:latin typeface="Cambria Math" panose="02040503050406030204" pitchFamily="18" charset="0"/>
                      </a:rPr>
                      <m:t>𝑤</m:t>
                    </m:r>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𝑥</m:t>
                        </m:r>
                      </m:e>
                    </m:d>
                    <m:r>
                      <a:rPr lang="fr-FR" sz="1800" b="0" i="1" smtClean="0">
                        <a:latin typeface="Cambria Math" panose="02040503050406030204" pitchFamily="18" charset="0"/>
                      </a:rPr>
                      <m:t>=</m:t>
                    </m:r>
                    <m:f>
                      <m:fPr>
                        <m:ctrlPr>
                          <a:rPr lang="fr-FR" sz="1800" b="0" i="1" smtClean="0">
                            <a:latin typeface="Cambria Math" panose="02040503050406030204" pitchFamily="18" charset="0"/>
                          </a:rPr>
                        </m:ctrlPr>
                      </m:fPr>
                      <m:num>
                        <m:r>
                          <a:rPr lang="fr-FR" sz="1800" b="0" i="1" smtClean="0">
                            <a:latin typeface="Cambria Math" panose="02040503050406030204" pitchFamily="18" charset="0"/>
                          </a:rPr>
                          <m:t>𝑃</m:t>
                        </m:r>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𝑥</m:t>
                            </m:r>
                          </m:e>
                          <m:sup>
                            <m:r>
                              <a:rPr lang="fr-FR" sz="1800" b="0" i="1" smtClean="0">
                                <a:latin typeface="Cambria Math" panose="02040503050406030204" pitchFamily="18" charset="0"/>
                              </a:rPr>
                              <m:t>2</m:t>
                            </m:r>
                          </m:sup>
                        </m:sSup>
                        <m:r>
                          <a:rPr lang="fr-FR" sz="1800" b="0" i="1" smtClean="0">
                            <a:latin typeface="Cambria Math" panose="02040503050406030204" pitchFamily="18" charset="0"/>
                          </a:rPr>
                          <m:t>(3</m:t>
                        </m:r>
                        <m:r>
                          <a:rPr lang="fr-FR" sz="1800" b="0" i="1" smtClean="0">
                            <a:latin typeface="Cambria Math" panose="02040503050406030204" pitchFamily="18" charset="0"/>
                          </a:rPr>
                          <m:t>𝐿</m:t>
                        </m:r>
                        <m:r>
                          <a:rPr lang="fr-FR" sz="1800" b="0" i="1" smtClean="0">
                            <a:latin typeface="Cambria Math" panose="02040503050406030204" pitchFamily="18" charset="0"/>
                          </a:rPr>
                          <m:t>−</m:t>
                        </m:r>
                        <m:r>
                          <a:rPr lang="fr-FR" sz="1800" b="0" i="1" smtClean="0">
                            <a:latin typeface="Cambria Math" panose="02040503050406030204" pitchFamily="18" charset="0"/>
                          </a:rPr>
                          <m:t>𝑥</m:t>
                        </m:r>
                        <m:r>
                          <a:rPr lang="fr-FR" sz="1800" b="0" i="1" smtClean="0">
                            <a:latin typeface="Cambria Math" panose="02040503050406030204" pitchFamily="18" charset="0"/>
                          </a:rPr>
                          <m:t>)</m:t>
                        </m:r>
                      </m:num>
                      <m:den>
                        <m:r>
                          <a:rPr lang="fr-FR" sz="1800" b="0" i="1" smtClean="0">
                            <a:latin typeface="Cambria Math" panose="02040503050406030204" pitchFamily="18" charset="0"/>
                          </a:rPr>
                          <m:t>6</m:t>
                        </m:r>
                        <m:r>
                          <a:rPr lang="fr-FR" sz="1800" b="0" i="1" smtClean="0">
                            <a:latin typeface="Cambria Math" panose="02040503050406030204" pitchFamily="18" charset="0"/>
                          </a:rPr>
                          <m:t>𝐸𝐼</m:t>
                        </m:r>
                      </m:den>
                    </m:f>
                    <m:r>
                      <a:rPr lang="fr-FR" sz="1800" b="0" i="1" smtClean="0">
                        <a:latin typeface="Cambria Math" panose="02040503050406030204" pitchFamily="18" charset="0"/>
                      </a:rPr>
                      <m:t> </m:t>
                    </m:r>
                  </m:oMath>
                </a14:m>
                <a:r>
                  <a:rPr lang="fr-CA" sz="1800" dirty="0"/>
                  <a:t>avec P la force exercée sur la poutre, L sa longueur, E son module de Young et I son moment quadratique.</a:t>
                </a:r>
              </a:p>
              <a:p>
                <a:pPr marL="0" indent="0" algn="just">
                  <a:buNone/>
                </a:pPr>
                <a:r>
                  <a:rPr lang="fr-CA" sz="1800" dirty="0"/>
                  <a:t>Pour cet exercice de vérification les constantes ont été fixées aux valeurs suivantes:</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522" t="-1142" r="-464"/>
                </a:stretch>
              </a:blipFill>
            </p:spPr>
            <p:txBody>
              <a:bodyPr/>
              <a:lstStyle/>
              <a:p>
                <a:r>
                  <a:rPr lang="fr-FR">
                    <a:noFill/>
                  </a:rPr>
                  <a:t> </a:t>
                </a:r>
              </a:p>
            </p:txBody>
          </p:sp>
        </mc:Fallback>
      </mc:AlternateContent>
      <p:graphicFrame>
        <p:nvGraphicFramePr>
          <p:cNvPr id="7" name="Tableau 6">
            <a:extLst>
              <a:ext uri="{FF2B5EF4-FFF2-40B4-BE49-F238E27FC236}">
                <a16:creationId xmlns:a16="http://schemas.microsoft.com/office/drawing/2014/main" id="{158B1993-4CA7-82B6-EE08-39866B522654}"/>
              </a:ext>
            </a:extLst>
          </p:cNvPr>
          <p:cNvGraphicFramePr>
            <a:graphicFrameLocks noGrp="1"/>
          </p:cNvGraphicFramePr>
          <p:nvPr>
            <p:extLst>
              <p:ext uri="{D42A27DB-BD31-4B8C-83A1-F6EECF244321}">
                <p14:modId xmlns:p14="http://schemas.microsoft.com/office/powerpoint/2010/main" val="2310139198"/>
              </p:ext>
            </p:extLst>
          </p:nvPr>
        </p:nvGraphicFramePr>
        <p:xfrm>
          <a:off x="3747052" y="3821624"/>
          <a:ext cx="4899991" cy="1828800"/>
        </p:xfrm>
        <a:graphic>
          <a:graphicData uri="http://schemas.openxmlformats.org/drawingml/2006/table">
            <a:tbl>
              <a:tblPr firstRow="1" bandRow="1">
                <a:tableStyleId>{5C22544A-7EE6-4342-B048-85BDC9FD1C3A}</a:tableStyleId>
              </a:tblPr>
              <a:tblGrid>
                <a:gridCol w="1857238">
                  <a:extLst>
                    <a:ext uri="{9D8B030D-6E8A-4147-A177-3AD203B41FA5}">
                      <a16:colId xmlns:a16="http://schemas.microsoft.com/office/drawing/2014/main" val="3015167151"/>
                    </a:ext>
                  </a:extLst>
                </a:gridCol>
                <a:gridCol w="3042753">
                  <a:extLst>
                    <a:ext uri="{9D8B030D-6E8A-4147-A177-3AD203B41FA5}">
                      <a16:colId xmlns:a16="http://schemas.microsoft.com/office/drawing/2014/main" val="232277799"/>
                    </a:ext>
                  </a:extLst>
                </a:gridCol>
              </a:tblGrid>
              <a:tr h="331157">
                <a:tc>
                  <a:txBody>
                    <a:bodyPr/>
                    <a:lstStyle/>
                    <a:p>
                      <a:r>
                        <a:rPr lang="fr-FR" dirty="0"/>
                        <a:t>Constante</a:t>
                      </a:r>
                    </a:p>
                  </a:txBody>
                  <a:tcPr/>
                </a:tc>
                <a:tc>
                  <a:txBody>
                    <a:bodyPr/>
                    <a:lstStyle/>
                    <a:p>
                      <a:r>
                        <a:rPr lang="fr-FR" dirty="0"/>
                        <a:t>Valeur</a:t>
                      </a:r>
                    </a:p>
                  </a:txBody>
                  <a:tcPr/>
                </a:tc>
                <a:extLst>
                  <a:ext uri="{0D108BD9-81ED-4DB2-BD59-A6C34878D82A}">
                    <a16:rowId xmlns:a16="http://schemas.microsoft.com/office/drawing/2014/main" val="3204215374"/>
                  </a:ext>
                </a:extLst>
              </a:tr>
              <a:tr h="331157">
                <a:tc>
                  <a:txBody>
                    <a:bodyPr/>
                    <a:lstStyle/>
                    <a:p>
                      <a:r>
                        <a:rPr lang="fr-FR" dirty="0"/>
                        <a:t>P</a:t>
                      </a:r>
                    </a:p>
                  </a:txBody>
                  <a:tcPr/>
                </a:tc>
                <a:tc>
                  <a:txBody>
                    <a:bodyPr/>
                    <a:lstStyle/>
                    <a:p>
                      <a:r>
                        <a:rPr lang="fr-FR" dirty="0"/>
                        <a:t>1N</a:t>
                      </a:r>
                    </a:p>
                  </a:txBody>
                  <a:tcPr/>
                </a:tc>
                <a:extLst>
                  <a:ext uri="{0D108BD9-81ED-4DB2-BD59-A6C34878D82A}">
                    <a16:rowId xmlns:a16="http://schemas.microsoft.com/office/drawing/2014/main" val="4038007419"/>
                  </a:ext>
                </a:extLst>
              </a:tr>
              <a:tr h="331157">
                <a:tc>
                  <a:txBody>
                    <a:bodyPr/>
                    <a:lstStyle/>
                    <a:p>
                      <a:r>
                        <a:rPr lang="fr-FR" dirty="0"/>
                        <a:t>L</a:t>
                      </a:r>
                    </a:p>
                  </a:txBody>
                  <a:tcPr/>
                </a:tc>
                <a:tc>
                  <a:txBody>
                    <a:bodyPr/>
                    <a:lstStyle/>
                    <a:p>
                      <a:r>
                        <a:rPr lang="fr-FR" dirty="0"/>
                        <a:t>500mm</a:t>
                      </a:r>
                    </a:p>
                  </a:txBody>
                  <a:tcPr/>
                </a:tc>
                <a:extLst>
                  <a:ext uri="{0D108BD9-81ED-4DB2-BD59-A6C34878D82A}">
                    <a16:rowId xmlns:a16="http://schemas.microsoft.com/office/drawing/2014/main" val="596433240"/>
                  </a:ext>
                </a:extLst>
              </a:tr>
              <a:tr h="331157">
                <a:tc>
                  <a:txBody>
                    <a:bodyPr/>
                    <a:lstStyle/>
                    <a:p>
                      <a:r>
                        <a:rPr lang="fr-FR" dirty="0"/>
                        <a:t>E</a:t>
                      </a:r>
                    </a:p>
                  </a:txBody>
                  <a:tcPr/>
                </a:tc>
                <a:tc>
                  <a:txBody>
                    <a:bodyPr/>
                    <a:lstStyle/>
                    <a:p>
                      <a:r>
                        <a:rPr lang="fr-FR" dirty="0"/>
                        <a:t>100 MPa</a:t>
                      </a:r>
                    </a:p>
                  </a:txBody>
                  <a:tcPr/>
                </a:tc>
                <a:extLst>
                  <a:ext uri="{0D108BD9-81ED-4DB2-BD59-A6C34878D82A}">
                    <a16:rowId xmlns:a16="http://schemas.microsoft.com/office/drawing/2014/main" val="347897406"/>
                  </a:ext>
                </a:extLst>
              </a:tr>
              <a:tr h="331157">
                <a:tc>
                  <a:txBody>
                    <a:bodyPr/>
                    <a:lstStyle/>
                    <a:p>
                      <a:r>
                        <a:rPr lang="fr-FR" dirty="0"/>
                        <a:t>I</a:t>
                      </a:r>
                    </a:p>
                  </a:txBody>
                  <a:tcPr/>
                </a:tc>
                <a:tc>
                  <a:txBody>
                    <a:bodyPr/>
                    <a:lstStyle/>
                    <a:p>
                      <a:endParaRPr lang="fr-FR" dirty="0"/>
                    </a:p>
                  </a:txBody>
                  <a:tcPr/>
                </a:tc>
                <a:extLst>
                  <a:ext uri="{0D108BD9-81ED-4DB2-BD59-A6C34878D82A}">
                    <a16:rowId xmlns:a16="http://schemas.microsoft.com/office/drawing/2014/main" val="1367851737"/>
                  </a:ext>
                </a:extLst>
              </a:tr>
            </a:tbl>
          </a:graphicData>
        </a:graphic>
      </p:graphicFrame>
      <p:sp>
        <p:nvSpPr>
          <p:cNvPr id="8" name="ZoneTexte 4">
            <a:extLst>
              <a:ext uri="{FF2B5EF4-FFF2-40B4-BE49-F238E27FC236}">
                <a16:creationId xmlns:a16="http://schemas.microsoft.com/office/drawing/2014/main" id="{7F97C545-1554-9441-74D9-073A2625BC48}"/>
              </a:ext>
            </a:extLst>
          </p:cNvPr>
          <p:cNvSpPr txBox="1"/>
          <p:nvPr/>
        </p:nvSpPr>
        <p:spPr>
          <a:xfrm>
            <a:off x="3599622" y="3544625"/>
            <a:ext cx="5435048" cy="276999"/>
          </a:xfrm>
          <a:prstGeom prst="rect">
            <a:avLst/>
          </a:prstGeom>
          <a:noFill/>
        </p:spPr>
        <p:txBody>
          <a:bodyPr wrap="square" rtlCol="0">
            <a:spAutoFit/>
          </a:bodyPr>
          <a:lstStyle/>
          <a:p>
            <a:r>
              <a:rPr lang="fr-FR" sz="1200" dirty="0"/>
              <a:t>Tableau 1.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verification de code</a:t>
            </a:r>
            <a:endParaRPr lang="fr-FR" sz="1200" dirty="0"/>
          </a:p>
        </p:txBody>
      </p:sp>
    </p:spTree>
    <p:extLst>
      <p:ext uri="{BB962C8B-B14F-4D97-AF65-F5344CB8AC3E}">
        <p14:creationId xmlns:p14="http://schemas.microsoft.com/office/powerpoint/2010/main" val="787268651"/>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highlight>
                  <a:srgbClr val="FFFF00"/>
                </a:highlight>
              </a:rPr>
              <a:t>Vérification de code</a:t>
            </a:r>
            <a:endParaRPr lang="en-CA" sz="3000" dirty="0">
              <a:highlight>
                <a:srgbClr val="FFFF00"/>
              </a:highlight>
            </a:endParaRPr>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Par la suite plusieurs simulations ont été réalisées en augmentant le nombre d’éléments de la poutre (i.e. en diminuant le pas en espace).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1331906350"/>
              </p:ext>
            </p:extLst>
          </p:nvPr>
        </p:nvGraphicFramePr>
        <p:xfrm>
          <a:off x="838200" y="1887792"/>
          <a:ext cx="2583426" cy="3819832"/>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212934">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L2</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434483">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7,1184418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90500205"/>
                  </a:ext>
                </a:extLst>
              </a:tr>
              <a:tr h="434483">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1,9837612</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5500179"/>
                  </a:ext>
                </a:extLst>
              </a:tr>
              <a:tr h="434483">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1,1131636</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9961423"/>
                  </a:ext>
                </a:extLst>
              </a:tr>
              <a:tr h="434483">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0,1370261</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29355492"/>
                  </a:ext>
                </a:extLst>
              </a:tr>
              <a:tr h="434483">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0,043048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31671733"/>
                  </a:ext>
                </a:extLst>
              </a:tr>
              <a:tr h="434483">
                <a:tc>
                  <a:txBody>
                    <a:bodyPr/>
                    <a:lstStyle/>
                    <a:p>
                      <a:pPr algn="ctr" fontAlgn="ctr"/>
                      <a:r>
                        <a:rPr lang="fr-CA" sz="1100" u="none" strike="noStrike">
                          <a:effectLst/>
                        </a:rPr>
                        <a:t>32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dirty="0">
                          <a:effectLst/>
                        </a:rPr>
                        <a:t>0,0212878</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12731881"/>
                  </a:ext>
                </a:extLst>
              </a:tr>
            </a:tbl>
          </a:graphicData>
        </a:graphic>
      </p:graphicFrame>
      <p:graphicFrame>
        <p:nvGraphicFramePr>
          <p:cNvPr id="6" name="Graphique 5">
            <a:extLst>
              <a:ext uri="{FF2B5EF4-FFF2-40B4-BE49-F238E27FC236}">
                <a16:creationId xmlns:a16="http://schemas.microsoft.com/office/drawing/2014/main" id="{10EE30B9-132F-4CD5-81C3-0B3F1F01F347}"/>
              </a:ext>
            </a:extLst>
          </p:cNvPr>
          <p:cNvGraphicFramePr>
            <a:graphicFrameLocks/>
          </p:cNvGraphicFramePr>
          <p:nvPr>
            <p:extLst>
              <p:ext uri="{D42A27DB-BD31-4B8C-83A1-F6EECF244321}">
                <p14:modId xmlns:p14="http://schemas.microsoft.com/office/powerpoint/2010/main" val="2522707038"/>
              </p:ext>
            </p:extLst>
          </p:nvPr>
        </p:nvGraphicFramePr>
        <p:xfrm>
          <a:off x="3500283" y="1887793"/>
          <a:ext cx="7355041" cy="40981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2394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highlight>
                  <a:srgbClr val="FFFF00"/>
                </a:highlight>
              </a:rPr>
              <a:t>Vérification de code</a:t>
            </a:r>
            <a:endParaRPr lang="en-CA" sz="3000" dirty="0">
              <a:highlight>
                <a:srgbClr val="FFFF00"/>
              </a:highligh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Tout d’abord il faut garder à l’esprit que l’erreur de discrétisation en éléments finis converge en O(h</a:t>
                </a:r>
                <a:r>
                  <a:rPr lang="fr-CA" sz="1800" baseline="30000" dirty="0"/>
                  <a:t>p+1</a:t>
                </a:r>
                <a:r>
                  <a:rPr lang="fr-CA" sz="1800" dirty="0"/>
                  <a:t>), p étant l’ordre de la fonction de forme utilisée.</a:t>
                </a:r>
              </a:p>
              <a:p>
                <a:pPr marL="0" indent="0" algn="just">
                  <a:buNone/>
                </a:pPr>
                <a:r>
                  <a:rPr lang="fr-CA" sz="1800" dirty="0"/>
                  <a:t>Dans notre cas </a:t>
                </a:r>
                <a:r>
                  <a:rPr lang="fr-CA" sz="1800" dirty="0" err="1"/>
                  <a:t>SimCenter</a:t>
                </a:r>
                <a:r>
                  <a:rPr lang="fr-CA" sz="1800" dirty="0"/>
                  <a:t> utilise des éléments linéaires donc l’ordre formel attendu est de p</a:t>
                </a:r>
                <a:r>
                  <a:rPr lang="fr-CA" sz="1800" baseline="-25000" dirty="0"/>
                  <a:t>f</a:t>
                </a:r>
                <a:r>
                  <a:rPr lang="fr-CA" sz="1800" dirty="0"/>
                  <a:t>=2. Cependant, il est possible d’observer sur l’analyse de convergence faite plus haut que l’ordre observée est de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fr-FR" sz="1800" b="0" i="1" smtClean="0">
                        <a:latin typeface="Cambria Math" panose="02040503050406030204" pitchFamily="18" charset="0"/>
                      </a:rPr>
                      <m:t>=</m:t>
                    </m:r>
                  </m:oMath>
                </a14:m>
                <a:r>
                  <a:rPr lang="fr-CA" sz="1800" dirty="0"/>
                  <a:t>1.75.</a:t>
                </a:r>
              </a:p>
              <a:p>
                <a:pPr marL="0" indent="0" algn="just">
                  <a:buNone/>
                </a:pPr>
                <a:r>
                  <a:rPr lang="fr-CA" sz="1800" dirty="0"/>
                  <a:t>De plus, la qualité de la régression n’est pas à remettre en question puisque le coefficient de régression dans ce cas est tel que R</a:t>
                </a:r>
                <a:r>
                  <a:rPr lang="fr-CA" sz="1800" baseline="30000" dirty="0"/>
                  <a:t>2</a:t>
                </a:r>
                <a:r>
                  <a:rPr lang="fr-CA" sz="1800" dirty="0"/>
                  <a:t>=0.9938 même si les valeurs oscillent de part et d’autre de la courbe de régression.</a:t>
                </a:r>
              </a:p>
              <a:p>
                <a:pPr marL="0" indent="0" algn="just">
                  <a:buNone/>
                </a:pPr>
                <a:r>
                  <a:rPr lang="fr-CA" sz="1800" dirty="0"/>
                  <a:t>Donc cet écart entre les deux ordres ne peut pas être expliquer par la régression mais peut l’être par les hypothèses faites sur par la formulation des poutres d’Euler et la formulation des poutres de Timoshenko qui sont incompatibles. Cela revient dire que c’est incorrect de comparer les résultats de </a:t>
                </a:r>
                <a:r>
                  <a:rPr lang="fr-CA" sz="1800" dirty="0" err="1"/>
                  <a:t>SimCenter</a:t>
                </a:r>
                <a:r>
                  <a:rPr lang="fr-CA" sz="1800" dirty="0"/>
                  <a:t> avec les résultats analytiques d’une poutre d’Euler conventionnelle.</a:t>
                </a:r>
              </a:p>
              <a:p>
                <a:pPr marL="0" indent="0" algn="just">
                  <a:buNone/>
                </a:pPr>
                <a:r>
                  <a:rPr lang="fr-CA" sz="1800" dirty="0"/>
                  <a:t>Finalement, il faut noter que cet écart ne remet pas en question la vérification du Code de </a:t>
                </a:r>
                <a:r>
                  <a:rPr lang="fr-CA" sz="1800" dirty="0" err="1"/>
                  <a:t>SimCenter</a:t>
                </a:r>
                <a:r>
                  <a:rPr lang="fr-CA" sz="1800" dirty="0"/>
                  <a:t>/Nastran mais plutôt la méthode utilisée pour la vérification.</a:t>
                </a:r>
              </a:p>
              <a:p>
                <a:pPr marL="0" indent="0" algn="just">
                  <a:buNone/>
                </a:pPr>
                <a:endParaRPr lang="fr-CA" sz="1800" dirty="0"/>
              </a:p>
              <a:p>
                <a:pPr marL="0" indent="0" algn="just">
                  <a:buNone/>
                </a:pPr>
                <a:r>
                  <a:rPr lang="fr-CA" sz="1800" dirty="0"/>
                  <a:t> </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522" t="-1142" r="-464"/>
                </a:stretch>
              </a:blipFill>
            </p:spPr>
            <p:txBody>
              <a:bodyPr/>
              <a:lstStyle/>
              <a:p>
                <a:r>
                  <a:rPr lang="fr-FR">
                    <a:noFill/>
                  </a:rPr>
                  <a:t> </a:t>
                </a:r>
              </a:p>
            </p:txBody>
          </p:sp>
        </mc:Fallback>
      </mc:AlternateContent>
    </p:spTree>
    <p:extLst>
      <p:ext uri="{BB962C8B-B14F-4D97-AF65-F5344CB8AC3E}">
        <p14:creationId xmlns:p14="http://schemas.microsoft.com/office/powerpoint/2010/main" val="494895105"/>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73F4A501-0066-4B8E-9AA2-A07CF344BF69}">
  <ds:schemaRefs>
    <ds:schemaRef ds:uri="http://schemas.microsoft.com/sharepoint/v3/contenttype/forms"/>
  </ds:schemaRefs>
</ds:datastoreItem>
</file>

<file path=customXml/itemProps3.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684</TotalTime>
  <Words>3391</Words>
  <Application>Microsoft Office PowerPoint</Application>
  <PresentationFormat>Grand écran</PresentationFormat>
  <Paragraphs>213</Paragraphs>
  <Slides>20</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20</vt:i4>
      </vt:variant>
    </vt:vector>
  </HeadingPairs>
  <TitlesOfParts>
    <vt:vector size="27" baseType="lpstr">
      <vt:lpstr>Aptos</vt:lpstr>
      <vt:lpstr>Aptos </vt:lpstr>
      <vt:lpstr>Aptos Display</vt:lpstr>
      <vt:lpstr>Arial</vt:lpstr>
      <vt:lpstr>Calibri</vt:lpstr>
      <vt:lpstr>Cambria Math</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Discrétisation</vt:lpstr>
      <vt:lpstr>Vérification de code</vt:lpstr>
      <vt:lpstr>Vérification de code</vt:lpstr>
      <vt:lpstr>Vérification de code</vt:lpstr>
      <vt:lpstr>Vérification de solution</vt:lpstr>
      <vt:lpstr>Vérification de solution</vt:lpstr>
      <vt:lpstr>Propagation des incertitudes </vt:lpstr>
      <vt:lpstr>Propagation des incertitudes </vt:lpstr>
      <vt:lpstr>Propagation des incertitudes </vt:lpstr>
      <vt:lpstr>Propagation des incertitudes </vt:lpstr>
      <vt:lpstr>Propagation des incertitudes </vt:lpstr>
      <vt:lpstr>Validation</vt:lpstr>
      <vt:lpstr>Validation</vt:lpstr>
      <vt:lpstr>Conclusion</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Mohamed Mahdi Sahbi Ben Daya</cp:lastModifiedBy>
  <cp:revision>46</cp:revision>
  <dcterms:created xsi:type="dcterms:W3CDTF">2024-02-09T05:24:05Z</dcterms:created>
  <dcterms:modified xsi:type="dcterms:W3CDTF">2024-04-11T00:24:49Z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