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chart5.xml" ContentType="application/vnd.openxmlformats-officedocument.drawingml.chart+xml"/>
  <Override PartName="/ppt/charts/colors5.xml" ContentType="application/vnd.ms-office.chartcolorstyle+xml"/>
  <Override PartName="/ppt/charts/colors4.xml" ContentType="application/vnd.ms-office.chartcolorstyle+xml"/>
  <Override PartName="/ppt/charts/style4.xml" ContentType="application/vnd.ms-office.chartstyle+xml"/>
  <Override PartName="/ppt/charts/chart4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style5.xml" ContentType="application/vnd.ms-office.chart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8" r:id="rId4"/>
    <p:sldId id="268" r:id="rId5"/>
    <p:sldId id="269" r:id="rId6"/>
    <p:sldId id="270" r:id="rId7"/>
    <p:sldId id="271" r:id="rId8"/>
    <p:sldId id="272" r:id="rId9"/>
    <p:sldId id="275" r:id="rId10"/>
    <p:sldId id="273" r:id="rId11"/>
    <p:sldId id="27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d\Desktop\PI3\Lombaire%20(version%20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d\Desktop\PI3\Lombaire%20(version%20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d\Desktop\PI3\Lombaire%20(version%20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d\Desktop\PI3\Lombaire%20(version%20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d\Desktop\PI3\Lombaire%20(version%20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d\Desktop\PI3\Lombaire%20(version%20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d\Desktop\PI3\Lombaire%20(version%20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v>PR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Lombaire!$E$3:$E$24</c:f>
              <c:numCache>
                <c:formatCode>General</c:formatCode>
                <c:ptCount val="22"/>
                <c:pt idx="0">
                  <c:v>0</c:v>
                </c:pt>
                <c:pt idx="1">
                  <c:v>0.13900000000000001</c:v>
                </c:pt>
                <c:pt idx="2">
                  <c:v>0.28599999999999998</c:v>
                </c:pt>
                <c:pt idx="3">
                  <c:v>0.44400000000000001</c:v>
                </c:pt>
                <c:pt idx="4">
                  <c:v>0.61299999999999999</c:v>
                </c:pt>
                <c:pt idx="5">
                  <c:v>0.79600000000000004</c:v>
                </c:pt>
                <c:pt idx="6">
                  <c:v>0.995</c:v>
                </c:pt>
                <c:pt idx="7">
                  <c:v>1.2150000000000001</c:v>
                </c:pt>
                <c:pt idx="8">
                  <c:v>1.458</c:v>
                </c:pt>
                <c:pt idx="9">
                  <c:v>1.732</c:v>
                </c:pt>
                <c:pt idx="10">
                  <c:v>2.0419999999999998</c:v>
                </c:pt>
                <c:pt idx="11">
                  <c:v>2.3980000000000001</c:v>
                </c:pt>
                <c:pt idx="12">
                  <c:v>2.8119999999999998</c:v>
                </c:pt>
                <c:pt idx="13">
                  <c:v>3.3010000000000002</c:v>
                </c:pt>
                <c:pt idx="14">
                  <c:v>3.8860000000000001</c:v>
                </c:pt>
                <c:pt idx="15">
                  <c:v>4.5979999999999999</c:v>
                </c:pt>
                <c:pt idx="16">
                  <c:v>5.4770000000000003</c:v>
                </c:pt>
                <c:pt idx="17">
                  <c:v>6.58</c:v>
                </c:pt>
                <c:pt idx="18">
                  <c:v>7.9820000000000002</c:v>
                </c:pt>
                <c:pt idx="19">
                  <c:v>9.782</c:v>
                </c:pt>
                <c:pt idx="20">
                  <c:v>12.1</c:v>
                </c:pt>
                <c:pt idx="21">
                  <c:v>15.08</c:v>
                </c:pt>
              </c:numCache>
            </c:numRef>
          </c:xVal>
          <c:yVal>
            <c:numRef>
              <c:f>Lombaire!$A$3:$A$43</c:f>
              <c:numCache>
                <c:formatCode>General</c:formatCode>
                <c:ptCount val="4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6D-4ECD-B4EA-99BCAF43E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404784"/>
        <c:axId val="17124203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Lombaire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Lombaire!$C$3:$C$43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0.13600000000000001</c:v>
                      </c:pt>
                      <c:pt idx="2">
                        <c:v>0.27500000000000002</c:v>
                      </c:pt>
                      <c:pt idx="3">
                        <c:v>0.41699999999999998</c:v>
                      </c:pt>
                      <c:pt idx="4">
                        <c:v>0.56100000000000005</c:v>
                      </c:pt>
                      <c:pt idx="5">
                        <c:v>0.70799999999999996</c:v>
                      </c:pt>
                      <c:pt idx="6">
                        <c:v>0.85899999999999999</c:v>
                      </c:pt>
                      <c:pt idx="7">
                        <c:v>1.0129999999999999</c:v>
                      </c:pt>
                      <c:pt idx="8">
                        <c:v>1.17</c:v>
                      </c:pt>
                      <c:pt idx="9">
                        <c:v>1.331</c:v>
                      </c:pt>
                      <c:pt idx="10">
                        <c:v>1.4970000000000001</c:v>
                      </c:pt>
                      <c:pt idx="11">
                        <c:v>1.6659999999999999</c:v>
                      </c:pt>
                      <c:pt idx="12">
                        <c:v>1.84</c:v>
                      </c:pt>
                      <c:pt idx="15">
                        <c:v>2.3919999999999999</c:v>
                      </c:pt>
                      <c:pt idx="20">
                        <c:v>3.4319999999999999</c:v>
                      </c:pt>
                      <c:pt idx="25">
                        <c:v>4.6740000000000004</c:v>
                      </c:pt>
                      <c:pt idx="30">
                        <c:v>6.1989999999999998</c:v>
                      </c:pt>
                      <c:pt idx="35">
                        <c:v>8.1199999999999992</c:v>
                      </c:pt>
                      <c:pt idx="40">
                        <c:v>10.576000000000001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Lombaire!$A$3:$A$43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  <c:pt idx="16">
                        <c:v>160</c:v>
                      </c:pt>
                      <c:pt idx="17">
                        <c:v>170</c:v>
                      </c:pt>
                      <c:pt idx="18">
                        <c:v>180</c:v>
                      </c:pt>
                      <c:pt idx="19">
                        <c:v>190</c:v>
                      </c:pt>
                      <c:pt idx="20">
                        <c:v>200</c:v>
                      </c:pt>
                      <c:pt idx="21">
                        <c:v>210</c:v>
                      </c:pt>
                      <c:pt idx="22">
                        <c:v>220</c:v>
                      </c:pt>
                      <c:pt idx="23">
                        <c:v>230</c:v>
                      </c:pt>
                      <c:pt idx="24">
                        <c:v>240</c:v>
                      </c:pt>
                      <c:pt idx="25">
                        <c:v>250</c:v>
                      </c:pt>
                      <c:pt idx="26">
                        <c:v>260</c:v>
                      </c:pt>
                      <c:pt idx="27">
                        <c:v>270</c:v>
                      </c:pt>
                      <c:pt idx="28">
                        <c:v>280</c:v>
                      </c:pt>
                      <c:pt idx="29">
                        <c:v>290</c:v>
                      </c:pt>
                      <c:pt idx="30">
                        <c:v>300</c:v>
                      </c:pt>
                      <c:pt idx="31">
                        <c:v>310</c:v>
                      </c:pt>
                      <c:pt idx="32">
                        <c:v>320</c:v>
                      </c:pt>
                      <c:pt idx="33">
                        <c:v>330</c:v>
                      </c:pt>
                      <c:pt idx="34">
                        <c:v>340</c:v>
                      </c:pt>
                      <c:pt idx="35">
                        <c:v>350</c:v>
                      </c:pt>
                      <c:pt idx="36">
                        <c:v>360</c:v>
                      </c:pt>
                      <c:pt idx="37">
                        <c:v>370</c:v>
                      </c:pt>
                      <c:pt idx="38">
                        <c:v>380</c:v>
                      </c:pt>
                      <c:pt idx="39">
                        <c:v>390</c:v>
                      </c:pt>
                      <c:pt idx="40">
                        <c:v>400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416D-4ECD-B4EA-99BCAF43E2D1}"/>
                  </c:ext>
                </c:extLst>
              </c15:ser>
            </c15:filteredScatterSeries>
          </c:ext>
        </c:extLst>
      </c:scatterChart>
      <c:valAx>
        <c:axId val="182640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Déplacement axial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420352"/>
        <c:crosses val="autoZero"/>
        <c:crossBetween val="midCat"/>
      </c:valAx>
      <c:valAx>
        <c:axId val="171242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Force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404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v>PR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Lombaire!$D$3:$D$24</c:f>
              <c:numCache>
                <c:formatCode>General</c:formatCode>
                <c:ptCount val="22"/>
                <c:pt idx="0">
                  <c:v>0</c:v>
                </c:pt>
                <c:pt idx="1">
                  <c:v>0.56599999999999995</c:v>
                </c:pt>
                <c:pt idx="2">
                  <c:v>1.18</c:v>
                </c:pt>
                <c:pt idx="3">
                  <c:v>1.8480000000000001</c:v>
                </c:pt>
                <c:pt idx="4">
                  <c:v>2.5790000000000002</c:v>
                </c:pt>
                <c:pt idx="5">
                  <c:v>3.38</c:v>
                </c:pt>
                <c:pt idx="6">
                  <c:v>4.2610000000000001</c:v>
                </c:pt>
                <c:pt idx="7">
                  <c:v>5.234</c:v>
                </c:pt>
                <c:pt idx="8">
                  <c:v>6.3140000000000001</c:v>
                </c:pt>
                <c:pt idx="9">
                  <c:v>7.5170000000000003</c:v>
                </c:pt>
                <c:pt idx="10">
                  <c:v>8.8640000000000008</c:v>
                </c:pt>
                <c:pt idx="11">
                  <c:v>10.38</c:v>
                </c:pt>
                <c:pt idx="12">
                  <c:v>12.1</c:v>
                </c:pt>
                <c:pt idx="13">
                  <c:v>14.05</c:v>
                </c:pt>
                <c:pt idx="14">
                  <c:v>16.3</c:v>
                </c:pt>
                <c:pt idx="15">
                  <c:v>18.88</c:v>
                </c:pt>
                <c:pt idx="16">
                  <c:v>21.88</c:v>
                </c:pt>
                <c:pt idx="17">
                  <c:v>25.38</c:v>
                </c:pt>
                <c:pt idx="18">
                  <c:v>29.46</c:v>
                </c:pt>
                <c:pt idx="19">
                  <c:v>34.229999999999997</c:v>
                </c:pt>
                <c:pt idx="20">
                  <c:v>39.75</c:v>
                </c:pt>
                <c:pt idx="21">
                  <c:v>46.03</c:v>
                </c:pt>
              </c:numCache>
            </c:numRef>
          </c:xVal>
          <c:yVal>
            <c:numRef>
              <c:f>Lombaire!$A$3:$A$43</c:f>
              <c:numCache>
                <c:formatCode>General</c:formatCode>
                <c:ptCount val="4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88-4259-A949-1AF2853F2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389072"/>
        <c:axId val="163242248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Lombaire!$B$3:$B$43</c15:sqref>
                        </c15:formulaRef>
                      </c:ext>
                    </c:extLst>
                    <c:numCache>
                      <c:formatCode>0.00</c:formatCode>
                      <c:ptCount val="41"/>
                      <c:pt idx="0" formatCode="General">
                        <c:v>0</c:v>
                      </c:pt>
                      <c:pt idx="1">
                        <c:v>0.55000000000000004</c:v>
                      </c:pt>
                      <c:pt idx="2" formatCode="General">
                        <c:v>1.1160000000000001</c:v>
                      </c:pt>
                      <c:pt idx="3" formatCode="General">
                        <c:v>1.696</c:v>
                      </c:pt>
                      <c:pt idx="4" formatCode="General">
                        <c:v>2.2930000000000001</c:v>
                      </c:pt>
                      <c:pt idx="5" formatCode="General">
                        <c:v>2.907</c:v>
                      </c:pt>
                      <c:pt idx="6" formatCode="General">
                        <c:v>3.5390000000000001</c:v>
                      </c:pt>
                      <c:pt idx="7" formatCode="General">
                        <c:v>4.1890000000000001</c:v>
                      </c:pt>
                      <c:pt idx="8" formatCode="General">
                        <c:v>4.8579999999999997</c:v>
                      </c:pt>
                      <c:pt idx="9" formatCode="General">
                        <c:v>5.5469999999999997</c:v>
                      </c:pt>
                      <c:pt idx="10" formatCode="General">
                        <c:v>6.258</c:v>
                      </c:pt>
                      <c:pt idx="11" formatCode="General">
                        <c:v>6.99</c:v>
                      </c:pt>
                      <c:pt idx="12" formatCode="General">
                        <c:v>7.7460000000000004</c:v>
                      </c:pt>
                      <c:pt idx="15" formatCode="General">
                        <c:v>10.163</c:v>
                      </c:pt>
                      <c:pt idx="20" formatCode="General">
                        <c:v>14.77</c:v>
                      </c:pt>
                      <c:pt idx="25" formatCode="General">
                        <c:v>20.260000000000002</c:v>
                      </c:pt>
                      <c:pt idx="30" formatCode="General">
                        <c:v>26.87</c:v>
                      </c:pt>
                      <c:pt idx="35" formatCode="General">
                        <c:v>34.869999999999997</c:v>
                      </c:pt>
                      <c:pt idx="40" formatCode="General">
                        <c:v>44.48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Lombaire!$A$3:$A$43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  <c:pt idx="16">
                        <c:v>160</c:v>
                      </c:pt>
                      <c:pt idx="17">
                        <c:v>170</c:v>
                      </c:pt>
                      <c:pt idx="18">
                        <c:v>180</c:v>
                      </c:pt>
                      <c:pt idx="19">
                        <c:v>190</c:v>
                      </c:pt>
                      <c:pt idx="20">
                        <c:v>200</c:v>
                      </c:pt>
                      <c:pt idx="21">
                        <c:v>210</c:v>
                      </c:pt>
                      <c:pt idx="22">
                        <c:v>220</c:v>
                      </c:pt>
                      <c:pt idx="23">
                        <c:v>230</c:v>
                      </c:pt>
                      <c:pt idx="24">
                        <c:v>240</c:v>
                      </c:pt>
                      <c:pt idx="25">
                        <c:v>250</c:v>
                      </c:pt>
                      <c:pt idx="26">
                        <c:v>260</c:v>
                      </c:pt>
                      <c:pt idx="27">
                        <c:v>270</c:v>
                      </c:pt>
                      <c:pt idx="28">
                        <c:v>280</c:v>
                      </c:pt>
                      <c:pt idx="29">
                        <c:v>290</c:v>
                      </c:pt>
                      <c:pt idx="30">
                        <c:v>300</c:v>
                      </c:pt>
                      <c:pt idx="31">
                        <c:v>310</c:v>
                      </c:pt>
                      <c:pt idx="32">
                        <c:v>320</c:v>
                      </c:pt>
                      <c:pt idx="33">
                        <c:v>330</c:v>
                      </c:pt>
                      <c:pt idx="34">
                        <c:v>340</c:v>
                      </c:pt>
                      <c:pt idx="35">
                        <c:v>350</c:v>
                      </c:pt>
                      <c:pt idx="36">
                        <c:v>360</c:v>
                      </c:pt>
                      <c:pt idx="37">
                        <c:v>370</c:v>
                      </c:pt>
                      <c:pt idx="38">
                        <c:v>380</c:v>
                      </c:pt>
                      <c:pt idx="39">
                        <c:v>390</c:v>
                      </c:pt>
                      <c:pt idx="40">
                        <c:v>400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9488-4259-A949-1AF2853F2E82}"/>
                  </c:ext>
                </c:extLst>
              </c15:ser>
            </c15:filteredScatterSeries>
          </c:ext>
        </c:extLst>
      </c:scatterChart>
      <c:valAx>
        <c:axId val="182638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Déplacement postérieur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422480"/>
        <c:crosses val="autoZero"/>
        <c:crossBetween val="midCat"/>
      </c:valAx>
      <c:valAx>
        <c:axId val="163242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Force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38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3"/>
          <c:order val="3"/>
          <c:tx>
            <c:v>Force ponctuelle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'[Lombaire (version 1).xlsx]Full spine'!$J$3:$J$9</c:f>
              <c:numCache>
                <c:formatCode>0.000</c:formatCode>
                <c:ptCount val="7"/>
                <c:pt idx="0" formatCode="0">
                  <c:v>0</c:v>
                </c:pt>
                <c:pt idx="1">
                  <c:v>0.50600000000000001</c:v>
                </c:pt>
                <c:pt idx="2">
                  <c:v>1.242</c:v>
                </c:pt>
                <c:pt idx="3">
                  <c:v>2.0419999999999998</c:v>
                </c:pt>
                <c:pt idx="4">
                  <c:v>3.3919999999999999</c:v>
                </c:pt>
                <c:pt idx="5">
                  <c:v>6.1609999999999996</c:v>
                </c:pt>
                <c:pt idx="6">
                  <c:v>14.13</c:v>
                </c:pt>
              </c:numCache>
            </c:numRef>
          </c:xVal>
          <c:yVal>
            <c:numRef>
              <c:f>'[Lombaire (version 1).xlsx]Full spine'!$H$3:$H$9</c:f>
              <c:numCache>
                <c:formatCode>0.000</c:formatCode>
                <c:ptCount val="7"/>
                <c:pt idx="0" formatCode="General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42-467F-BC15-EB56334259E8}"/>
            </c:ext>
          </c:extLst>
        </c:ser>
        <c:ser>
          <c:idx val="4"/>
          <c:order val="4"/>
          <c:tx>
            <c:v>Charge répartie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'[Lombaire (version 1).xlsx]Full spine'!$L$3:$L$15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0.64500000000000002</c:v>
                </c:pt>
                <c:pt idx="2">
                  <c:v>1.044</c:v>
                </c:pt>
                <c:pt idx="3">
                  <c:v>1.51</c:v>
                </c:pt>
                <c:pt idx="4">
                  <c:v>2.069</c:v>
                </c:pt>
                <c:pt idx="5">
                  <c:v>2.746</c:v>
                </c:pt>
                <c:pt idx="6">
                  <c:v>3.58</c:v>
                </c:pt>
                <c:pt idx="7">
                  <c:v>4.625</c:v>
                </c:pt>
                <c:pt idx="8">
                  <c:v>5.976</c:v>
                </c:pt>
                <c:pt idx="9">
                  <c:v>7.7670000000000003</c:v>
                </c:pt>
                <c:pt idx="10">
                  <c:v>10.186999999999999</c:v>
                </c:pt>
                <c:pt idx="11">
                  <c:v>13.57</c:v>
                </c:pt>
              </c:numCache>
            </c:numRef>
          </c:xVal>
          <c:yVal>
            <c:numRef>
              <c:f>'[Lombaire (version 1).xlsx]Full spine'!$H$3:$H$15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42-467F-BC15-EB5633425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404784"/>
        <c:axId val="17124203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CF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'[Lombaire (version 1).xlsx]Full spine'!$C$3:$C$15</c15:sqref>
                        </c15:formulaRef>
                      </c:ext>
                    </c:extLst>
                    <c:numCache>
                      <c:formatCode>0.000</c:formatCode>
                      <c:ptCount val="13"/>
                      <c:pt idx="0" formatCode="0">
                        <c:v>0</c:v>
                      </c:pt>
                      <c:pt idx="1">
                        <c:v>0.40992400000000001</c:v>
                      </c:pt>
                      <c:pt idx="2">
                        <c:v>0.84899999999999998</c:v>
                      </c:pt>
                      <c:pt idx="3">
                        <c:v>1.3229500000000001</c:v>
                      </c:pt>
                      <c:pt idx="4">
                        <c:v>1.839</c:v>
                      </c:pt>
                      <c:pt idx="5">
                        <c:v>2.40639</c:v>
                      </c:pt>
                      <c:pt idx="6">
                        <c:v>3.0370499999999998</c:v>
                      </c:pt>
                      <c:pt idx="7">
                        <c:v>3.7465700000000002</c:v>
                      </c:pt>
                      <c:pt idx="8">
                        <c:v>4.5555700000000003</c:v>
                      </c:pt>
                      <c:pt idx="9">
                        <c:v>5.4915500000000002</c:v>
                      </c:pt>
                      <c:pt idx="10">
                        <c:v>6.5915699999999999</c:v>
                      </c:pt>
                      <c:pt idx="11">
                        <c:v>7.9057899999999997</c:v>
                      </c:pt>
                      <c:pt idx="12">
                        <c:v>9.5019500000000008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'[Lombaire (version 1).xlsx]Full spine'!$A$3:$A$18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8D42-467F-BC15-EB56334259E8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DF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spine'!$E$3:$E$18</c15:sqref>
                        </c15:formulaRef>
                      </c:ext>
                    </c:extLst>
                    <c:numCache>
                      <c:formatCode>0.000</c:formatCode>
                      <c:ptCount val="16"/>
                      <c:pt idx="0" formatCode="0">
                        <c:v>0</c:v>
                      </c:pt>
                      <c:pt idx="1">
                        <c:v>0.37574600000000002</c:v>
                      </c:pt>
                      <c:pt idx="2">
                        <c:v>0.77834300000000001</c:v>
                      </c:pt>
                      <c:pt idx="3">
                        <c:v>1.2107699999999999</c:v>
                      </c:pt>
                      <c:pt idx="4">
                        <c:v>1.6763600000000001</c:v>
                      </c:pt>
                      <c:pt idx="5">
                        <c:v>2.1789100000000001</c:v>
                      </c:pt>
                      <c:pt idx="6">
                        <c:v>2.7226699999999999</c:v>
                      </c:pt>
                      <c:pt idx="7">
                        <c:v>3.3124699999999998</c:v>
                      </c:pt>
                      <c:pt idx="8">
                        <c:v>3.9537399999999998</c:v>
                      </c:pt>
                      <c:pt idx="9">
                        <c:v>4.6525999999999996</c:v>
                      </c:pt>
                      <c:pt idx="10">
                        <c:v>5.41594</c:v>
                      </c:pt>
                      <c:pt idx="11">
                        <c:v>6.2515200000000002</c:v>
                      </c:pt>
                      <c:pt idx="12">
                        <c:v>7.1679500000000003</c:v>
                      </c:pt>
                      <c:pt idx="13">
                        <c:v>8.1748899999999995</c:v>
                      </c:pt>
                      <c:pt idx="14">
                        <c:v>9.2829099999999993</c:v>
                      </c:pt>
                      <c:pt idx="15">
                        <c:v>10.5037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spine'!$A$3:$A$18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D42-467F-BC15-EB56334259E8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LA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spine'!$G$3:$G$43</c15:sqref>
                        </c15:formulaRef>
                      </c:ext>
                    </c:extLst>
                    <c:numCache>
                      <c:formatCode>0.000</c:formatCode>
                      <c:ptCount val="41"/>
                      <c:pt idx="0" formatCode="0">
                        <c:v>0</c:v>
                      </c:pt>
                      <c:pt idx="1">
                        <c:v>0.11944299999999999</c:v>
                      </c:pt>
                      <c:pt idx="2">
                        <c:v>0.23925099999999999</c:v>
                      </c:pt>
                      <c:pt idx="3">
                        <c:v>0.35945700000000003</c:v>
                      </c:pt>
                      <c:pt idx="4">
                        <c:v>0.48010000000000003</c:v>
                      </c:pt>
                      <c:pt idx="5">
                        <c:v>0.60122299999999995</c:v>
                      </c:pt>
                      <c:pt idx="6">
                        <c:v>0.72287100000000004</c:v>
                      </c:pt>
                      <c:pt idx="7">
                        <c:v>0.84509500000000004</c:v>
                      </c:pt>
                      <c:pt idx="8">
                        <c:v>0.96795299999999995</c:v>
                      </c:pt>
                      <c:pt idx="9">
                        <c:v>1.0914999999999999</c:v>
                      </c:pt>
                      <c:pt idx="10">
                        <c:v>1.2158199999999999</c:v>
                      </c:pt>
                      <c:pt idx="11">
                        <c:v>1.34097</c:v>
                      </c:pt>
                      <c:pt idx="12">
                        <c:v>1.4670399999999999</c:v>
                      </c:pt>
                      <c:pt idx="13">
                        <c:v>1.59413</c:v>
                      </c:pt>
                      <c:pt idx="14">
                        <c:v>1.7223299999999999</c:v>
                      </c:pt>
                      <c:pt idx="15">
                        <c:v>1.8517600000000001</c:v>
                      </c:pt>
                      <c:pt idx="16">
                        <c:v>1.98254</c:v>
                      </c:pt>
                      <c:pt idx="17">
                        <c:v>2.1148099999999999</c:v>
                      </c:pt>
                      <c:pt idx="18">
                        <c:v>2.2487200000000001</c:v>
                      </c:pt>
                      <c:pt idx="19">
                        <c:v>2.3844699999999999</c:v>
                      </c:pt>
                      <c:pt idx="20">
                        <c:v>2.52223</c:v>
                      </c:pt>
                      <c:pt idx="21">
                        <c:v>2.6622400000000002</c:v>
                      </c:pt>
                      <c:pt idx="22">
                        <c:v>2.8047599999999999</c:v>
                      </c:pt>
                      <c:pt idx="23">
                        <c:v>2.9500899999999999</c:v>
                      </c:pt>
                      <c:pt idx="24">
                        <c:v>3.0985900000000002</c:v>
                      </c:pt>
                      <c:pt idx="25">
                        <c:v>3.2506699999999999</c:v>
                      </c:pt>
                      <c:pt idx="26">
                        <c:v>3.4068299999999998</c:v>
                      </c:pt>
                      <c:pt idx="27">
                        <c:v>3.5676999999999999</c:v>
                      </c:pt>
                      <c:pt idx="28">
                        <c:v>3.7340399999999998</c:v>
                      </c:pt>
                      <c:pt idx="29">
                        <c:v>3.9068000000000001</c:v>
                      </c:pt>
                      <c:pt idx="30">
                        <c:v>4.0872700000000002</c:v>
                      </c:pt>
                      <c:pt idx="31">
                        <c:v>4.27712</c:v>
                      </c:pt>
                      <c:pt idx="32">
                        <c:v>4.4787400000000002</c:v>
                      </c:pt>
                      <c:pt idx="33">
                        <c:v>4.6955799999999996</c:v>
                      </c:pt>
                      <c:pt idx="34">
                        <c:v>4.9331199999999997</c:v>
                      </c:pt>
                      <c:pt idx="35">
                        <c:v>5.2005999999999997</c:v>
                      </c:pt>
                      <c:pt idx="36">
                        <c:v>5.5159500000000001</c:v>
                      </c:pt>
                      <c:pt idx="37">
                        <c:v>5.9227699999999999</c:v>
                      </c:pt>
                      <c:pt idx="38">
                        <c:v>6.5788099999999998</c:v>
                      </c:pt>
                      <c:pt idx="39">
                        <c:v>8.0497300000000003</c:v>
                      </c:pt>
                      <c:pt idx="40">
                        <c:v>9.3487500000000008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spine'!$A$3:$A$43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  <c:pt idx="16">
                        <c:v>160</c:v>
                      </c:pt>
                      <c:pt idx="17">
                        <c:v>170</c:v>
                      </c:pt>
                      <c:pt idx="18">
                        <c:v>180</c:v>
                      </c:pt>
                      <c:pt idx="19">
                        <c:v>190</c:v>
                      </c:pt>
                      <c:pt idx="20">
                        <c:v>200</c:v>
                      </c:pt>
                      <c:pt idx="21">
                        <c:v>210</c:v>
                      </c:pt>
                      <c:pt idx="22">
                        <c:v>220</c:v>
                      </c:pt>
                      <c:pt idx="23">
                        <c:v>230</c:v>
                      </c:pt>
                      <c:pt idx="24">
                        <c:v>240</c:v>
                      </c:pt>
                      <c:pt idx="25">
                        <c:v>250</c:v>
                      </c:pt>
                      <c:pt idx="26">
                        <c:v>260</c:v>
                      </c:pt>
                      <c:pt idx="27">
                        <c:v>270</c:v>
                      </c:pt>
                      <c:pt idx="28">
                        <c:v>280</c:v>
                      </c:pt>
                      <c:pt idx="29">
                        <c:v>290</c:v>
                      </c:pt>
                      <c:pt idx="30">
                        <c:v>300</c:v>
                      </c:pt>
                      <c:pt idx="31">
                        <c:v>310</c:v>
                      </c:pt>
                      <c:pt idx="32">
                        <c:v>320</c:v>
                      </c:pt>
                      <c:pt idx="33">
                        <c:v>330</c:v>
                      </c:pt>
                      <c:pt idx="34">
                        <c:v>340</c:v>
                      </c:pt>
                      <c:pt idx="35">
                        <c:v>350</c:v>
                      </c:pt>
                      <c:pt idx="36">
                        <c:v>360</c:v>
                      </c:pt>
                      <c:pt idx="37">
                        <c:v>370</c:v>
                      </c:pt>
                      <c:pt idx="38">
                        <c:v>380</c:v>
                      </c:pt>
                      <c:pt idx="39">
                        <c:v>390</c:v>
                      </c:pt>
                      <c:pt idx="40">
                        <c:v>400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D42-467F-BC15-EB56334259E8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Charge physiologique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spine'!$N$3:$N$17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 formatCode="General">
                        <c:v>0</c:v>
                      </c:pt>
                      <c:pt idx="1">
                        <c:v>0.13416</c:v>
                      </c:pt>
                      <c:pt idx="2">
                        <c:v>0.26404100000000003</c:v>
                      </c:pt>
                      <c:pt idx="3">
                        <c:v>0.38613500000000001</c:v>
                      </c:pt>
                      <c:pt idx="4">
                        <c:v>0.493813</c:v>
                      </c:pt>
                      <c:pt idx="5">
                        <c:v>0.57381300000000002</c:v>
                      </c:pt>
                      <c:pt idx="6">
                        <c:v>0.60640000000000005</c:v>
                      </c:pt>
                      <c:pt idx="7">
                        <c:v>0.63961299999999999</c:v>
                      </c:pt>
                      <c:pt idx="8">
                        <c:v>0.79802899999999999</c:v>
                      </c:pt>
                      <c:pt idx="9">
                        <c:v>0.94807699999999995</c:v>
                      </c:pt>
                      <c:pt idx="10">
                        <c:v>1.0645</c:v>
                      </c:pt>
                      <c:pt idx="11">
                        <c:v>1.2232400000000001</c:v>
                      </c:pt>
                      <c:pt idx="12">
                        <c:v>4.7315699999999996</c:v>
                      </c:pt>
                      <c:pt idx="13">
                        <c:v>8.3157300000000003</c:v>
                      </c:pt>
                      <c:pt idx="14">
                        <c:v>13.9305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spine'!$O$3:$O$17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 formatCode="General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65</c:v>
                      </c:pt>
                      <c:pt idx="8">
                        <c:v>68</c:v>
                      </c:pt>
                      <c:pt idx="9">
                        <c:v>69</c:v>
                      </c:pt>
                      <c:pt idx="10">
                        <c:v>69.5</c:v>
                      </c:pt>
                      <c:pt idx="11">
                        <c:v>70</c:v>
                      </c:pt>
                      <c:pt idx="12">
                        <c:v>73</c:v>
                      </c:pt>
                      <c:pt idx="13">
                        <c:v>74</c:v>
                      </c:pt>
                      <c:pt idx="14">
                        <c:v>75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D42-467F-BC15-EB56334259E8}"/>
                  </c:ext>
                </c:extLst>
              </c15:ser>
            </c15:filteredScatterSeries>
          </c:ext>
        </c:extLst>
      </c:scatterChart>
      <c:valAx>
        <c:axId val="182640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 err="1"/>
                  <a:t>Déplacement</a:t>
                </a:r>
                <a:r>
                  <a:rPr lang="en-CA" dirty="0"/>
                  <a:t> axial</a:t>
                </a:r>
                <a:r>
                  <a:rPr lang="en-CA" baseline="0" dirty="0"/>
                  <a:t> </a:t>
                </a:r>
                <a:r>
                  <a:rPr lang="en-CA" dirty="0"/>
                  <a:t>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420352"/>
        <c:crosses val="autoZero"/>
        <c:crossBetween val="midCat"/>
      </c:valAx>
      <c:valAx>
        <c:axId val="171242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Force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404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3"/>
          <c:order val="3"/>
          <c:tx>
            <c:v>Force ponctuelle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'[Lombaire (version 1).xlsx]Full spine'!$I$3:$I$9</c:f>
              <c:numCache>
                <c:formatCode>0.000</c:formatCode>
                <c:ptCount val="7"/>
                <c:pt idx="0" formatCode="General">
                  <c:v>0</c:v>
                </c:pt>
                <c:pt idx="1">
                  <c:v>5.8280000000000003</c:v>
                </c:pt>
                <c:pt idx="2">
                  <c:v>10.29</c:v>
                </c:pt>
                <c:pt idx="3">
                  <c:v>16.690000000000001</c:v>
                </c:pt>
                <c:pt idx="4">
                  <c:v>26.65</c:v>
                </c:pt>
                <c:pt idx="5">
                  <c:v>44.2</c:v>
                </c:pt>
                <c:pt idx="6">
                  <c:v>81.7</c:v>
                </c:pt>
              </c:numCache>
            </c:numRef>
          </c:xVal>
          <c:yVal>
            <c:numRef>
              <c:f>'[Lombaire (version 1).xlsx]Full spine'!$H$3:$H$9</c:f>
              <c:numCache>
                <c:formatCode>0.000</c:formatCode>
                <c:ptCount val="7"/>
                <c:pt idx="0" formatCode="General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05-442D-88E4-B6DC540A729A}"/>
            </c:ext>
          </c:extLst>
        </c:ser>
        <c:ser>
          <c:idx val="4"/>
          <c:order val="4"/>
          <c:tx>
            <c:v>Charge répartie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'[Lombaire (version 1).xlsx]Full spine'!$K$3:$K$15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5.6619999999999999</c:v>
                </c:pt>
                <c:pt idx="2">
                  <c:v>9.0210000000000008</c:v>
                </c:pt>
                <c:pt idx="3">
                  <c:v>12.82</c:v>
                </c:pt>
                <c:pt idx="4">
                  <c:v>17.16</c:v>
                </c:pt>
                <c:pt idx="5">
                  <c:v>22.14</c:v>
                </c:pt>
                <c:pt idx="6">
                  <c:v>27.92</c:v>
                </c:pt>
                <c:pt idx="7">
                  <c:v>34.71</c:v>
                </c:pt>
                <c:pt idx="8">
                  <c:v>42.75</c:v>
                </c:pt>
                <c:pt idx="9">
                  <c:v>52.4</c:v>
                </c:pt>
                <c:pt idx="10">
                  <c:v>64.150000000000006</c:v>
                </c:pt>
                <c:pt idx="11">
                  <c:v>78.63</c:v>
                </c:pt>
              </c:numCache>
            </c:numRef>
          </c:xVal>
          <c:yVal>
            <c:numRef>
              <c:f>'[Lombaire (version 1).xlsx]Full spine'!$H$3:$H$15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05-442D-88E4-B6DC540A7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389072"/>
        <c:axId val="163242248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CF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'[Lombaire (version 1).xlsx]Full spine'!$B$3:$B$12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4.0519999999999996</c:v>
                      </c:pt>
                      <c:pt idx="2">
                        <c:v>8.5060000000000002</c:v>
                      </c:pt>
                      <c:pt idx="3">
                        <c:v>13.42</c:v>
                      </c:pt>
                      <c:pt idx="4">
                        <c:v>18.88</c:v>
                      </c:pt>
                      <c:pt idx="5">
                        <c:v>24.97</c:v>
                      </c:pt>
                      <c:pt idx="6">
                        <c:v>31.79</c:v>
                      </c:pt>
                      <c:pt idx="7">
                        <c:v>39.479999999999997</c:v>
                      </c:pt>
                      <c:pt idx="8">
                        <c:v>48.22</c:v>
                      </c:pt>
                      <c:pt idx="9">
                        <c:v>58.21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'[Lombaire (version 1).xlsx]Full spine'!$A$3:$A$12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4C05-442D-88E4-B6DC540A729A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DF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5.29</c:v>
                      </c:pt>
                      <c:pt idx="2">
                        <c:v>10.834</c:v>
                      </c:pt>
                      <c:pt idx="3">
                        <c:v>16.649999999999999</c:v>
                      </c:pt>
                      <c:pt idx="4">
                        <c:v>22.76</c:v>
                      </c:pt>
                      <c:pt idx="5">
                        <c:v>29.18</c:v>
                      </c:pt>
                      <c:pt idx="6">
                        <c:v>35.93</c:v>
                      </c:pt>
                      <c:pt idx="7">
                        <c:v>43.04</c:v>
                      </c:pt>
                      <c:pt idx="8">
                        <c:v>50.54</c:v>
                      </c:pt>
                      <c:pt idx="9">
                        <c:v>58.46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spine'!$A$3:$A$18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C05-442D-88E4-B6DC540A729A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LA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spine'!$F$3:$F$43</c15:sqref>
                        </c15:formulaRef>
                      </c:ext>
                    </c:extLst>
                    <c:numCache>
                      <c:formatCode>0.000</c:formatCode>
                      <c:ptCount val="41"/>
                      <c:pt idx="0" formatCode="General">
                        <c:v>0</c:v>
                      </c:pt>
                      <c:pt idx="1">
                        <c:v>0.42323</c:v>
                      </c:pt>
                      <c:pt idx="2">
                        <c:v>0.845553</c:v>
                      </c:pt>
                      <c:pt idx="3">
                        <c:v>1.2662899999999999</c:v>
                      </c:pt>
                      <c:pt idx="4">
                        <c:v>1.6847099999999999</c:v>
                      </c:pt>
                      <c:pt idx="5">
                        <c:v>2.0999599999999998</c:v>
                      </c:pt>
                      <c:pt idx="6">
                        <c:v>2.5111599999999998</c:v>
                      </c:pt>
                      <c:pt idx="7">
                        <c:v>2.9173100000000001</c:v>
                      </c:pt>
                      <c:pt idx="8">
                        <c:v>3.31732</c:v>
                      </c:pt>
                      <c:pt idx="9">
                        <c:v>3.7100499999999998</c:v>
                      </c:pt>
                      <c:pt idx="10">
                        <c:v>4.0941700000000001</c:v>
                      </c:pt>
                      <c:pt idx="11">
                        <c:v>4.46821</c:v>
                      </c:pt>
                      <c:pt idx="12">
                        <c:v>4.8307000000000002</c:v>
                      </c:pt>
                      <c:pt idx="13">
                        <c:v>5.1799299999999997</c:v>
                      </c:pt>
                      <c:pt idx="14">
                        <c:v>5.5139899999999997</c:v>
                      </c:pt>
                      <c:pt idx="15">
                        <c:v>5.8307399999999996</c:v>
                      </c:pt>
                      <c:pt idx="16">
                        <c:v>6.1281299999999996</c:v>
                      </c:pt>
                      <c:pt idx="17">
                        <c:v>6.4035599999999997</c:v>
                      </c:pt>
                      <c:pt idx="18">
                        <c:v>6.6542599999999998</c:v>
                      </c:pt>
                      <c:pt idx="19">
                        <c:v>6.8771399999999998</c:v>
                      </c:pt>
                      <c:pt idx="20">
                        <c:v>7.0687800000000003</c:v>
                      </c:pt>
                      <c:pt idx="21">
                        <c:v>7.2252400000000003</c:v>
                      </c:pt>
                      <c:pt idx="22">
                        <c:v>7.3420800000000002</c:v>
                      </c:pt>
                      <c:pt idx="23">
                        <c:v>7.4142000000000001</c:v>
                      </c:pt>
                      <c:pt idx="24">
                        <c:v>7.4356499999999999</c:v>
                      </c:pt>
                      <c:pt idx="25">
                        <c:v>7.39947</c:v>
                      </c:pt>
                      <c:pt idx="26">
                        <c:v>7.2973100000000004</c:v>
                      </c:pt>
                      <c:pt idx="27">
                        <c:v>7.1191000000000004</c:v>
                      </c:pt>
                      <c:pt idx="28">
                        <c:v>6.8523399999999999</c:v>
                      </c:pt>
                      <c:pt idx="29">
                        <c:v>6.4815199999999997</c:v>
                      </c:pt>
                      <c:pt idx="30">
                        <c:v>5.9855600000000004</c:v>
                      </c:pt>
                      <c:pt idx="31">
                        <c:v>5.3377699999999999</c:v>
                      </c:pt>
                      <c:pt idx="32">
                        <c:v>4.4999700000000002</c:v>
                      </c:pt>
                      <c:pt idx="33">
                        <c:v>3.41682</c:v>
                      </c:pt>
                      <c:pt idx="34">
                        <c:v>2.00075</c:v>
                      </c:pt>
                      <c:pt idx="35">
                        <c:v>0.106672</c:v>
                      </c:pt>
                      <c:pt idx="36">
                        <c:v>2.5469599999999999</c:v>
                      </c:pt>
                      <c:pt idx="37">
                        <c:v>6.6344500000000002</c:v>
                      </c:pt>
                      <c:pt idx="38">
                        <c:v>14.53</c:v>
                      </c:pt>
                      <c:pt idx="39">
                        <c:v>33.8645</c:v>
                      </c:pt>
                      <c:pt idx="40">
                        <c:v>48.914499999999997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spine'!$A$3:$A$43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  <c:pt idx="16">
                        <c:v>160</c:v>
                      </c:pt>
                      <c:pt idx="17">
                        <c:v>170</c:v>
                      </c:pt>
                      <c:pt idx="18">
                        <c:v>180</c:v>
                      </c:pt>
                      <c:pt idx="19">
                        <c:v>190</c:v>
                      </c:pt>
                      <c:pt idx="20">
                        <c:v>200</c:v>
                      </c:pt>
                      <c:pt idx="21">
                        <c:v>210</c:v>
                      </c:pt>
                      <c:pt idx="22">
                        <c:v>220</c:v>
                      </c:pt>
                      <c:pt idx="23">
                        <c:v>230</c:v>
                      </c:pt>
                      <c:pt idx="24">
                        <c:v>240</c:v>
                      </c:pt>
                      <c:pt idx="25">
                        <c:v>250</c:v>
                      </c:pt>
                      <c:pt idx="26">
                        <c:v>260</c:v>
                      </c:pt>
                      <c:pt idx="27">
                        <c:v>270</c:v>
                      </c:pt>
                      <c:pt idx="28">
                        <c:v>280</c:v>
                      </c:pt>
                      <c:pt idx="29">
                        <c:v>290</c:v>
                      </c:pt>
                      <c:pt idx="30">
                        <c:v>300</c:v>
                      </c:pt>
                      <c:pt idx="31">
                        <c:v>310</c:v>
                      </c:pt>
                      <c:pt idx="32">
                        <c:v>320</c:v>
                      </c:pt>
                      <c:pt idx="33">
                        <c:v>330</c:v>
                      </c:pt>
                      <c:pt idx="34">
                        <c:v>340</c:v>
                      </c:pt>
                      <c:pt idx="35">
                        <c:v>350</c:v>
                      </c:pt>
                      <c:pt idx="36">
                        <c:v>360</c:v>
                      </c:pt>
                      <c:pt idx="37">
                        <c:v>370</c:v>
                      </c:pt>
                      <c:pt idx="38">
                        <c:v>380</c:v>
                      </c:pt>
                      <c:pt idx="39">
                        <c:v>390</c:v>
                      </c:pt>
                      <c:pt idx="40">
                        <c:v>400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C05-442D-88E4-B6DC540A729A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v>Charge physiologique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spine'!$M$3:$M$15</c15:sqref>
                        </c15:formulaRef>
                      </c:ext>
                    </c:extLst>
                    <c:numCache>
                      <c:formatCode>0.000</c:formatCode>
                      <c:ptCount val="13"/>
                      <c:pt idx="0" formatCode="General">
                        <c:v>0</c:v>
                      </c:pt>
                      <c:pt idx="1">
                        <c:v>0.55600000000000005</c:v>
                      </c:pt>
                      <c:pt idx="2">
                        <c:v>1.2769999999999999</c:v>
                      </c:pt>
                      <c:pt idx="3">
                        <c:v>2.2709999999999999</c:v>
                      </c:pt>
                      <c:pt idx="4">
                        <c:v>3.7709999999999999</c:v>
                      </c:pt>
                      <c:pt idx="5">
                        <c:v>6.3780000000000001</c:v>
                      </c:pt>
                      <c:pt idx="6">
                        <c:v>12.27</c:v>
                      </c:pt>
                      <c:pt idx="7">
                        <c:v>19.39</c:v>
                      </c:pt>
                      <c:pt idx="8">
                        <c:v>28.16</c:v>
                      </c:pt>
                      <c:pt idx="9">
                        <c:v>32.79</c:v>
                      </c:pt>
                      <c:pt idx="10">
                        <c:v>35.630000000000003</c:v>
                      </c:pt>
                      <c:pt idx="11">
                        <c:v>38.93</c:v>
                      </c:pt>
                      <c:pt idx="12">
                        <c:v>75.33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spine'!$O$3:$O$15</c15:sqref>
                        </c15:formulaRef>
                      </c:ext>
                    </c:extLst>
                    <c:numCache>
                      <c:formatCode>0.000</c:formatCode>
                      <c:ptCount val="13"/>
                      <c:pt idx="0" formatCode="General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65</c:v>
                      </c:pt>
                      <c:pt idx="8">
                        <c:v>68</c:v>
                      </c:pt>
                      <c:pt idx="9">
                        <c:v>69</c:v>
                      </c:pt>
                      <c:pt idx="10">
                        <c:v>69.5</c:v>
                      </c:pt>
                      <c:pt idx="11">
                        <c:v>70</c:v>
                      </c:pt>
                      <c:pt idx="12">
                        <c:v>73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C05-442D-88E4-B6DC540A729A}"/>
                  </c:ext>
                </c:extLst>
              </c15:ser>
            </c15:filteredScatterSeries>
          </c:ext>
        </c:extLst>
      </c:scatterChart>
      <c:valAx>
        <c:axId val="182638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Déplacement antérieur/postérieur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422480"/>
        <c:crosses val="autoZero"/>
        <c:crossBetween val="midCat"/>
      </c:valAx>
      <c:valAx>
        <c:axId val="163242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Force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389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803783616118928"/>
          <c:y val="0.32091653117521329"/>
          <c:w val="0.30518706857771272"/>
          <c:h val="0.19575987869708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84965433734697"/>
          <c:y val="6.9694789703330678E-2"/>
          <c:w val="0.61505100814500069"/>
          <c:h val="0.64897074215721584"/>
        </c:manualLayout>
      </c:layout>
      <c:scatterChart>
        <c:scatterStyle val="lineMarker"/>
        <c:varyColors val="0"/>
        <c:ser>
          <c:idx val="3"/>
          <c:order val="3"/>
          <c:tx>
            <c:v>Force ponctuelle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'[Lombaire (version 1).xlsx]Full spine'!$I$3:$I$9</c:f>
              <c:numCache>
                <c:formatCode>0.000</c:formatCode>
                <c:ptCount val="7"/>
                <c:pt idx="0" formatCode="General">
                  <c:v>0</c:v>
                </c:pt>
                <c:pt idx="1">
                  <c:v>5.8280000000000003</c:v>
                </c:pt>
                <c:pt idx="2">
                  <c:v>10.29</c:v>
                </c:pt>
                <c:pt idx="3">
                  <c:v>16.690000000000001</c:v>
                </c:pt>
                <c:pt idx="4">
                  <c:v>26.65</c:v>
                </c:pt>
                <c:pt idx="5">
                  <c:v>44.2</c:v>
                </c:pt>
                <c:pt idx="6">
                  <c:v>81.7</c:v>
                </c:pt>
              </c:numCache>
            </c:numRef>
          </c:xVal>
          <c:yVal>
            <c:numRef>
              <c:f>'[Lombaire (version 1).xlsx]Full spine'!$H$3:$H$9</c:f>
              <c:numCache>
                <c:formatCode>0.000</c:formatCode>
                <c:ptCount val="7"/>
                <c:pt idx="0" formatCode="General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EA-4047-AF40-5B2F8F4411C9}"/>
            </c:ext>
          </c:extLst>
        </c:ser>
        <c:ser>
          <c:idx val="4"/>
          <c:order val="4"/>
          <c:tx>
            <c:v>Charge répartie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'[Lombaire (version 1).xlsx]Full spine'!$K$3:$K$15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5.6619999999999999</c:v>
                </c:pt>
                <c:pt idx="2">
                  <c:v>9.0210000000000008</c:v>
                </c:pt>
                <c:pt idx="3">
                  <c:v>12.82</c:v>
                </c:pt>
                <c:pt idx="4">
                  <c:v>17.16</c:v>
                </c:pt>
                <c:pt idx="5">
                  <c:v>22.14</c:v>
                </c:pt>
                <c:pt idx="6">
                  <c:v>27.92</c:v>
                </c:pt>
                <c:pt idx="7">
                  <c:v>34.71</c:v>
                </c:pt>
                <c:pt idx="8">
                  <c:v>42.75</c:v>
                </c:pt>
                <c:pt idx="9">
                  <c:v>52.4</c:v>
                </c:pt>
                <c:pt idx="10">
                  <c:v>64.150000000000006</c:v>
                </c:pt>
                <c:pt idx="11">
                  <c:v>78.63</c:v>
                </c:pt>
              </c:numCache>
            </c:numRef>
          </c:xVal>
          <c:yVal>
            <c:numRef>
              <c:f>'[Lombaire (version 1).xlsx]Full spine'!$H$3:$H$15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5EA-4047-AF40-5B2F8F4411C9}"/>
            </c:ext>
          </c:extLst>
        </c:ser>
        <c:ser>
          <c:idx val="5"/>
          <c:order val="5"/>
          <c:tx>
            <c:v>Charge physiologique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'[Lombaire (version 1).xlsx]Full spine'!$M$3:$M$15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0.55600000000000005</c:v>
                </c:pt>
                <c:pt idx="2">
                  <c:v>1.2769999999999999</c:v>
                </c:pt>
                <c:pt idx="3">
                  <c:v>2.2709999999999999</c:v>
                </c:pt>
                <c:pt idx="4">
                  <c:v>3.7709999999999999</c:v>
                </c:pt>
                <c:pt idx="5">
                  <c:v>6.3780000000000001</c:v>
                </c:pt>
                <c:pt idx="6">
                  <c:v>12.27</c:v>
                </c:pt>
                <c:pt idx="7">
                  <c:v>19.39</c:v>
                </c:pt>
                <c:pt idx="8">
                  <c:v>28.16</c:v>
                </c:pt>
                <c:pt idx="9">
                  <c:v>32.79</c:v>
                </c:pt>
                <c:pt idx="10">
                  <c:v>35.630000000000003</c:v>
                </c:pt>
                <c:pt idx="11">
                  <c:v>38.93</c:v>
                </c:pt>
                <c:pt idx="12">
                  <c:v>75.33</c:v>
                </c:pt>
              </c:numCache>
            </c:numRef>
          </c:xVal>
          <c:yVal>
            <c:numRef>
              <c:f>'[Lombaire (version 1).xlsx]Full spine'!$O$3:$O$15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65</c:v>
                </c:pt>
                <c:pt idx="8">
                  <c:v>68</c:v>
                </c:pt>
                <c:pt idx="9">
                  <c:v>69</c:v>
                </c:pt>
                <c:pt idx="10">
                  <c:v>69.5</c:v>
                </c:pt>
                <c:pt idx="11">
                  <c:v>70</c:v>
                </c:pt>
                <c:pt idx="12">
                  <c:v>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5EA-4047-AF40-5B2F8F441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389072"/>
        <c:axId val="163242248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CF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'[Lombaire (version 1).xlsx]Full spine'!$B$3:$B$12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4.0519999999999996</c:v>
                      </c:pt>
                      <c:pt idx="2">
                        <c:v>8.5060000000000002</c:v>
                      </c:pt>
                      <c:pt idx="3">
                        <c:v>13.42</c:v>
                      </c:pt>
                      <c:pt idx="4">
                        <c:v>18.88</c:v>
                      </c:pt>
                      <c:pt idx="5">
                        <c:v>24.97</c:v>
                      </c:pt>
                      <c:pt idx="6">
                        <c:v>31.79</c:v>
                      </c:pt>
                      <c:pt idx="7">
                        <c:v>39.479999999999997</c:v>
                      </c:pt>
                      <c:pt idx="8">
                        <c:v>48.22</c:v>
                      </c:pt>
                      <c:pt idx="9">
                        <c:v>58.21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'[Lombaire (version 1).xlsx]Full spine'!$A$3:$A$12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E5EA-4047-AF40-5B2F8F4411C9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DF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spine'!$D$3:$D$12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5.29</c:v>
                      </c:pt>
                      <c:pt idx="2">
                        <c:v>10.834</c:v>
                      </c:pt>
                      <c:pt idx="3">
                        <c:v>16.649999999999999</c:v>
                      </c:pt>
                      <c:pt idx="4">
                        <c:v>22.76</c:v>
                      </c:pt>
                      <c:pt idx="5">
                        <c:v>29.18</c:v>
                      </c:pt>
                      <c:pt idx="6">
                        <c:v>35.93</c:v>
                      </c:pt>
                      <c:pt idx="7">
                        <c:v>43.04</c:v>
                      </c:pt>
                      <c:pt idx="8">
                        <c:v>50.54</c:v>
                      </c:pt>
                      <c:pt idx="9">
                        <c:v>58.46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spine'!$A$3:$A$18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5EA-4047-AF40-5B2F8F4411C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LA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spine'!$F$3:$F$43</c15:sqref>
                        </c15:formulaRef>
                      </c:ext>
                    </c:extLst>
                    <c:numCache>
                      <c:formatCode>0.000</c:formatCode>
                      <c:ptCount val="41"/>
                      <c:pt idx="0" formatCode="General">
                        <c:v>0</c:v>
                      </c:pt>
                      <c:pt idx="1">
                        <c:v>0.42323</c:v>
                      </c:pt>
                      <c:pt idx="2">
                        <c:v>0.845553</c:v>
                      </c:pt>
                      <c:pt idx="3">
                        <c:v>1.2662899999999999</c:v>
                      </c:pt>
                      <c:pt idx="4">
                        <c:v>1.6847099999999999</c:v>
                      </c:pt>
                      <c:pt idx="5">
                        <c:v>2.0999599999999998</c:v>
                      </c:pt>
                      <c:pt idx="6">
                        <c:v>2.5111599999999998</c:v>
                      </c:pt>
                      <c:pt idx="7">
                        <c:v>2.9173100000000001</c:v>
                      </c:pt>
                      <c:pt idx="8">
                        <c:v>3.31732</c:v>
                      </c:pt>
                      <c:pt idx="9">
                        <c:v>3.7100499999999998</c:v>
                      </c:pt>
                      <c:pt idx="10">
                        <c:v>4.0941700000000001</c:v>
                      </c:pt>
                      <c:pt idx="11">
                        <c:v>4.46821</c:v>
                      </c:pt>
                      <c:pt idx="12">
                        <c:v>4.8307000000000002</c:v>
                      </c:pt>
                      <c:pt idx="13">
                        <c:v>5.1799299999999997</c:v>
                      </c:pt>
                      <c:pt idx="14">
                        <c:v>5.5139899999999997</c:v>
                      </c:pt>
                      <c:pt idx="15">
                        <c:v>5.8307399999999996</c:v>
                      </c:pt>
                      <c:pt idx="16">
                        <c:v>6.1281299999999996</c:v>
                      </c:pt>
                      <c:pt idx="17">
                        <c:v>6.4035599999999997</c:v>
                      </c:pt>
                      <c:pt idx="18">
                        <c:v>6.6542599999999998</c:v>
                      </c:pt>
                      <c:pt idx="19">
                        <c:v>6.8771399999999998</c:v>
                      </c:pt>
                      <c:pt idx="20">
                        <c:v>7.0687800000000003</c:v>
                      </c:pt>
                      <c:pt idx="21">
                        <c:v>7.2252400000000003</c:v>
                      </c:pt>
                      <c:pt idx="22">
                        <c:v>7.3420800000000002</c:v>
                      </c:pt>
                      <c:pt idx="23">
                        <c:v>7.4142000000000001</c:v>
                      </c:pt>
                      <c:pt idx="24">
                        <c:v>7.4356499999999999</c:v>
                      </c:pt>
                      <c:pt idx="25">
                        <c:v>7.39947</c:v>
                      </c:pt>
                      <c:pt idx="26">
                        <c:v>7.2973100000000004</c:v>
                      </c:pt>
                      <c:pt idx="27">
                        <c:v>7.1191000000000004</c:v>
                      </c:pt>
                      <c:pt idx="28">
                        <c:v>6.8523399999999999</c:v>
                      </c:pt>
                      <c:pt idx="29">
                        <c:v>6.4815199999999997</c:v>
                      </c:pt>
                      <c:pt idx="30">
                        <c:v>5.9855600000000004</c:v>
                      </c:pt>
                      <c:pt idx="31">
                        <c:v>5.3377699999999999</c:v>
                      </c:pt>
                      <c:pt idx="32">
                        <c:v>4.4999700000000002</c:v>
                      </c:pt>
                      <c:pt idx="33">
                        <c:v>3.41682</c:v>
                      </c:pt>
                      <c:pt idx="34">
                        <c:v>2.00075</c:v>
                      </c:pt>
                      <c:pt idx="35">
                        <c:v>0.106672</c:v>
                      </c:pt>
                      <c:pt idx="36">
                        <c:v>2.5469599999999999</c:v>
                      </c:pt>
                      <c:pt idx="37">
                        <c:v>6.6344500000000002</c:v>
                      </c:pt>
                      <c:pt idx="38">
                        <c:v>14.53</c:v>
                      </c:pt>
                      <c:pt idx="39">
                        <c:v>33.8645</c:v>
                      </c:pt>
                      <c:pt idx="40">
                        <c:v>48.914499999999997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spine'!$A$3:$A$43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  <c:pt idx="16">
                        <c:v>160</c:v>
                      </c:pt>
                      <c:pt idx="17">
                        <c:v>170</c:v>
                      </c:pt>
                      <c:pt idx="18">
                        <c:v>180</c:v>
                      </c:pt>
                      <c:pt idx="19">
                        <c:v>190</c:v>
                      </c:pt>
                      <c:pt idx="20">
                        <c:v>200</c:v>
                      </c:pt>
                      <c:pt idx="21">
                        <c:v>210</c:v>
                      </c:pt>
                      <c:pt idx="22">
                        <c:v>220</c:v>
                      </c:pt>
                      <c:pt idx="23">
                        <c:v>230</c:v>
                      </c:pt>
                      <c:pt idx="24">
                        <c:v>240</c:v>
                      </c:pt>
                      <c:pt idx="25">
                        <c:v>250</c:v>
                      </c:pt>
                      <c:pt idx="26">
                        <c:v>260</c:v>
                      </c:pt>
                      <c:pt idx="27">
                        <c:v>270</c:v>
                      </c:pt>
                      <c:pt idx="28">
                        <c:v>280</c:v>
                      </c:pt>
                      <c:pt idx="29">
                        <c:v>290</c:v>
                      </c:pt>
                      <c:pt idx="30">
                        <c:v>300</c:v>
                      </c:pt>
                      <c:pt idx="31">
                        <c:v>310</c:v>
                      </c:pt>
                      <c:pt idx="32">
                        <c:v>320</c:v>
                      </c:pt>
                      <c:pt idx="33">
                        <c:v>330</c:v>
                      </c:pt>
                      <c:pt idx="34">
                        <c:v>340</c:v>
                      </c:pt>
                      <c:pt idx="35">
                        <c:v>350</c:v>
                      </c:pt>
                      <c:pt idx="36">
                        <c:v>360</c:v>
                      </c:pt>
                      <c:pt idx="37">
                        <c:v>370</c:v>
                      </c:pt>
                      <c:pt idx="38">
                        <c:v>380</c:v>
                      </c:pt>
                      <c:pt idx="39">
                        <c:v>390</c:v>
                      </c:pt>
                      <c:pt idx="40">
                        <c:v>400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5EA-4047-AF40-5B2F8F4411C9}"/>
                  </c:ext>
                </c:extLst>
              </c15:ser>
            </c15:filteredScatterSeries>
          </c:ext>
        </c:extLst>
      </c:scatterChart>
      <c:valAx>
        <c:axId val="182638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Déplacement antérieur/postérieur (mm)</a:t>
                </a:r>
              </a:p>
            </c:rich>
          </c:tx>
          <c:layout>
            <c:manualLayout>
              <c:xMode val="edge"/>
              <c:yMode val="edge"/>
              <c:x val="8.040218509794414E-2"/>
              <c:y val="0.8593113137043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422480"/>
        <c:crosses val="autoZero"/>
        <c:crossBetween val="midCat"/>
      </c:valAx>
      <c:valAx>
        <c:axId val="163242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Force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38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58274894473136"/>
          <c:y val="7.281905117349699E-2"/>
          <c:w val="0.47284277580173945"/>
          <c:h val="0.63323488600717037"/>
        </c:manualLayout>
      </c:layout>
      <c:scatterChart>
        <c:scatterStyle val="lineMarker"/>
        <c:varyColors val="0"/>
        <c:ser>
          <c:idx val="3"/>
          <c:order val="3"/>
          <c:tx>
            <c:v>Force ponctuelle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'[Lombaire (version 1).xlsx]Full spine'!$J$3:$J$9</c:f>
              <c:numCache>
                <c:formatCode>0.000</c:formatCode>
                <c:ptCount val="7"/>
                <c:pt idx="0" formatCode="0">
                  <c:v>0</c:v>
                </c:pt>
                <c:pt idx="1">
                  <c:v>0.50600000000000001</c:v>
                </c:pt>
                <c:pt idx="2">
                  <c:v>1.242</c:v>
                </c:pt>
                <c:pt idx="3">
                  <c:v>2.0419999999999998</c:v>
                </c:pt>
                <c:pt idx="4">
                  <c:v>3.3919999999999999</c:v>
                </c:pt>
                <c:pt idx="5">
                  <c:v>6.1609999999999996</c:v>
                </c:pt>
                <c:pt idx="6">
                  <c:v>14.13</c:v>
                </c:pt>
              </c:numCache>
            </c:numRef>
          </c:xVal>
          <c:yVal>
            <c:numRef>
              <c:f>'[Lombaire (version 1).xlsx]Full spine'!$H$3:$H$9</c:f>
              <c:numCache>
                <c:formatCode>0.000</c:formatCode>
                <c:ptCount val="7"/>
                <c:pt idx="0" formatCode="General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01-493E-BF16-1C1082582FD2}"/>
            </c:ext>
          </c:extLst>
        </c:ser>
        <c:ser>
          <c:idx val="4"/>
          <c:order val="4"/>
          <c:tx>
            <c:v>Charge répartie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'[Lombaire (version 1).xlsx]Full spine'!$L$3:$L$15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0.64500000000000002</c:v>
                </c:pt>
                <c:pt idx="2">
                  <c:v>1.044</c:v>
                </c:pt>
                <c:pt idx="3">
                  <c:v>1.51</c:v>
                </c:pt>
                <c:pt idx="4">
                  <c:v>2.069</c:v>
                </c:pt>
                <c:pt idx="5">
                  <c:v>2.746</c:v>
                </c:pt>
                <c:pt idx="6">
                  <c:v>3.58</c:v>
                </c:pt>
                <c:pt idx="7">
                  <c:v>4.625</c:v>
                </c:pt>
                <c:pt idx="8">
                  <c:v>5.976</c:v>
                </c:pt>
                <c:pt idx="9">
                  <c:v>7.7670000000000003</c:v>
                </c:pt>
                <c:pt idx="10">
                  <c:v>10.186999999999999</c:v>
                </c:pt>
                <c:pt idx="11">
                  <c:v>13.57</c:v>
                </c:pt>
              </c:numCache>
            </c:numRef>
          </c:xVal>
          <c:yVal>
            <c:numRef>
              <c:f>'[Lombaire (version 1).xlsx]Full spine'!$H$3:$H$15</c:f>
              <c:numCache>
                <c:formatCode>0.000</c:formatCode>
                <c:ptCount val="13"/>
                <c:pt idx="0" formatCode="General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01-493E-BF16-1C1082582FD2}"/>
            </c:ext>
          </c:extLst>
        </c:ser>
        <c:ser>
          <c:idx val="5"/>
          <c:order val="5"/>
          <c:tx>
            <c:v>Charge physiologique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'[Lombaire (version 1).xlsx]Full spine'!$N$3:$N$17</c:f>
              <c:numCache>
                <c:formatCode>0.000</c:formatCode>
                <c:ptCount val="15"/>
                <c:pt idx="0" formatCode="General">
                  <c:v>0</c:v>
                </c:pt>
                <c:pt idx="1">
                  <c:v>0.13416</c:v>
                </c:pt>
                <c:pt idx="2">
                  <c:v>0.26404100000000003</c:v>
                </c:pt>
                <c:pt idx="3">
                  <c:v>0.38613500000000001</c:v>
                </c:pt>
                <c:pt idx="4">
                  <c:v>0.493813</c:v>
                </c:pt>
                <c:pt idx="5">
                  <c:v>0.57381300000000002</c:v>
                </c:pt>
                <c:pt idx="6">
                  <c:v>0.60640000000000005</c:v>
                </c:pt>
                <c:pt idx="7">
                  <c:v>0.63961299999999999</c:v>
                </c:pt>
                <c:pt idx="8">
                  <c:v>0.79802899999999999</c:v>
                </c:pt>
                <c:pt idx="9">
                  <c:v>0.94807699999999995</c:v>
                </c:pt>
                <c:pt idx="10">
                  <c:v>1.0645</c:v>
                </c:pt>
                <c:pt idx="11">
                  <c:v>1.2232400000000001</c:v>
                </c:pt>
                <c:pt idx="12">
                  <c:v>4.7315699999999996</c:v>
                </c:pt>
                <c:pt idx="13">
                  <c:v>8.3157300000000003</c:v>
                </c:pt>
                <c:pt idx="14">
                  <c:v>13.9305</c:v>
                </c:pt>
              </c:numCache>
            </c:numRef>
          </c:xVal>
          <c:yVal>
            <c:numRef>
              <c:f>'[Lombaire (version 1).xlsx]Full spine'!$O$3:$O$17</c:f>
              <c:numCache>
                <c:formatCode>0.000</c:formatCode>
                <c:ptCount val="15"/>
                <c:pt idx="0" formatCode="General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65</c:v>
                </c:pt>
                <c:pt idx="8">
                  <c:v>68</c:v>
                </c:pt>
                <c:pt idx="9">
                  <c:v>69</c:v>
                </c:pt>
                <c:pt idx="10">
                  <c:v>69.5</c:v>
                </c:pt>
                <c:pt idx="11">
                  <c:v>70</c:v>
                </c:pt>
                <c:pt idx="12">
                  <c:v>73</c:v>
                </c:pt>
                <c:pt idx="13">
                  <c:v>74</c:v>
                </c:pt>
                <c:pt idx="14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301-493E-BF16-1C1082582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404784"/>
        <c:axId val="17124203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CF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'[Lombaire (version 1).xlsx]Full spine'!$C$3:$C$15</c15:sqref>
                        </c15:formulaRef>
                      </c:ext>
                    </c:extLst>
                    <c:numCache>
                      <c:formatCode>0.000</c:formatCode>
                      <c:ptCount val="13"/>
                      <c:pt idx="0" formatCode="0">
                        <c:v>0</c:v>
                      </c:pt>
                      <c:pt idx="1">
                        <c:v>0.40992400000000001</c:v>
                      </c:pt>
                      <c:pt idx="2">
                        <c:v>0.84899999999999998</c:v>
                      </c:pt>
                      <c:pt idx="3">
                        <c:v>1.3229500000000001</c:v>
                      </c:pt>
                      <c:pt idx="4">
                        <c:v>1.839</c:v>
                      </c:pt>
                      <c:pt idx="5">
                        <c:v>2.40639</c:v>
                      </c:pt>
                      <c:pt idx="6">
                        <c:v>3.0370499999999998</c:v>
                      </c:pt>
                      <c:pt idx="7">
                        <c:v>3.7465700000000002</c:v>
                      </c:pt>
                      <c:pt idx="8">
                        <c:v>4.5555700000000003</c:v>
                      </c:pt>
                      <c:pt idx="9">
                        <c:v>5.4915500000000002</c:v>
                      </c:pt>
                      <c:pt idx="10">
                        <c:v>6.5915699999999999</c:v>
                      </c:pt>
                      <c:pt idx="11">
                        <c:v>7.9057899999999997</c:v>
                      </c:pt>
                      <c:pt idx="12">
                        <c:v>9.5019500000000008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'[Lombaire (version 1).xlsx]Full spine'!$A$3:$A$18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9301-493E-BF16-1C1082582FD2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DF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spine'!$E$3:$E$18</c15:sqref>
                        </c15:formulaRef>
                      </c:ext>
                    </c:extLst>
                    <c:numCache>
                      <c:formatCode>0.000</c:formatCode>
                      <c:ptCount val="16"/>
                      <c:pt idx="0" formatCode="0">
                        <c:v>0</c:v>
                      </c:pt>
                      <c:pt idx="1">
                        <c:v>0.37574600000000002</c:v>
                      </c:pt>
                      <c:pt idx="2">
                        <c:v>0.77834300000000001</c:v>
                      </c:pt>
                      <c:pt idx="3">
                        <c:v>1.2107699999999999</c:v>
                      </c:pt>
                      <c:pt idx="4">
                        <c:v>1.6763600000000001</c:v>
                      </c:pt>
                      <c:pt idx="5">
                        <c:v>2.1789100000000001</c:v>
                      </c:pt>
                      <c:pt idx="6">
                        <c:v>2.7226699999999999</c:v>
                      </c:pt>
                      <c:pt idx="7">
                        <c:v>3.3124699999999998</c:v>
                      </c:pt>
                      <c:pt idx="8">
                        <c:v>3.9537399999999998</c:v>
                      </c:pt>
                      <c:pt idx="9">
                        <c:v>4.6525999999999996</c:v>
                      </c:pt>
                      <c:pt idx="10">
                        <c:v>5.41594</c:v>
                      </c:pt>
                      <c:pt idx="11">
                        <c:v>6.2515200000000002</c:v>
                      </c:pt>
                      <c:pt idx="12">
                        <c:v>7.1679500000000003</c:v>
                      </c:pt>
                      <c:pt idx="13">
                        <c:v>8.1748899999999995</c:v>
                      </c:pt>
                      <c:pt idx="14">
                        <c:v>9.2829099999999993</c:v>
                      </c:pt>
                      <c:pt idx="15">
                        <c:v>10.5037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spine'!$A$3:$A$18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301-493E-BF16-1C1082582FD2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LA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spine'!$G$3:$G$43</c15:sqref>
                        </c15:formulaRef>
                      </c:ext>
                    </c:extLst>
                    <c:numCache>
                      <c:formatCode>0.000</c:formatCode>
                      <c:ptCount val="41"/>
                      <c:pt idx="0" formatCode="0">
                        <c:v>0</c:v>
                      </c:pt>
                      <c:pt idx="1">
                        <c:v>0.11944299999999999</c:v>
                      </c:pt>
                      <c:pt idx="2">
                        <c:v>0.23925099999999999</c:v>
                      </c:pt>
                      <c:pt idx="3">
                        <c:v>0.35945700000000003</c:v>
                      </c:pt>
                      <c:pt idx="4">
                        <c:v>0.48010000000000003</c:v>
                      </c:pt>
                      <c:pt idx="5">
                        <c:v>0.60122299999999995</c:v>
                      </c:pt>
                      <c:pt idx="6">
                        <c:v>0.72287100000000004</c:v>
                      </c:pt>
                      <c:pt idx="7">
                        <c:v>0.84509500000000004</c:v>
                      </c:pt>
                      <c:pt idx="8">
                        <c:v>0.96795299999999995</c:v>
                      </c:pt>
                      <c:pt idx="9">
                        <c:v>1.0914999999999999</c:v>
                      </c:pt>
                      <c:pt idx="10">
                        <c:v>1.2158199999999999</c:v>
                      </c:pt>
                      <c:pt idx="11">
                        <c:v>1.34097</c:v>
                      </c:pt>
                      <c:pt idx="12">
                        <c:v>1.4670399999999999</c:v>
                      </c:pt>
                      <c:pt idx="13">
                        <c:v>1.59413</c:v>
                      </c:pt>
                      <c:pt idx="14">
                        <c:v>1.7223299999999999</c:v>
                      </c:pt>
                      <c:pt idx="15">
                        <c:v>1.8517600000000001</c:v>
                      </c:pt>
                      <c:pt idx="16">
                        <c:v>1.98254</c:v>
                      </c:pt>
                      <c:pt idx="17">
                        <c:v>2.1148099999999999</c:v>
                      </c:pt>
                      <c:pt idx="18">
                        <c:v>2.2487200000000001</c:v>
                      </c:pt>
                      <c:pt idx="19">
                        <c:v>2.3844699999999999</c:v>
                      </c:pt>
                      <c:pt idx="20">
                        <c:v>2.52223</c:v>
                      </c:pt>
                      <c:pt idx="21">
                        <c:v>2.6622400000000002</c:v>
                      </c:pt>
                      <c:pt idx="22">
                        <c:v>2.8047599999999999</c:v>
                      </c:pt>
                      <c:pt idx="23">
                        <c:v>2.9500899999999999</c:v>
                      </c:pt>
                      <c:pt idx="24">
                        <c:v>3.0985900000000002</c:v>
                      </c:pt>
                      <c:pt idx="25">
                        <c:v>3.2506699999999999</c:v>
                      </c:pt>
                      <c:pt idx="26">
                        <c:v>3.4068299999999998</c:v>
                      </c:pt>
                      <c:pt idx="27">
                        <c:v>3.5676999999999999</c:v>
                      </c:pt>
                      <c:pt idx="28">
                        <c:v>3.7340399999999998</c:v>
                      </c:pt>
                      <c:pt idx="29">
                        <c:v>3.9068000000000001</c:v>
                      </c:pt>
                      <c:pt idx="30">
                        <c:v>4.0872700000000002</c:v>
                      </c:pt>
                      <c:pt idx="31">
                        <c:v>4.27712</c:v>
                      </c:pt>
                      <c:pt idx="32">
                        <c:v>4.4787400000000002</c:v>
                      </c:pt>
                      <c:pt idx="33">
                        <c:v>4.6955799999999996</c:v>
                      </c:pt>
                      <c:pt idx="34">
                        <c:v>4.9331199999999997</c:v>
                      </c:pt>
                      <c:pt idx="35">
                        <c:v>5.2005999999999997</c:v>
                      </c:pt>
                      <c:pt idx="36">
                        <c:v>5.5159500000000001</c:v>
                      </c:pt>
                      <c:pt idx="37">
                        <c:v>5.9227699999999999</c:v>
                      </c:pt>
                      <c:pt idx="38">
                        <c:v>6.5788099999999998</c:v>
                      </c:pt>
                      <c:pt idx="39">
                        <c:v>8.0497300000000003</c:v>
                      </c:pt>
                      <c:pt idx="40">
                        <c:v>9.3487500000000008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'[Lombaire (version 1).xlsx]Full spine'!$A$3:$A$43</c15:sqref>
                        </c15:formulaRef>
                      </c:ext>
                    </c:extLst>
                    <c:numCache>
                      <c:formatCode>General</c:formatCode>
                      <c:ptCount val="41"/>
                      <c:pt idx="0">
                        <c:v>0</c:v>
                      </c:pt>
                      <c:pt idx="1">
                        <c:v>10</c:v>
                      </c:pt>
                      <c:pt idx="2">
                        <c:v>20</c:v>
                      </c:pt>
                      <c:pt idx="3">
                        <c:v>30</c:v>
                      </c:pt>
                      <c:pt idx="4">
                        <c:v>40</c:v>
                      </c:pt>
                      <c:pt idx="5">
                        <c:v>50</c:v>
                      </c:pt>
                      <c:pt idx="6">
                        <c:v>60</c:v>
                      </c:pt>
                      <c:pt idx="7">
                        <c:v>70</c:v>
                      </c:pt>
                      <c:pt idx="8">
                        <c:v>80</c:v>
                      </c:pt>
                      <c:pt idx="9">
                        <c:v>90</c:v>
                      </c:pt>
                      <c:pt idx="10">
                        <c:v>100</c:v>
                      </c:pt>
                      <c:pt idx="11">
                        <c:v>110</c:v>
                      </c:pt>
                      <c:pt idx="12">
                        <c:v>120</c:v>
                      </c:pt>
                      <c:pt idx="13">
                        <c:v>130</c:v>
                      </c:pt>
                      <c:pt idx="14">
                        <c:v>140</c:v>
                      </c:pt>
                      <c:pt idx="15">
                        <c:v>150</c:v>
                      </c:pt>
                      <c:pt idx="16">
                        <c:v>160</c:v>
                      </c:pt>
                      <c:pt idx="17">
                        <c:v>170</c:v>
                      </c:pt>
                      <c:pt idx="18">
                        <c:v>180</c:v>
                      </c:pt>
                      <c:pt idx="19">
                        <c:v>190</c:v>
                      </c:pt>
                      <c:pt idx="20">
                        <c:v>200</c:v>
                      </c:pt>
                      <c:pt idx="21">
                        <c:v>210</c:v>
                      </c:pt>
                      <c:pt idx="22">
                        <c:v>220</c:v>
                      </c:pt>
                      <c:pt idx="23">
                        <c:v>230</c:v>
                      </c:pt>
                      <c:pt idx="24">
                        <c:v>240</c:v>
                      </c:pt>
                      <c:pt idx="25">
                        <c:v>250</c:v>
                      </c:pt>
                      <c:pt idx="26">
                        <c:v>260</c:v>
                      </c:pt>
                      <c:pt idx="27">
                        <c:v>270</c:v>
                      </c:pt>
                      <c:pt idx="28">
                        <c:v>280</c:v>
                      </c:pt>
                      <c:pt idx="29">
                        <c:v>290</c:v>
                      </c:pt>
                      <c:pt idx="30">
                        <c:v>300</c:v>
                      </c:pt>
                      <c:pt idx="31">
                        <c:v>310</c:v>
                      </c:pt>
                      <c:pt idx="32">
                        <c:v>320</c:v>
                      </c:pt>
                      <c:pt idx="33">
                        <c:v>330</c:v>
                      </c:pt>
                      <c:pt idx="34">
                        <c:v>340</c:v>
                      </c:pt>
                      <c:pt idx="35">
                        <c:v>350</c:v>
                      </c:pt>
                      <c:pt idx="36">
                        <c:v>360</c:v>
                      </c:pt>
                      <c:pt idx="37">
                        <c:v>370</c:v>
                      </c:pt>
                      <c:pt idx="38">
                        <c:v>380</c:v>
                      </c:pt>
                      <c:pt idx="39">
                        <c:v>390</c:v>
                      </c:pt>
                      <c:pt idx="40">
                        <c:v>400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301-493E-BF16-1C1082582FD2}"/>
                  </c:ext>
                </c:extLst>
              </c15:ser>
            </c15:filteredScatterSeries>
          </c:ext>
        </c:extLst>
      </c:scatterChart>
      <c:valAx>
        <c:axId val="182640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 err="1"/>
                  <a:t>Déplacement</a:t>
                </a:r>
                <a:r>
                  <a:rPr lang="en-CA" dirty="0"/>
                  <a:t> axial (mm)</a:t>
                </a:r>
              </a:p>
            </c:rich>
          </c:tx>
          <c:layout>
            <c:manualLayout>
              <c:xMode val="edge"/>
              <c:yMode val="edge"/>
              <c:x val="0.20696621696419548"/>
              <c:y val="0.892724037167427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420352"/>
        <c:crosses val="autoZero"/>
        <c:crossBetween val="midCat"/>
      </c:valAx>
      <c:valAx>
        <c:axId val="171242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Force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404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520571120534055"/>
          <c:y val="0.17810434860570018"/>
          <c:w val="0.3447942887946594"/>
          <c:h val="0.55111251038596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477312859737"/>
          <c:y val="4.8511576626240352E-2"/>
          <c:w val="0.71125084969661256"/>
          <c:h val="0.75566347481096285"/>
        </c:manualLayout>
      </c:layout>
      <c:scatterChart>
        <c:scatterStyle val="lineMarker"/>
        <c:varyColors val="0"/>
        <c:ser>
          <c:idx val="0"/>
          <c:order val="0"/>
          <c:tx>
            <c:v>PR/LA non-linéaire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'Full spine'!$N$3:$N$17</c:f>
              <c:numCache>
                <c:formatCode>0.000</c:formatCode>
                <c:ptCount val="15"/>
                <c:pt idx="0" formatCode="General">
                  <c:v>0</c:v>
                </c:pt>
                <c:pt idx="1">
                  <c:v>0.13416</c:v>
                </c:pt>
                <c:pt idx="2">
                  <c:v>0.26404100000000003</c:v>
                </c:pt>
                <c:pt idx="3">
                  <c:v>0.38613500000000001</c:v>
                </c:pt>
                <c:pt idx="4">
                  <c:v>0.493813</c:v>
                </c:pt>
                <c:pt idx="5">
                  <c:v>0.57381300000000002</c:v>
                </c:pt>
                <c:pt idx="6">
                  <c:v>0.60640000000000005</c:v>
                </c:pt>
                <c:pt idx="7">
                  <c:v>0.63961299999999999</c:v>
                </c:pt>
                <c:pt idx="8">
                  <c:v>0.79802899999999999</c:v>
                </c:pt>
                <c:pt idx="9">
                  <c:v>0.94807699999999995</c:v>
                </c:pt>
                <c:pt idx="10">
                  <c:v>1.0645</c:v>
                </c:pt>
                <c:pt idx="11">
                  <c:v>1.2232400000000001</c:v>
                </c:pt>
                <c:pt idx="12">
                  <c:v>4.7315699999999996</c:v>
                </c:pt>
                <c:pt idx="13">
                  <c:v>8.3157300000000003</c:v>
                </c:pt>
                <c:pt idx="14">
                  <c:v>13.9305</c:v>
                </c:pt>
              </c:numCache>
            </c:numRef>
          </c:xVal>
          <c:yVal>
            <c:numRef>
              <c:f>'Full spine'!$O$3:$O$17</c:f>
              <c:numCache>
                <c:formatCode>0.000</c:formatCode>
                <c:ptCount val="15"/>
                <c:pt idx="0" formatCode="General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65</c:v>
                </c:pt>
                <c:pt idx="8">
                  <c:v>68</c:v>
                </c:pt>
                <c:pt idx="9">
                  <c:v>69</c:v>
                </c:pt>
                <c:pt idx="10">
                  <c:v>69.5</c:v>
                </c:pt>
                <c:pt idx="11">
                  <c:v>70</c:v>
                </c:pt>
                <c:pt idx="12">
                  <c:v>73</c:v>
                </c:pt>
                <c:pt idx="13">
                  <c:v>74</c:v>
                </c:pt>
                <c:pt idx="14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AE-4298-B580-B6E8399B91C3}"/>
            </c:ext>
          </c:extLst>
        </c:ser>
        <c:ser>
          <c:idx val="1"/>
          <c:order val="1"/>
          <c:tx>
            <c:v>PR/LA linéaire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'Full spine'!$U$3:$U$11</c:f>
              <c:numCache>
                <c:formatCode>0.000</c:formatCode>
                <c:ptCount val="9"/>
                <c:pt idx="0" formatCode="General">
                  <c:v>0</c:v>
                </c:pt>
                <c:pt idx="1">
                  <c:v>0.13307749999999999</c:v>
                </c:pt>
                <c:pt idx="2">
                  <c:v>0.26615499999999997</c:v>
                </c:pt>
                <c:pt idx="3">
                  <c:v>0.399233</c:v>
                </c:pt>
                <c:pt idx="4">
                  <c:v>0.53230999999999995</c:v>
                </c:pt>
                <c:pt idx="5">
                  <c:v>0.66538799999999998</c:v>
                </c:pt>
                <c:pt idx="6">
                  <c:v>0.79846600000000001</c:v>
                </c:pt>
                <c:pt idx="7">
                  <c:v>0.93154300000000001</c:v>
                </c:pt>
                <c:pt idx="8">
                  <c:v>1.0646199999999999</c:v>
                </c:pt>
              </c:numCache>
            </c:numRef>
          </c:xVal>
          <c:yVal>
            <c:numRef>
              <c:f>'Full spine'!$A$3:$A$11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AE-4298-B580-B6E8399B9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318879"/>
        <c:axId val="1647685375"/>
      </c:scatterChart>
      <c:valAx>
        <c:axId val="197731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Déplacement axial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685375"/>
        <c:crosses val="autoZero"/>
        <c:crossBetween val="midCat"/>
      </c:valAx>
      <c:valAx>
        <c:axId val="164768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Force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188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77120486498247"/>
          <c:y val="0.22271154363697926"/>
          <c:w val="0.1475552808283411"/>
          <c:h val="0.351709972306383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30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96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30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50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2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05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8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83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C647-83B9-49ED-AF04-32522F9A5CD2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118B-F30B-4325-A120-C2FF83BC47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0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uxtonosteopathy.co.uk/back-pain-symptoms/posture/" TargetMode="External"/><Relationship Id="rId2" Type="http://schemas.openxmlformats.org/officeDocument/2006/relationships/hyperlink" Target="https://www.stressebook.com/beam-and-bar-eleme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77E1-128F-B96F-F50E-1697A87F7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fr-CA" sz="5000"/>
              <a:t>Stabilité de la colonne vertébrale humaine en compression</a:t>
            </a:r>
            <a:br>
              <a:rPr lang="fr-CA" sz="5000"/>
            </a:br>
            <a:r>
              <a:rPr lang="fr-CA" sz="2000" i="1"/>
              <a:t>MEC3900 – Projet intégrateur III</a:t>
            </a:r>
            <a:endParaRPr lang="en-CA" sz="5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E530B-415C-6CA2-3848-8C115CB60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74" y="5147895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lang="fr-CA" sz="1600" dirty="0"/>
              <a:t>Présenté par Alexandre Deschênes</a:t>
            </a:r>
            <a:endParaRPr lang="en-CA" sz="1600" dirty="0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193776D1-BB50-7F95-D6F1-51AF2E98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85" y="5476992"/>
            <a:ext cx="2462525" cy="1115831"/>
          </a:xfrm>
          <a:prstGeom prst="rect">
            <a:avLst/>
          </a:prstGeom>
        </p:spPr>
      </p:pic>
      <p:pic>
        <p:nvPicPr>
          <p:cNvPr id="8" name="Picture 7" descr="A blue and green object&#10;&#10;Description automatically generated with medium confidence">
            <a:extLst>
              <a:ext uri="{FF2B5EF4-FFF2-40B4-BE49-F238E27FC236}">
                <a16:creationId xmlns:a16="http://schemas.microsoft.com/office/drawing/2014/main" id="{5D0AAC92-D2FF-E3D0-92ED-2ED0506A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455" y="131052"/>
            <a:ext cx="1094953" cy="5063129"/>
          </a:xfrm>
          <a:prstGeom prst="rect">
            <a:avLst/>
          </a:prstGeom>
        </p:spPr>
      </p:pic>
      <p:pic>
        <p:nvPicPr>
          <p:cNvPr id="11" name="Picture 10" descr="A rainbow colored line on a white background&#10;&#10;Description automatically generated">
            <a:extLst>
              <a:ext uri="{FF2B5EF4-FFF2-40B4-BE49-F238E27FC236}">
                <a16:creationId xmlns:a16="http://schemas.microsoft.com/office/drawing/2014/main" id="{9AC57BD4-B32E-F4D6-B2B9-2B83C2699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96" t="2575" r="12958" b="3378"/>
          <a:stretch/>
        </p:blipFill>
        <p:spPr bwMode="auto">
          <a:xfrm>
            <a:off x="10411674" y="454116"/>
            <a:ext cx="1163774" cy="450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 descr="A blue and green line&#10;&#10;Description automatically generated">
            <a:extLst>
              <a:ext uri="{FF2B5EF4-FFF2-40B4-BE49-F238E27FC236}">
                <a16:creationId xmlns:a16="http://schemas.microsoft.com/office/drawing/2014/main" id="{37DB8FE6-8A1C-4E8B-4897-98B8D2DE28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441" t="1784" r="14775" b="2004"/>
          <a:stretch/>
        </p:blipFill>
        <p:spPr>
          <a:xfrm>
            <a:off x="8342316" y="363152"/>
            <a:ext cx="746449" cy="459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8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7303"/>
            <a:ext cx="4832802" cy="1243584"/>
          </a:xfrm>
        </p:spPr>
        <p:txBody>
          <a:bodyPr>
            <a:normAutofit/>
          </a:bodyPr>
          <a:lstStyle/>
          <a:p>
            <a:r>
              <a:rPr lang="fr-CA" sz="3400" dirty="0"/>
              <a:t>Validation de la solution (suite)</a:t>
            </a:r>
            <a:endParaRPr lang="en-CA" sz="3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1400" dirty="0"/>
          </a:p>
          <a:p>
            <a:pPr marL="0" indent="0">
              <a:buNone/>
            </a:pPr>
            <a:endParaRPr lang="fr-CA" sz="1400" dirty="0"/>
          </a:p>
          <a:p>
            <a:pPr marL="0" indent="0">
              <a:buNone/>
            </a:pPr>
            <a:r>
              <a:rPr lang="fr-CA" sz="1400" b="1" dirty="0"/>
              <a:t>Comparaison avec les valeurs in vitro et in silico du client</a:t>
            </a:r>
          </a:p>
          <a:p>
            <a:r>
              <a:rPr lang="fr-CA" sz="1400" dirty="0"/>
              <a:t>Valeurs obtenues semblables aux valeurs du client</a:t>
            </a:r>
          </a:p>
          <a:p>
            <a:endParaRPr lang="fr-CA" sz="1400" dirty="0"/>
          </a:p>
          <a:p>
            <a:r>
              <a:rPr lang="fr-CA" sz="1400" dirty="0"/>
              <a:t>Différences minimes</a:t>
            </a:r>
          </a:p>
          <a:p>
            <a:pPr lvl="1"/>
            <a:r>
              <a:rPr lang="fr-CA" sz="1100" dirty="0"/>
              <a:t>Poutre de Timoshenko vs Euler</a:t>
            </a:r>
          </a:p>
          <a:p>
            <a:pPr lvl="1"/>
            <a:r>
              <a:rPr lang="fr-CA" sz="1100" dirty="0"/>
              <a:t>Formulation d’éléments finis différentes</a:t>
            </a:r>
          </a:p>
          <a:p>
            <a:pPr lvl="1"/>
            <a:r>
              <a:rPr lang="fr-CA" sz="1100" dirty="0"/>
              <a:t>Solution non-linéaires</a:t>
            </a:r>
          </a:p>
          <a:p>
            <a:pPr lvl="1"/>
            <a:endParaRPr lang="fr-CA" sz="1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FEC5EF-5605-92A8-4B44-B9FC67D16614}"/>
              </a:ext>
            </a:extLst>
          </p:cNvPr>
          <p:cNvGrpSpPr/>
          <p:nvPr/>
        </p:nvGrpSpPr>
        <p:grpSpPr>
          <a:xfrm>
            <a:off x="6330409" y="404177"/>
            <a:ext cx="5627181" cy="3549100"/>
            <a:chOff x="6330409" y="404177"/>
            <a:chExt cx="5627181" cy="3549100"/>
          </a:xfrm>
        </p:grpSpPr>
        <p:pic>
          <p:nvPicPr>
            <p:cNvPr id="4" name="Picture 3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E1118518-F677-21E7-F53E-09ED600A7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6898" y="404177"/>
              <a:ext cx="4960550" cy="33934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2DB528-01AD-67DC-456D-E507AE96493F}"/>
                </a:ext>
              </a:extLst>
            </p:cNvPr>
            <p:cNvSpPr txBox="1"/>
            <p:nvPr/>
          </p:nvSpPr>
          <p:spPr>
            <a:xfrm>
              <a:off x="6330409" y="3699361"/>
              <a:ext cx="562718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CA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16: </a:t>
              </a:r>
              <a:r>
                <a:rPr lang="fr-FR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Comparaison entre le modèle thoraco-lombaire et les valeurs du client (</a:t>
              </a:r>
              <a:r>
                <a:rPr lang="fr-FR" sz="1050" i="1" kern="100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Shirazi-Adl</a:t>
              </a:r>
              <a:r>
                <a:rPr lang="fr-FR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2000).</a:t>
              </a:r>
              <a:endParaRPr lang="en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72DE6C-AB89-07FD-D25E-06973B646C68}"/>
              </a:ext>
            </a:extLst>
          </p:cNvPr>
          <p:cNvGrpSpPr/>
          <p:nvPr/>
        </p:nvGrpSpPr>
        <p:grpSpPr>
          <a:xfrm>
            <a:off x="6562300" y="4004833"/>
            <a:ext cx="5163401" cy="2674653"/>
            <a:chOff x="6562300" y="4004833"/>
            <a:chExt cx="5163401" cy="2674653"/>
          </a:xfrm>
        </p:grpSpPr>
        <p:pic>
          <p:nvPicPr>
            <p:cNvPr id="5" name="Picture 4" descr="A graph with orange dots and numbers&#10;&#10;Description automatically generated">
              <a:extLst>
                <a:ext uri="{FF2B5EF4-FFF2-40B4-BE49-F238E27FC236}">
                  <a16:creationId xmlns:a16="http://schemas.microsoft.com/office/drawing/2014/main" id="{EC479DAD-E4E9-5751-D075-DBBD628F4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70" b="6283"/>
            <a:stretch/>
          </p:blipFill>
          <p:spPr bwMode="auto">
            <a:xfrm>
              <a:off x="6923207" y="4004833"/>
              <a:ext cx="3906669" cy="242073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9DC16-C978-2526-71DE-E3AA61006D59}"/>
                </a:ext>
              </a:extLst>
            </p:cNvPr>
            <p:cNvSpPr txBox="1"/>
            <p:nvPr/>
          </p:nvSpPr>
          <p:spPr>
            <a:xfrm>
              <a:off x="6562300" y="6425570"/>
              <a:ext cx="51634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CA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17: </a:t>
              </a:r>
              <a:r>
                <a:rPr lang="fr-FR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Comparaison entre le modèle lombaire et les valeurs du client (</a:t>
              </a:r>
              <a:r>
                <a:rPr lang="fr-FR" sz="1050" i="1" kern="100" dirty="0" err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Shirazi-Adl</a:t>
              </a:r>
              <a:r>
                <a:rPr lang="fr-FR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2000).</a:t>
              </a:r>
              <a:endParaRPr lang="en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6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7303"/>
            <a:ext cx="4832802" cy="1243584"/>
          </a:xfrm>
        </p:spPr>
        <p:txBody>
          <a:bodyPr>
            <a:normAutofit/>
          </a:bodyPr>
          <a:lstStyle/>
          <a:p>
            <a:r>
              <a:rPr lang="fr-CA" sz="3400" dirty="0"/>
              <a:t>Limitations de la solution</a:t>
            </a:r>
            <a:endParaRPr lang="en-CA" sz="3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endParaRPr lang="fr-CA" sz="1400" dirty="0"/>
          </a:p>
          <a:p>
            <a:r>
              <a:rPr lang="fr-CA" sz="1400" dirty="0"/>
              <a:t>Charge supportée inférieure à la charge compressive créée par le poids du corps</a:t>
            </a:r>
          </a:p>
          <a:p>
            <a:r>
              <a:rPr lang="fr-CA" sz="1400" dirty="0"/>
              <a:t>Plusieurs mécanismes de stabilisation négligés</a:t>
            </a:r>
          </a:p>
          <a:p>
            <a:pPr lvl="1"/>
            <a:r>
              <a:rPr lang="fr-CA" sz="1200" dirty="0"/>
              <a:t>Rotation pelvienne</a:t>
            </a:r>
          </a:p>
          <a:p>
            <a:pPr lvl="1"/>
            <a:r>
              <a:rPr lang="fr-CA" sz="1200" dirty="0"/>
              <a:t>Activation musculaire</a:t>
            </a:r>
          </a:p>
          <a:p>
            <a:pPr lvl="1"/>
            <a:r>
              <a:rPr lang="fr-CA" sz="1200" dirty="0"/>
              <a:t>Pression abdominale</a:t>
            </a:r>
            <a:endParaRPr lang="fr-CA" sz="1000" dirty="0"/>
          </a:p>
          <a:p>
            <a:r>
              <a:rPr lang="fr-CA" sz="1400" dirty="0"/>
              <a:t>Éléments de poutre permettant uniquement une déformation élastique-parfaitement plastique.</a:t>
            </a:r>
            <a:endParaRPr lang="fr-CA" sz="1000" dirty="0"/>
          </a:p>
          <a:p>
            <a:endParaRPr lang="fr-CA" sz="1400" dirty="0"/>
          </a:p>
        </p:txBody>
      </p:sp>
      <p:pic>
        <p:nvPicPr>
          <p:cNvPr id="8" name="Picture 7" descr="Stress–strain curve: a Actual and perfect plasticity model, b Stable... |  Download Scientific Diagram">
            <a:extLst>
              <a:ext uri="{FF2B5EF4-FFF2-40B4-BE49-F238E27FC236}">
                <a16:creationId xmlns:a16="http://schemas.microsoft.com/office/drawing/2014/main" id="{A7B45578-A8AC-25D4-4ACC-91D63236F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28"/>
          <a:stretch/>
        </p:blipFill>
        <p:spPr bwMode="auto">
          <a:xfrm>
            <a:off x="7166234" y="4017327"/>
            <a:ext cx="2971800" cy="2159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6E6CA1-EF41-F2CD-5B49-F6A61F11DF78}"/>
              </a:ext>
            </a:extLst>
          </p:cNvPr>
          <p:cNvSpPr txBox="1"/>
          <p:nvPr/>
        </p:nvSpPr>
        <p:spPr>
          <a:xfrm>
            <a:off x="5710627" y="6176962"/>
            <a:ext cx="6333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19: </a:t>
            </a:r>
            <a:r>
              <a:rPr lang="fr-FR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Courbe Contrainte-Déformation d'un modèle élastique parfaitement plastique (Université de Laval, s.d.)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4F25AD-A3DD-9730-30F6-D97777E52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87" y="777874"/>
            <a:ext cx="3921125" cy="2159635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1CA05A-97F9-63D8-EDC2-998C216C0A83}"/>
              </a:ext>
            </a:extLst>
          </p:cNvPr>
          <p:cNvSpPr txBox="1"/>
          <p:nvPr/>
        </p:nvSpPr>
        <p:spPr>
          <a:xfrm>
            <a:off x="7247078" y="3096544"/>
            <a:ext cx="4197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18:</a:t>
            </a:r>
            <a:r>
              <a:rPr lang="fr-FR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Effet de l'angle du sacrum sur la colonne vertébrale (TRX, 2022)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3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4B7B-8A5A-9065-A965-F0EA4C73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8575-33AA-D504-966C-BE5C8B3E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CA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Batchu</a:t>
            </a:r>
            <a:r>
              <a:rPr lang="fr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(2014, Novembre 8). </a:t>
            </a:r>
            <a:r>
              <a:rPr lang="fr-CA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BEAM and BAR </a:t>
            </a:r>
            <a:r>
              <a:rPr lang="fr-CA" sz="1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Récupéré sur Stress Ebook LLC: </a:t>
            </a:r>
            <a:r>
              <a:rPr lang="fr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https://www.stressebook.com/beam-and-bar-elements</a:t>
            </a:r>
            <a:endParaRPr lang="fr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CA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Cholewicki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J., J. K. (1999). Intra-abdominal pressure mechanism for stabilizing the lumbar spine. </a:t>
            </a:r>
            <a:r>
              <a:rPr lang="en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en-CA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Biomech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17-28.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Cholewicki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(1996, Jan). Mechanical stability of the in vivo lumbar spine: implication for injury and chronic low back pain. </a:t>
            </a:r>
            <a:r>
              <a:rPr lang="en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 </a:t>
            </a:r>
            <a:r>
              <a:rPr lang="en-CA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Biomech</a:t>
            </a:r>
            <a:r>
              <a:rPr lang="en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CA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Bristol,Avon</a:t>
            </a:r>
            <a:r>
              <a:rPr lang="en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1-15.</a:t>
            </a:r>
            <a:endParaRPr lang="fr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FEM3D. (</a:t>
            </a:r>
            <a:r>
              <a:rPr lang="en-CA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s.d.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 Describing a 3D Finite Element Model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Récupéré sur FEM3D: https://people.sc.fsu.edu/~jburkardt/data/fem3d/fem3d.html</a:t>
            </a:r>
            <a:endParaRPr lang="en-CA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Gardner-Morse M., S. I. (1995). Role of muscles in lumbar spine stability in maximum extension efforts. </a:t>
            </a:r>
            <a:r>
              <a:rPr lang="en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</a:t>
            </a:r>
            <a:r>
              <a:rPr lang="en-CA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Orthopeadic</a:t>
            </a:r>
            <a:r>
              <a:rPr lang="en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Research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31-802.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Gracovetsky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S., K. M. (1989). The importance of pelvic tilt in reducing compressive stress in the spine during flexion-extension </a:t>
            </a:r>
            <a:r>
              <a:rPr lang="en-CA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exercices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Spine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14-412.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Heler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(2016, Janvier 18). </a:t>
            </a:r>
            <a:r>
              <a:rPr lang="en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Posture and the Shape of your Spine</a:t>
            </a: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Récupéré sur Buxton </a:t>
            </a:r>
            <a:r>
              <a:rPr lang="fr-CA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Osteopathic</a:t>
            </a:r>
            <a:r>
              <a:rPr lang="fr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Practice: </a:t>
            </a:r>
            <a:r>
              <a:rPr lang="fr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https://buxtonosteopathy.co.uk/back-pain-symptoms/posture/</a:t>
            </a:r>
            <a:endParaRPr lang="fr-CA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CA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iStock</a:t>
            </a:r>
            <a:r>
              <a:rPr lang="fr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(2020, Avril 13). </a:t>
            </a:r>
            <a:r>
              <a:rPr lang="fr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Illustration humaine de vecteur d’anatomie de colonne vertébrale - Illustration libre de droits</a:t>
            </a:r>
            <a:r>
              <a:rPr lang="fr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Récupéré sur </a:t>
            </a:r>
            <a:r>
              <a:rPr lang="fr-CA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iStock</a:t>
            </a:r>
            <a:r>
              <a:rPr lang="fr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https://www.istockphoto.com/fr/vectoriel/illustration-humaine-de-vecteur-danatomie-de-colonne-vert%C3%A9brale-gm1218464213-356050591</a:t>
            </a:r>
            <a:endParaRPr lang="en-CA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J., C. (1993). </a:t>
            </a:r>
            <a:r>
              <a:rPr lang="en-CA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stability of the in vivo lumbar spine, Thesis.</a:t>
            </a:r>
            <a:r>
              <a:rPr lang="en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Waterloo: University of Waterloo.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Kiefer A., S.-A. A. (1997, Avril 24). Stability of the human spine in neutral postures. </a:t>
            </a:r>
            <a:r>
              <a:rPr lang="fr-CA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</a:t>
            </a:r>
            <a:r>
              <a:rPr lang="fr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Spine</a:t>
            </a:r>
            <a:r>
              <a:rPr lang="fr-CA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</a:t>
            </a:r>
            <a:r>
              <a:rPr lang="fr-C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45-53.</a:t>
            </a:r>
            <a:endParaRPr lang="en-CA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fr-CA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Shirazi-Adl</a:t>
            </a:r>
            <a:r>
              <a:rPr lang="fr-CA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A., P. M. (2000, Juillet 13). </a:t>
            </a:r>
            <a:r>
              <a:rPr lang="en-CA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Load-bearing and stress analysis of the human spine under a novel wrapping compression loading. </a:t>
            </a:r>
            <a:r>
              <a:rPr lang="en-CA" sz="13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Clinical Biomechanics</a:t>
            </a:r>
            <a:r>
              <a:rPr lang="en-CA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pp. 718-725.</a:t>
            </a: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CA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TRX. (2022, Février 7). </a:t>
            </a:r>
            <a:r>
              <a:rPr lang="en-CA" sz="13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Preventing low back pain</a:t>
            </a:r>
            <a:r>
              <a:rPr lang="en-CA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CA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Récupéré</a:t>
            </a:r>
            <a:r>
              <a:rPr lang="en-CA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sur TRX: https://www.trxtraining.com/blogs/news/preventing-low-back-pain</a:t>
            </a:r>
          </a:p>
          <a:p>
            <a:pPr marL="0" indent="0">
              <a:buNone/>
            </a:pPr>
            <a:endParaRPr lang="en-CA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41909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fr-CA" sz="3400" dirty="0"/>
              <a:t>Introduction et problématique</a:t>
            </a:r>
            <a:endParaRPr lang="en-CA" sz="3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fontScale="92500" lnSpcReduction="10000"/>
          </a:bodyPr>
          <a:lstStyle/>
          <a:p>
            <a:pPr marL="0" indent="0" defTabSz="860359">
              <a:spcBef>
                <a:spcPts val="941"/>
              </a:spcBef>
              <a:buNone/>
            </a:pPr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Problématique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090" indent="-215090" defTabSz="860359">
              <a:spcBef>
                <a:spcPts val="941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 de la population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souffre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lombalgie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090" indent="-215090" defTabSz="860359">
              <a:spcBef>
                <a:spcPts val="941"/>
              </a:spcBef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Prévalence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lombalgie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hausse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090" indent="-215090" defTabSz="860359">
              <a:spcBef>
                <a:spcPts val="941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Impossible de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déterminer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cause de la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lombalgie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090" indent="-215090" defTabSz="860359">
              <a:spcBef>
                <a:spcPts val="941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Lien entre la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stabilité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les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risques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blessures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dorsales</a:t>
            </a:r>
            <a:endParaRPr lang="en-US" sz="1800" dirty="0"/>
          </a:p>
          <a:p>
            <a:pPr marL="0" indent="0" defTabSz="860359">
              <a:spcBef>
                <a:spcPts val="941"/>
              </a:spcBef>
              <a:buNone/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60359">
              <a:spcBef>
                <a:spcPts val="941"/>
              </a:spcBef>
              <a:buNone/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Objectif du </a:t>
            </a:r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</a:t>
            </a:r>
            <a:endParaRPr lang="en-US" sz="1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090" indent="-215090" defTabSz="860359">
              <a:spcBef>
                <a:spcPts val="941"/>
              </a:spcBef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Obtenir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modèle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élément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d’une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colonne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vertébrale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humaine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090" indent="-215090" defTabSz="860359">
              <a:spcBef>
                <a:spcPts val="941"/>
              </a:spcBef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Isoler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mécanismes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affectant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stabilité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colonne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vertébrale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090" indent="-215090" defTabSz="860359">
              <a:spcBef>
                <a:spcPts val="941"/>
              </a:spcBef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C3A350-EEC2-803E-0AE9-F08A59501781}"/>
              </a:ext>
            </a:extLst>
          </p:cNvPr>
          <p:cNvSpPr txBox="1">
            <a:spLocks/>
          </p:cNvSpPr>
          <p:nvPr/>
        </p:nvSpPr>
        <p:spPr>
          <a:xfrm>
            <a:off x="438912" y="4288182"/>
            <a:ext cx="4899526" cy="373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090" indent="-215090" defTabSz="860359">
              <a:spcBef>
                <a:spcPts val="941"/>
              </a:spcBef>
            </a:pPr>
            <a:endParaRPr lang="en-US" sz="2000" dirty="0"/>
          </a:p>
        </p:txBody>
      </p:sp>
      <p:pic>
        <p:nvPicPr>
          <p:cNvPr id="5" name="Picture 4" descr="A diagram of a spine&#10;&#10;Description automatically generated">
            <a:extLst>
              <a:ext uri="{FF2B5EF4-FFF2-40B4-BE49-F238E27FC236}">
                <a16:creationId xmlns:a16="http://schemas.microsoft.com/office/drawing/2014/main" id="{13F3C140-60C5-0ECC-5F97-ECD755A9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873" y="859536"/>
            <a:ext cx="2690599" cy="4679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1D5E45-838B-27E0-82D2-47FAFF3E89AC}"/>
              </a:ext>
            </a:extLst>
          </p:cNvPr>
          <p:cNvSpPr txBox="1"/>
          <p:nvPr/>
        </p:nvSpPr>
        <p:spPr>
          <a:xfrm>
            <a:off x="5703238" y="5518005"/>
            <a:ext cx="6123962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Parties de la colonne vertébrale en position neutre dans le plan sagittal (</a:t>
            </a:r>
            <a:r>
              <a:rPr lang="fr-CA" sz="1050" i="1" kern="100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Heler</a:t>
            </a: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2016)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4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fr-CA" sz="3400" dirty="0"/>
              <a:t>Étendue de projet</a:t>
            </a:r>
            <a:endParaRPr lang="en-CA" sz="3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endParaRPr lang="fr-CA" sz="1800" dirty="0"/>
          </a:p>
          <a:p>
            <a:endParaRPr lang="fr-CA" sz="1800" dirty="0"/>
          </a:p>
          <a:p>
            <a:r>
              <a:rPr lang="fr-CA" sz="1800" dirty="0"/>
              <a:t>Partie sacrale, lombaire et thoracique</a:t>
            </a:r>
          </a:p>
          <a:p>
            <a:r>
              <a:rPr lang="fr-CA" sz="1800" dirty="0"/>
              <a:t>Cas de chargement en compression dû à la gravité</a:t>
            </a:r>
          </a:p>
          <a:p>
            <a:r>
              <a:rPr lang="fr-CA" sz="1800" dirty="0"/>
              <a:t>Colonne vertébrale en position neutre</a:t>
            </a:r>
          </a:p>
          <a:p>
            <a:r>
              <a:rPr lang="fr-CA" sz="1800" dirty="0"/>
              <a:t>Étude dans le plan sagittal</a:t>
            </a:r>
          </a:p>
          <a:p>
            <a:r>
              <a:rPr lang="en-CA" sz="1800" dirty="0" err="1"/>
              <a:t>Modèles</a:t>
            </a:r>
            <a:r>
              <a:rPr lang="en-CA" sz="1800" dirty="0"/>
              <a:t> </a:t>
            </a:r>
            <a:r>
              <a:rPr lang="en-CA" sz="1800" dirty="0" err="1"/>
              <a:t>créés</a:t>
            </a:r>
            <a:r>
              <a:rPr lang="en-CA" sz="1800" dirty="0"/>
              <a:t> à </a:t>
            </a:r>
            <a:r>
              <a:rPr lang="en-CA" sz="1800" dirty="0" err="1"/>
              <a:t>l’aide</a:t>
            </a:r>
            <a:r>
              <a:rPr lang="en-CA" sz="1800" dirty="0"/>
              <a:t> de </a:t>
            </a:r>
            <a:r>
              <a:rPr lang="en-CA" sz="1800" dirty="0" err="1"/>
              <a:t>Simcenter</a:t>
            </a:r>
            <a:r>
              <a:rPr lang="en-CA" sz="1800" dirty="0"/>
              <a:t> 3D</a:t>
            </a:r>
          </a:p>
        </p:txBody>
      </p:sp>
      <p:pic>
        <p:nvPicPr>
          <p:cNvPr id="7" name="Picture 6" descr="A close-up of a machine&#10;&#10;Description automatically generated">
            <a:extLst>
              <a:ext uri="{FF2B5EF4-FFF2-40B4-BE49-F238E27FC236}">
                <a16:creationId xmlns:a16="http://schemas.microsoft.com/office/drawing/2014/main" id="{2F8D344A-71F2-4734-BD71-5DF36EC5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27" y="3429000"/>
            <a:ext cx="4572000" cy="2743200"/>
          </a:xfrm>
          <a:prstGeom prst="rect">
            <a:avLst/>
          </a:prstGeom>
        </p:spPr>
      </p:pic>
      <p:pic>
        <p:nvPicPr>
          <p:cNvPr id="9" name="Picture 8" descr="3,000+ Spine Alignment Illustrations, Royalty-Free Vector Graphics &amp; Clip  Art - iStock | Mattress, Back pain">
            <a:extLst>
              <a:ext uri="{FF2B5EF4-FFF2-40B4-BE49-F238E27FC236}">
                <a16:creationId xmlns:a16="http://schemas.microsoft.com/office/drawing/2014/main" id="{810A0A8A-CC57-C06F-823F-3ADD04CAB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52" y="297309"/>
            <a:ext cx="3017475" cy="30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2B21DF-77D7-AEF3-B302-6B56A3074C24}"/>
              </a:ext>
            </a:extLst>
          </p:cNvPr>
          <p:cNvSpPr txBox="1"/>
          <p:nvPr/>
        </p:nvSpPr>
        <p:spPr>
          <a:xfrm>
            <a:off x="6068038" y="3005147"/>
            <a:ext cx="6123962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2: </a:t>
            </a:r>
            <a:r>
              <a:rPr lang="fr-FR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Colonne vertébrale en position neutre (</a:t>
            </a:r>
            <a:r>
              <a:rPr lang="fr-FR" sz="1050" i="1" kern="100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iStock</a:t>
            </a:r>
            <a:r>
              <a:rPr lang="fr-FR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2020)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E04D40-AB4D-513B-4116-48D0B7524236}"/>
              </a:ext>
            </a:extLst>
          </p:cNvPr>
          <p:cNvSpPr txBox="1"/>
          <p:nvPr/>
        </p:nvSpPr>
        <p:spPr>
          <a:xfrm>
            <a:off x="6196808" y="6292120"/>
            <a:ext cx="6123962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Écran de démarrage de </a:t>
            </a:r>
            <a:r>
              <a:rPr lang="fr-CA" sz="1050" i="1" kern="100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Simcenter</a:t>
            </a: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3D </a:t>
            </a:r>
            <a:r>
              <a:rPr lang="fr-FR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(Siemens, 2020)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2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fr-CA" sz="3400" dirty="0"/>
              <a:t>Sélection de la géométrie de simulation</a:t>
            </a:r>
            <a:endParaRPr lang="en-CA" sz="3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 lnSpcReduction="10000"/>
          </a:bodyPr>
          <a:lstStyle/>
          <a:p>
            <a:r>
              <a:rPr lang="fr-CA" sz="1800" dirty="0"/>
              <a:t>Éléments 3D entièrement modélisés</a:t>
            </a:r>
          </a:p>
          <a:p>
            <a:pPr marL="457200" lvl="1" indent="0">
              <a:buNone/>
            </a:pPr>
            <a:r>
              <a:rPr lang="fr-CA" sz="1400" dirty="0"/>
              <a:t>+ Géométrie la plus complète</a:t>
            </a:r>
          </a:p>
          <a:p>
            <a:pPr marL="457200" lvl="1" indent="0">
              <a:buNone/>
            </a:pPr>
            <a:r>
              <a:rPr lang="fr-CA" sz="1400" dirty="0"/>
              <a:t>- Géométrie de vertèbres complexes </a:t>
            </a:r>
          </a:p>
          <a:p>
            <a:r>
              <a:rPr lang="fr-CA" sz="1800" dirty="0"/>
              <a:t>Éléments 3D avec vertèbres simplifiées</a:t>
            </a:r>
          </a:p>
          <a:p>
            <a:pPr marL="457200" lvl="1" indent="0">
              <a:buNone/>
            </a:pPr>
            <a:r>
              <a:rPr lang="fr-CA" sz="1400" dirty="0"/>
              <a:t>+ Corps rigide augmentant l’efficacité</a:t>
            </a:r>
          </a:p>
          <a:p>
            <a:pPr marL="457200" lvl="1" indent="0">
              <a:buNone/>
            </a:pPr>
            <a:r>
              <a:rPr lang="fr-CA" sz="1400" dirty="0"/>
              <a:t>- Complexité de calcul</a:t>
            </a:r>
          </a:p>
          <a:p>
            <a:r>
              <a:rPr lang="fr-CA" sz="1800" dirty="0"/>
              <a:t>Éléments 1D entièrement modélisés</a:t>
            </a:r>
          </a:p>
          <a:p>
            <a:pPr marL="457200" lvl="1" indent="0">
              <a:buNone/>
            </a:pPr>
            <a:r>
              <a:rPr lang="fr-CA" sz="1400" dirty="0"/>
              <a:t>+ Réduction des ressources de calcul</a:t>
            </a:r>
          </a:p>
          <a:p>
            <a:pPr marL="457200" lvl="1" indent="0">
              <a:buNone/>
            </a:pPr>
            <a:r>
              <a:rPr lang="fr-CA" sz="1400" dirty="0"/>
              <a:t>- Vertèbres difficilement modélisable à l’aide de poutres</a:t>
            </a:r>
          </a:p>
          <a:p>
            <a:r>
              <a:rPr lang="fr-CA" sz="1800" dirty="0"/>
              <a:t>Éléments 1D avec vertèbres simplifiées</a:t>
            </a:r>
          </a:p>
          <a:p>
            <a:pPr marL="457200" lvl="1" indent="0">
              <a:buNone/>
            </a:pPr>
            <a:r>
              <a:rPr lang="fr-CA" sz="1400" dirty="0"/>
              <a:t>+ Précision similaire aux éléments 3D </a:t>
            </a:r>
          </a:p>
          <a:p>
            <a:pPr marL="457200" lvl="1" indent="0">
              <a:buNone/>
            </a:pPr>
            <a:r>
              <a:rPr lang="fr-CA" sz="1400" dirty="0"/>
              <a:t>+ Efficacité grandement supérieure aux éléments 3D</a:t>
            </a:r>
          </a:p>
          <a:p>
            <a:pPr marL="457200" lvl="1" indent="0">
              <a:buNone/>
            </a:pPr>
            <a:r>
              <a:rPr lang="fr-CA" sz="1400" dirty="0"/>
              <a:t>- Complexifie la création de géométrie initiale</a:t>
            </a:r>
            <a:endParaRPr lang="en-CA" sz="1400" dirty="0"/>
          </a:p>
        </p:txBody>
      </p:sp>
      <p:pic>
        <p:nvPicPr>
          <p:cNvPr id="4" name="Picture 3" descr="FEM3D - Files Describing a 3D Finite Element Model">
            <a:extLst>
              <a:ext uri="{FF2B5EF4-FFF2-40B4-BE49-F238E27FC236}">
                <a16:creationId xmlns:a16="http://schemas.microsoft.com/office/drawing/2014/main" id="{D1237CA1-CCB0-BD48-96F9-20F6C6D35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3" t="18616" r="15726" b="13015"/>
          <a:stretch/>
        </p:blipFill>
        <p:spPr bwMode="auto">
          <a:xfrm>
            <a:off x="7277464" y="517600"/>
            <a:ext cx="3815526" cy="274320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Beam And Bar Element Theory">
            <a:extLst>
              <a:ext uri="{FF2B5EF4-FFF2-40B4-BE49-F238E27FC236}">
                <a16:creationId xmlns:a16="http://schemas.microsoft.com/office/drawing/2014/main" id="{F6082841-48CB-3171-FB7D-6B7D65C0E2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42" b="15106"/>
          <a:stretch/>
        </p:blipFill>
        <p:spPr bwMode="auto">
          <a:xfrm>
            <a:off x="6628754" y="3429000"/>
            <a:ext cx="5124334" cy="274320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445E5-E41D-7145-0058-4657225FE0C8}"/>
              </a:ext>
            </a:extLst>
          </p:cNvPr>
          <p:cNvSpPr txBox="1"/>
          <p:nvPr/>
        </p:nvSpPr>
        <p:spPr>
          <a:xfrm>
            <a:off x="5984148" y="3139244"/>
            <a:ext cx="6123962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</a:t>
            </a:r>
            <a:r>
              <a:rPr lang="fr-FR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Maillage utilisant des éléments 3D (FEM3D)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C24DD-5471-30BA-78A3-4DC922188C82}"/>
              </a:ext>
            </a:extLst>
          </p:cNvPr>
          <p:cNvSpPr txBox="1"/>
          <p:nvPr/>
        </p:nvSpPr>
        <p:spPr>
          <a:xfrm>
            <a:off x="6096000" y="6044902"/>
            <a:ext cx="6123962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fr-FR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5: Représentation d'un élément poutre 1D (Stress Ebook LLC., 2014)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7303"/>
            <a:ext cx="4832802" cy="1243584"/>
          </a:xfrm>
        </p:spPr>
        <p:txBody>
          <a:bodyPr>
            <a:normAutofit/>
          </a:bodyPr>
          <a:lstStyle/>
          <a:p>
            <a:r>
              <a:rPr lang="fr-CA" sz="3400" dirty="0"/>
              <a:t>Modèle lombaire</a:t>
            </a:r>
            <a:endParaRPr lang="en-CA" sz="3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1400" dirty="0"/>
          </a:p>
          <a:p>
            <a:pPr marL="0" indent="0">
              <a:buNone/>
            </a:pPr>
            <a:endParaRPr lang="fr-CA" sz="1400" dirty="0"/>
          </a:p>
          <a:p>
            <a:pPr marL="0" indent="0">
              <a:buNone/>
            </a:pPr>
            <a:r>
              <a:rPr lang="fr-CA" sz="1400" b="1" dirty="0"/>
              <a:t>Caractéristiques du modèle</a:t>
            </a:r>
          </a:p>
          <a:p>
            <a:r>
              <a:rPr lang="fr-CA" sz="1400" dirty="0"/>
              <a:t>Vertèbres S1 à L1 modélisées</a:t>
            </a:r>
          </a:p>
          <a:p>
            <a:r>
              <a:rPr lang="fr-CA" sz="1400" dirty="0"/>
              <a:t>Charge ponctuelle sur la vertèbre L1</a:t>
            </a:r>
          </a:p>
          <a:p>
            <a:r>
              <a:rPr lang="fr-CA" sz="1400" dirty="0"/>
              <a:t>Vertèbre S1 considérée encastrée</a:t>
            </a:r>
            <a:endParaRPr lang="en-CA" sz="1400" dirty="0"/>
          </a:p>
          <a:p>
            <a:r>
              <a:rPr lang="en-CA" sz="1400" dirty="0" err="1"/>
              <a:t>Hypermobilité</a:t>
            </a:r>
            <a:r>
              <a:rPr lang="en-CA" sz="1400" dirty="0"/>
              <a:t> à </a:t>
            </a:r>
            <a:r>
              <a:rPr lang="en-CA" sz="1400" dirty="0" err="1"/>
              <a:t>partir</a:t>
            </a:r>
            <a:r>
              <a:rPr lang="en-CA" sz="1400" dirty="0"/>
              <a:t> de 100N</a:t>
            </a:r>
            <a:endParaRPr lang="fr-CA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48723C-FC2A-9F85-D617-6945D85C0B20}"/>
              </a:ext>
            </a:extLst>
          </p:cNvPr>
          <p:cNvGrpSpPr/>
          <p:nvPr/>
        </p:nvGrpSpPr>
        <p:grpSpPr>
          <a:xfrm>
            <a:off x="8334054" y="1100937"/>
            <a:ext cx="2610722" cy="2153966"/>
            <a:chOff x="8153331" y="1956975"/>
            <a:chExt cx="3325592" cy="2743768"/>
          </a:xfrm>
        </p:grpSpPr>
        <p:pic>
          <p:nvPicPr>
            <p:cNvPr id="8" name="Picture 7" descr="A rainbow colored straw&#10;&#10;Description automatically generated">
              <a:extLst>
                <a:ext uri="{FF2B5EF4-FFF2-40B4-BE49-F238E27FC236}">
                  <a16:creationId xmlns:a16="http://schemas.microsoft.com/office/drawing/2014/main" id="{DADD4040-0983-FD1D-2A92-ADA988327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71" t="4062" r="21420" b="5282"/>
            <a:stretch/>
          </p:blipFill>
          <p:spPr bwMode="auto">
            <a:xfrm>
              <a:off x="8153331" y="1956979"/>
              <a:ext cx="467177" cy="27437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 descr="A rainbow colored curved object&#10;&#10;Description automatically generated">
              <a:extLst>
                <a:ext uri="{FF2B5EF4-FFF2-40B4-BE49-F238E27FC236}">
                  <a16:creationId xmlns:a16="http://schemas.microsoft.com/office/drawing/2014/main" id="{1290A9B9-598D-3EB6-D492-D57BDEE97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732" t="10507" r="19065" b="5871"/>
            <a:stretch/>
          </p:blipFill>
          <p:spPr bwMode="auto">
            <a:xfrm>
              <a:off x="8909018" y="1956977"/>
              <a:ext cx="481701" cy="27437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A rainbow colored line&#10;&#10;Description automatically generated">
              <a:extLst>
                <a:ext uri="{FF2B5EF4-FFF2-40B4-BE49-F238E27FC236}">
                  <a16:creationId xmlns:a16="http://schemas.microsoft.com/office/drawing/2014/main" id="{53C803B6-533C-AD3A-5EFE-686A457F9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85" t="5176" r="8857" b="2613"/>
            <a:stretch/>
          </p:blipFill>
          <p:spPr bwMode="auto">
            <a:xfrm>
              <a:off x="9667488" y="1956983"/>
              <a:ext cx="599101" cy="27437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 descr="A rainbow colored curved object&#10;&#10;Description automatically generated">
              <a:extLst>
                <a:ext uri="{FF2B5EF4-FFF2-40B4-BE49-F238E27FC236}">
                  <a16:creationId xmlns:a16="http://schemas.microsoft.com/office/drawing/2014/main" id="{60BE6F57-531A-A4F5-1D33-420F3C7C99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63" t="4441" r="7309" b="3118"/>
            <a:stretch/>
          </p:blipFill>
          <p:spPr bwMode="auto">
            <a:xfrm>
              <a:off x="10543358" y="1956975"/>
              <a:ext cx="935565" cy="27437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0EBDA89-8A76-C573-F68B-1D1FD9393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942840"/>
              </p:ext>
            </p:extLst>
          </p:nvPr>
        </p:nvGraphicFramePr>
        <p:xfrm>
          <a:off x="6287764" y="3976631"/>
          <a:ext cx="2955290" cy="2159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A225AC-BAC2-C38C-DEA3-881BEC1EC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802578"/>
              </p:ext>
            </p:extLst>
          </p:nvPr>
        </p:nvGraphicFramePr>
        <p:xfrm>
          <a:off x="9014186" y="3976628"/>
          <a:ext cx="2955290" cy="2159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CC70761-6F85-BB59-9223-756689A43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490" y="721734"/>
            <a:ext cx="1390650" cy="2847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4BAA95-B491-D326-363E-233933E73DEB}"/>
              </a:ext>
            </a:extLst>
          </p:cNvPr>
          <p:cNvSpPr txBox="1"/>
          <p:nvPr/>
        </p:nvSpPr>
        <p:spPr>
          <a:xfrm>
            <a:off x="6370220" y="3442753"/>
            <a:ext cx="51141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6: Modèle lombaire et sa déformée dans le plan sagittal à 50N, 100N, 150N et 200N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626F7-4AF7-10ED-2B75-05F28AFF17C5}"/>
              </a:ext>
            </a:extLst>
          </p:cNvPr>
          <p:cNvSpPr txBox="1"/>
          <p:nvPr/>
        </p:nvSpPr>
        <p:spPr>
          <a:xfrm>
            <a:off x="6945951" y="6009307"/>
            <a:ext cx="4594206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7: Déplacement axial et postérieur de la vertèbre L1 en fonction de la force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69F38-3912-2BB6-08D1-07E70E04935D}"/>
              </a:ext>
            </a:extLst>
          </p:cNvPr>
          <p:cNvSpPr txBox="1"/>
          <p:nvPr/>
        </p:nvSpPr>
        <p:spPr>
          <a:xfrm>
            <a:off x="7902651" y="1446864"/>
            <a:ext cx="346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L2</a:t>
            </a:r>
            <a:endParaRPr lang="en-CA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65AE7-76C8-0C09-7398-E748DC664CB0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512134" y="1576928"/>
            <a:ext cx="390517" cy="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9D147-6D66-12DF-816F-5C4D635DB2AD}"/>
              </a:ext>
            </a:extLst>
          </p:cNvPr>
          <p:cNvSpPr txBox="1"/>
          <p:nvPr/>
        </p:nvSpPr>
        <p:spPr>
          <a:xfrm>
            <a:off x="7867907" y="1874701"/>
            <a:ext cx="346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L3</a:t>
            </a:r>
            <a:endParaRPr lang="en-CA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452842-167D-F26C-A80E-E43A742C7AD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477390" y="2004765"/>
            <a:ext cx="390517" cy="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6D4BCD-D6D8-412C-90EA-758E9F0B92D1}"/>
              </a:ext>
            </a:extLst>
          </p:cNvPr>
          <p:cNvSpPr txBox="1"/>
          <p:nvPr/>
        </p:nvSpPr>
        <p:spPr>
          <a:xfrm>
            <a:off x="7852199" y="2362874"/>
            <a:ext cx="346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L4</a:t>
            </a:r>
            <a:endParaRPr lang="en-CA" sz="1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EC3589-749B-5D4D-C613-5710212AA5EF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461682" y="2492938"/>
            <a:ext cx="390517" cy="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8E2FC8-0CCB-1B90-EFBD-372C750D1D58}"/>
              </a:ext>
            </a:extLst>
          </p:cNvPr>
          <p:cNvSpPr txBox="1"/>
          <p:nvPr/>
        </p:nvSpPr>
        <p:spPr>
          <a:xfrm>
            <a:off x="7867906" y="2812334"/>
            <a:ext cx="338241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L5</a:t>
            </a:r>
            <a:endParaRPr lang="en-CA" sz="11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037D7E-C7B5-6DBC-90EB-84DF4D4C8EC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7468929" y="2942398"/>
            <a:ext cx="398977" cy="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6E4942-5181-1166-749A-28BC1AEF6A66}"/>
              </a:ext>
            </a:extLst>
          </p:cNvPr>
          <p:cNvSpPr txBox="1"/>
          <p:nvPr/>
        </p:nvSpPr>
        <p:spPr>
          <a:xfrm>
            <a:off x="7928801" y="935447"/>
            <a:ext cx="34670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1100" b="1" dirty="0"/>
              <a:t>L1</a:t>
            </a:r>
            <a:endParaRPr lang="en-CA" sz="1100" b="1" dirty="0"/>
          </a:p>
        </p:txBody>
      </p:sp>
    </p:spTree>
    <p:extLst>
      <p:ext uri="{BB962C8B-B14F-4D97-AF65-F5344CB8AC3E}">
        <p14:creationId xmlns:p14="http://schemas.microsoft.com/office/powerpoint/2010/main" val="389476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7303"/>
            <a:ext cx="4832802" cy="1243584"/>
          </a:xfrm>
        </p:spPr>
        <p:txBody>
          <a:bodyPr>
            <a:normAutofit/>
          </a:bodyPr>
          <a:lstStyle/>
          <a:p>
            <a:r>
              <a:rPr lang="fr-CA" sz="3400" dirty="0"/>
              <a:t>Modèles thoraco-lombaire</a:t>
            </a:r>
            <a:endParaRPr lang="en-CA" sz="3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1400" dirty="0"/>
          </a:p>
          <a:p>
            <a:pPr marL="0" indent="0">
              <a:buNone/>
            </a:pPr>
            <a:endParaRPr lang="fr-CA" sz="1400" dirty="0"/>
          </a:p>
          <a:p>
            <a:pPr marL="0" indent="0">
              <a:buNone/>
            </a:pPr>
            <a:r>
              <a:rPr lang="fr-CA" sz="1400" b="1" dirty="0"/>
              <a:t>Caractéristiques du modèle</a:t>
            </a:r>
          </a:p>
          <a:p>
            <a:r>
              <a:rPr lang="fr-CA" sz="1400" dirty="0"/>
              <a:t>Vertèbres S1 à T1 modélisées</a:t>
            </a:r>
          </a:p>
          <a:p>
            <a:r>
              <a:rPr lang="fr-CA" sz="1400" dirty="0"/>
              <a:t>Plusieurs cas de chargement étudiés</a:t>
            </a:r>
          </a:p>
          <a:p>
            <a:pPr lvl="1"/>
            <a:r>
              <a:rPr lang="fr-CA" sz="1200" dirty="0"/>
              <a:t>Force ponctuelle appliquée sur la vertèbre T1</a:t>
            </a:r>
          </a:p>
          <a:p>
            <a:pPr lvl="1"/>
            <a:r>
              <a:rPr lang="fr-CA" sz="1200" dirty="0"/>
              <a:t>Charge répartie appliquée sur le centre géométrique des vertèbres</a:t>
            </a:r>
          </a:p>
          <a:p>
            <a:r>
              <a:rPr lang="fr-CA" sz="1400" dirty="0"/>
              <a:t>Vertèbre S1 considérée encastrée</a:t>
            </a:r>
          </a:p>
          <a:p>
            <a:r>
              <a:rPr lang="fr-CA" sz="1400" dirty="0"/>
              <a:t>Hypermobilité à partir de 30N pour la force ponctuelle</a:t>
            </a:r>
          </a:p>
          <a:p>
            <a:r>
              <a:rPr lang="fr-CA" sz="1400" dirty="0"/>
              <a:t>Hypermobilité à partir de 50N pour la charge répartie</a:t>
            </a:r>
          </a:p>
          <a:p>
            <a:endParaRPr lang="fr-CA" sz="1400" dirty="0"/>
          </a:p>
          <a:p>
            <a:endParaRPr lang="en-CA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42A400-1C10-CCFF-43EA-4A48B1268C82}"/>
              </a:ext>
            </a:extLst>
          </p:cNvPr>
          <p:cNvGrpSpPr/>
          <p:nvPr/>
        </p:nvGrpSpPr>
        <p:grpSpPr>
          <a:xfrm>
            <a:off x="6085370" y="4063877"/>
            <a:ext cx="6178176" cy="2526789"/>
            <a:chOff x="5969614" y="4208925"/>
            <a:chExt cx="6178176" cy="252678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2626F7-4AF7-10ED-2B75-05F28AFF17C5}"/>
                </a:ext>
              </a:extLst>
            </p:cNvPr>
            <p:cNvSpPr txBox="1"/>
            <p:nvPr/>
          </p:nvSpPr>
          <p:spPr>
            <a:xfrm>
              <a:off x="6552195" y="6426077"/>
              <a:ext cx="4594206" cy="309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fr-CA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9: Déplacement axial et postérieur de la vertèbre L1 en fonction de la force</a:t>
              </a:r>
              <a:endParaRPr lang="en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F653B834-A794-4D83-BD5A-69A028C9BA0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3040541"/>
                </p:ext>
              </p:extLst>
            </p:nvPr>
          </p:nvGraphicFramePr>
          <p:xfrm>
            <a:off x="5969614" y="4208925"/>
            <a:ext cx="2664462" cy="21898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4F952085-84A3-4228-BFAC-F8F0B64FA0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5382484"/>
                </p:ext>
              </p:extLst>
            </p:nvPr>
          </p:nvGraphicFramePr>
          <p:xfrm>
            <a:off x="8353219" y="4209230"/>
            <a:ext cx="3794571" cy="2189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177560-6381-37E6-6A56-83C4F84387F4}"/>
              </a:ext>
            </a:extLst>
          </p:cNvPr>
          <p:cNvGrpSpPr/>
          <p:nvPr/>
        </p:nvGrpSpPr>
        <p:grpSpPr>
          <a:xfrm>
            <a:off x="6987445" y="260045"/>
            <a:ext cx="3879716" cy="3436624"/>
            <a:chOff x="6987445" y="260045"/>
            <a:chExt cx="3879716" cy="34366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4BAA95-B491-D326-363E-233933E73DEB}"/>
                </a:ext>
              </a:extLst>
            </p:cNvPr>
            <p:cNvSpPr txBox="1"/>
            <p:nvPr/>
          </p:nvSpPr>
          <p:spPr>
            <a:xfrm>
              <a:off x="6987445" y="3442753"/>
              <a:ext cx="3879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CA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8: Modèle thoraco-lombaire et les cas de chargement étudiés</a:t>
              </a:r>
              <a:endParaRPr lang="en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 descr="A blue and green line&#10;&#10;Description automatically generated">
              <a:extLst>
                <a:ext uri="{FF2B5EF4-FFF2-40B4-BE49-F238E27FC236}">
                  <a16:creationId xmlns:a16="http://schemas.microsoft.com/office/drawing/2014/main" id="{277F46EA-48FE-410B-4257-A05D27854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477"/>
            <a:stretch/>
          </p:blipFill>
          <p:spPr>
            <a:xfrm>
              <a:off x="8634076" y="341194"/>
              <a:ext cx="636127" cy="3047596"/>
            </a:xfrm>
            <a:prstGeom prst="rect">
              <a:avLst/>
            </a:prstGeom>
          </p:spPr>
        </p:pic>
        <p:pic>
          <p:nvPicPr>
            <p:cNvPr id="5" name="Picture 4" descr="A line of blue and red objects&#10;&#10;Description automatically generated">
              <a:extLst>
                <a:ext uri="{FF2B5EF4-FFF2-40B4-BE49-F238E27FC236}">
                  <a16:creationId xmlns:a16="http://schemas.microsoft.com/office/drawing/2014/main" id="{7EA4D78F-6F3A-A347-8BE4-1B36CE8FD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19150" y="260045"/>
              <a:ext cx="636127" cy="3209893"/>
            </a:xfrm>
            <a:prstGeom prst="rect">
              <a:avLst/>
            </a:prstGeom>
          </p:spPr>
        </p:pic>
        <p:pic>
          <p:nvPicPr>
            <p:cNvPr id="22" name="Picture 21" descr="A blue and green object&#10;&#10;Description automatically generated with medium confidence">
              <a:extLst>
                <a:ext uri="{FF2B5EF4-FFF2-40B4-BE49-F238E27FC236}">
                  <a16:creationId xmlns:a16="http://schemas.microsoft.com/office/drawing/2014/main" id="{0E48E159-A9C1-5113-02E2-BE8575EDC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9676" y="665101"/>
              <a:ext cx="591185" cy="27336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9E48B5E-463B-4880-48EE-074534466D6F}"/>
              </a:ext>
            </a:extLst>
          </p:cNvPr>
          <p:cNvSpPr txBox="1"/>
          <p:nvPr/>
        </p:nvSpPr>
        <p:spPr>
          <a:xfrm>
            <a:off x="7823200" y="507009"/>
            <a:ext cx="346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 dirty="0"/>
              <a:t>T1</a:t>
            </a:r>
            <a:endParaRPr lang="en-CA" sz="11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FA691F-B0D3-9405-21F7-F6A4FCB5767A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626350" y="637814"/>
            <a:ext cx="196850" cy="158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DA07CA-A32C-D8A1-4438-6787F46F360A}"/>
              </a:ext>
            </a:extLst>
          </p:cNvPr>
          <p:cNvSpPr txBox="1"/>
          <p:nvPr/>
        </p:nvSpPr>
        <p:spPr>
          <a:xfrm>
            <a:off x="7743227" y="3191129"/>
            <a:ext cx="346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 dirty="0"/>
              <a:t>S1</a:t>
            </a:r>
            <a:endParaRPr lang="en-CA" sz="11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86A96D-F91F-7E70-6B24-F2D596BFDF36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546975" y="3273425"/>
            <a:ext cx="196252" cy="4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C6D12B-5B76-54C8-DFEB-9EA0E6F6546C}"/>
              </a:ext>
            </a:extLst>
          </p:cNvPr>
          <p:cNvSpPr txBox="1"/>
          <p:nvPr/>
        </p:nvSpPr>
        <p:spPr>
          <a:xfrm>
            <a:off x="7814775" y="2100887"/>
            <a:ext cx="346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/>
              <a:t>L1</a:t>
            </a:r>
            <a:endParaRPr lang="en-CA" sz="11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0014DE-30AE-E558-43BE-8EAC564ACA38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7618523" y="2183183"/>
            <a:ext cx="196252" cy="4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9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7303"/>
            <a:ext cx="4832802" cy="1243584"/>
          </a:xfrm>
        </p:spPr>
        <p:txBody>
          <a:bodyPr>
            <a:normAutofit fontScale="90000"/>
          </a:bodyPr>
          <a:lstStyle/>
          <a:p>
            <a:r>
              <a:rPr lang="fr-CA" sz="3400" dirty="0"/>
              <a:t>Modèle avec charge physiologique gravitationnelle</a:t>
            </a:r>
            <a:endParaRPr lang="en-CA" sz="3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sz="1400" dirty="0"/>
          </a:p>
          <a:p>
            <a:pPr marL="0" indent="0">
              <a:buNone/>
            </a:pPr>
            <a:endParaRPr lang="fr-CA" sz="1400" dirty="0"/>
          </a:p>
          <a:p>
            <a:pPr marL="0" indent="0">
              <a:buNone/>
            </a:pPr>
            <a:r>
              <a:rPr lang="fr-CA" sz="1400" b="1" dirty="0"/>
              <a:t>Caractéristiques du modèle</a:t>
            </a:r>
          </a:p>
          <a:p>
            <a:r>
              <a:rPr lang="fr-CA" sz="1400" dirty="0"/>
              <a:t>Vertèbres S1 à T1 modélisées</a:t>
            </a:r>
          </a:p>
          <a:p>
            <a:r>
              <a:rPr lang="fr-CA" sz="1400" dirty="0"/>
              <a:t>Cas de chargement représentant la charge physiologique du corps humain</a:t>
            </a:r>
          </a:p>
          <a:p>
            <a:pPr lvl="1"/>
            <a:r>
              <a:rPr lang="fr-CA" sz="1000" dirty="0"/>
              <a:t>Force ponctuelle sur la vertèbre T1 représentant le poids de la tête et du cou</a:t>
            </a:r>
          </a:p>
          <a:p>
            <a:pPr lvl="1"/>
            <a:r>
              <a:rPr lang="fr-CA" sz="1000" dirty="0"/>
              <a:t>Charge répartie sur les vertèbres T1 à T6 représentant les poids des bras</a:t>
            </a:r>
          </a:p>
          <a:p>
            <a:pPr lvl="1"/>
            <a:r>
              <a:rPr lang="fr-CA" sz="1000" dirty="0"/>
              <a:t>Charge répartie sur le centre de gravité de chaque tronçon du corps</a:t>
            </a:r>
          </a:p>
          <a:p>
            <a:r>
              <a:rPr lang="fr-CA" sz="1400" dirty="0"/>
              <a:t>Vertèbre S1 considérée encastrée</a:t>
            </a:r>
          </a:p>
          <a:p>
            <a:r>
              <a:rPr lang="fr-CA" sz="1400" dirty="0"/>
              <a:t>Augmentation considérable de la stabilité</a:t>
            </a:r>
          </a:p>
          <a:p>
            <a:r>
              <a:rPr lang="fr-CA" sz="1400" dirty="0"/>
              <a:t>Transition radicale dans le domaine de l’hypermobilité à 70N</a:t>
            </a:r>
            <a:endParaRPr lang="en-CA" sz="1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F8430E-8555-2ECA-851D-CDD7D9521612}"/>
              </a:ext>
            </a:extLst>
          </p:cNvPr>
          <p:cNvGrpSpPr/>
          <p:nvPr/>
        </p:nvGrpSpPr>
        <p:grpSpPr>
          <a:xfrm>
            <a:off x="5811513" y="3999980"/>
            <a:ext cx="6027612" cy="2244283"/>
            <a:chOff x="5811513" y="3999980"/>
            <a:chExt cx="6027612" cy="22442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2626F7-4AF7-10ED-2B75-05F28AFF17C5}"/>
                </a:ext>
              </a:extLst>
            </p:cNvPr>
            <p:cNvSpPr txBox="1"/>
            <p:nvPr/>
          </p:nvSpPr>
          <p:spPr>
            <a:xfrm>
              <a:off x="5811513" y="5934626"/>
              <a:ext cx="6027612" cy="309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fr-CA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11: Déplacement axial et postérieur de la vertèbre L1 en fonction de la force et du cas de chargement</a:t>
              </a:r>
              <a:endParaRPr lang="en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728655-D029-EAD6-8FD0-30879827534F}"/>
                </a:ext>
              </a:extLst>
            </p:cNvPr>
            <p:cNvGrpSpPr/>
            <p:nvPr/>
          </p:nvGrpSpPr>
          <p:grpSpPr>
            <a:xfrm>
              <a:off x="6220978" y="3999980"/>
              <a:ext cx="5494821" cy="2004454"/>
              <a:chOff x="6534913" y="3851690"/>
              <a:chExt cx="5494821" cy="2004454"/>
            </a:xfrm>
          </p:grpSpPr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4F952085-84A3-4228-BFAC-F8F0B64FA0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965747"/>
                  </p:ext>
                </p:extLst>
              </p:nvPr>
            </p:nvGraphicFramePr>
            <p:xfrm>
              <a:off x="6534913" y="3851690"/>
              <a:ext cx="2870718" cy="200445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F653B834-A794-4D83-BD5A-69A028C9B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3518927"/>
                  </p:ext>
                </p:extLst>
              </p:nvPr>
            </p:nvGraphicFramePr>
            <p:xfrm>
              <a:off x="8705462" y="3851690"/>
              <a:ext cx="3324272" cy="191845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CD95F8-2E86-93D9-658D-DC8590B7E6E2}"/>
              </a:ext>
            </a:extLst>
          </p:cNvPr>
          <p:cNvGrpSpPr/>
          <p:nvPr/>
        </p:nvGrpSpPr>
        <p:grpSpPr>
          <a:xfrm>
            <a:off x="6220978" y="613737"/>
            <a:ext cx="4947479" cy="3204833"/>
            <a:chOff x="6085370" y="675208"/>
            <a:chExt cx="4947479" cy="32048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4BAA95-B491-D326-363E-233933E73DEB}"/>
                </a:ext>
              </a:extLst>
            </p:cNvPr>
            <p:cNvSpPr txBox="1"/>
            <p:nvPr/>
          </p:nvSpPr>
          <p:spPr>
            <a:xfrm>
              <a:off x="6085370" y="3464543"/>
              <a:ext cx="494747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fr-CA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10: Modèle thoraco-lombaire avec charge physiologique, son cas de chargement et l’évolution de sa déformée à 74N </a:t>
              </a:r>
              <a:endParaRPr lang="en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AC22075-64A7-9727-5F24-A0D708E659E4}"/>
                </a:ext>
              </a:extLst>
            </p:cNvPr>
            <p:cNvGrpSpPr/>
            <p:nvPr/>
          </p:nvGrpSpPr>
          <p:grpSpPr>
            <a:xfrm>
              <a:off x="7138544" y="675208"/>
              <a:ext cx="2851761" cy="2789335"/>
              <a:chOff x="6579071" y="701412"/>
              <a:chExt cx="2851761" cy="278933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6FADEAF-79CD-1B33-6952-EAFFCD6FE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9071" y="823967"/>
                <a:ext cx="965835" cy="2620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884286B-DE1A-9E4E-7A65-8D000D969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0987" y="701412"/>
                <a:ext cx="807929" cy="2743200"/>
              </a:xfrm>
              <a:prstGeom prst="rect">
                <a:avLst/>
              </a:prstGeom>
            </p:spPr>
          </p:pic>
          <p:pic>
            <p:nvPicPr>
              <p:cNvPr id="23" name="Picture 22" descr="A red and white line drawing&#10;&#10;Description automatically generated with medium confidence">
                <a:extLst>
                  <a:ext uri="{FF2B5EF4-FFF2-40B4-BE49-F238E27FC236}">
                    <a16:creationId xmlns:a16="http://schemas.microsoft.com/office/drawing/2014/main" id="{20586300-A495-C2E7-AFCD-CB3F73F7C1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479" t="10213" r="44808" b="11187"/>
              <a:stretch/>
            </p:blipFill>
            <p:spPr>
              <a:xfrm>
                <a:off x="8464997" y="711027"/>
                <a:ext cx="965835" cy="27797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1035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7303"/>
            <a:ext cx="4832802" cy="1243584"/>
          </a:xfrm>
        </p:spPr>
        <p:txBody>
          <a:bodyPr>
            <a:normAutofit/>
          </a:bodyPr>
          <a:lstStyle/>
          <a:p>
            <a:r>
              <a:rPr lang="fr-CA" sz="3400" dirty="0"/>
              <a:t>Importance de la non-linéarité dans la solution</a:t>
            </a:r>
            <a:endParaRPr lang="en-CA" sz="3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400" b="1" dirty="0"/>
              <a:t>Solution linéaire</a:t>
            </a:r>
          </a:p>
          <a:p>
            <a:r>
              <a:rPr lang="fr-CA" sz="1400" dirty="0"/>
              <a:t>Suppose l’absence d’instabilité dans le système</a:t>
            </a:r>
          </a:p>
          <a:p>
            <a:r>
              <a:rPr lang="fr-CA" sz="1400" dirty="0"/>
              <a:t>Néglige l’effet de la déformée</a:t>
            </a:r>
          </a:p>
          <a:p>
            <a:endParaRPr lang="fr-CA" sz="1400" dirty="0"/>
          </a:p>
          <a:p>
            <a:pPr marL="0" indent="0">
              <a:buNone/>
            </a:pPr>
            <a:r>
              <a:rPr lang="fr-CA" sz="1400" b="1" dirty="0"/>
              <a:t>Solution non-linéaire</a:t>
            </a:r>
          </a:p>
          <a:p>
            <a:r>
              <a:rPr lang="fr-CA" sz="1400" dirty="0"/>
              <a:t>Permet d’analyser l’instabilité dans le système</a:t>
            </a:r>
          </a:p>
          <a:p>
            <a:r>
              <a:rPr lang="fr-CA" sz="1400" dirty="0"/>
              <a:t>Permet de converger à l’aide d’itérations d’approximations linéaires</a:t>
            </a:r>
          </a:p>
          <a:p>
            <a:endParaRPr lang="fr-CA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D90913B-460F-F702-749B-21392C078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77988"/>
              </p:ext>
            </p:extLst>
          </p:nvPr>
        </p:nvGraphicFramePr>
        <p:xfrm>
          <a:off x="6524282" y="3618069"/>
          <a:ext cx="5193030" cy="287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Moving into the Nonlinear World with FEA - Digital Engineering 24/7">
            <a:extLst>
              <a:ext uri="{FF2B5EF4-FFF2-40B4-BE49-F238E27FC236}">
                <a16:creationId xmlns:a16="http://schemas.microsoft.com/office/drawing/2014/main" id="{440088C8-51C2-246B-FA68-C1D362D6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735" y="190023"/>
            <a:ext cx="3734674" cy="296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896DA9-03F8-9072-B9A4-87264B2637B7}"/>
              </a:ext>
            </a:extLst>
          </p:cNvPr>
          <p:cNvSpPr txBox="1"/>
          <p:nvPr/>
        </p:nvSpPr>
        <p:spPr>
          <a:xfrm>
            <a:off x="6867202" y="3239931"/>
            <a:ext cx="45536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13: </a:t>
            </a:r>
            <a:r>
              <a:rPr lang="fr-FR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Convergence d’une simulation non-linéaire (Digital Engineering, 2012).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018587-F653-6914-9F35-91ACC88605DB}"/>
              </a:ext>
            </a:extLst>
          </p:cNvPr>
          <p:cNvSpPr txBox="1"/>
          <p:nvPr/>
        </p:nvSpPr>
        <p:spPr>
          <a:xfrm>
            <a:off x="7127529" y="6364143"/>
            <a:ext cx="36370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CA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14: </a:t>
            </a:r>
            <a:r>
              <a:rPr lang="fr-FR" sz="1050" i="1" kern="1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Comparaison entre la solution linéaire et non linéaire</a:t>
            </a:r>
            <a:endParaRPr lang="en-CA" sz="105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8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13F0-B364-A775-91C3-B9A1C17E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7303"/>
            <a:ext cx="4832802" cy="1243584"/>
          </a:xfrm>
        </p:spPr>
        <p:txBody>
          <a:bodyPr>
            <a:normAutofit/>
          </a:bodyPr>
          <a:lstStyle/>
          <a:p>
            <a:r>
              <a:rPr lang="fr-CA" sz="3400" dirty="0"/>
              <a:t>Validation de la solution</a:t>
            </a:r>
            <a:endParaRPr lang="en-CA" sz="3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BD98-3503-1CFB-F00A-D924476B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400" b="1" dirty="0"/>
              <a:t>Problème de poutre d’Euler-Bernoulli encastrée-libre</a:t>
            </a:r>
          </a:p>
          <a:p>
            <a:r>
              <a:rPr lang="fr-CA" sz="1400" dirty="0"/>
              <a:t>Solution analytique facilement calculable</a:t>
            </a:r>
          </a:p>
          <a:p>
            <a:endParaRPr lang="fr-CA" sz="1400" dirty="0"/>
          </a:p>
          <a:p>
            <a:endParaRPr lang="fr-CA" sz="1400" dirty="0"/>
          </a:p>
          <a:p>
            <a:endParaRPr lang="fr-CA" sz="1400" dirty="0"/>
          </a:p>
          <a:p>
            <a:endParaRPr lang="fr-CA" sz="1400" dirty="0"/>
          </a:p>
          <a:p>
            <a:endParaRPr lang="fr-CA" sz="1400" dirty="0"/>
          </a:p>
          <a:p>
            <a:endParaRPr lang="fr-CA" sz="1400" dirty="0"/>
          </a:p>
          <a:p>
            <a:pPr marL="0" indent="0">
              <a:buNone/>
            </a:pPr>
            <a:endParaRPr lang="fr-CA" sz="1400" dirty="0"/>
          </a:p>
          <a:p>
            <a:pPr marL="0" indent="0">
              <a:buNone/>
            </a:pPr>
            <a:r>
              <a:rPr lang="fr-CA" sz="1400" dirty="0"/>
              <a:t>Différence minime dû à l’utilisation de poutre de Timoshenko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4293634-87FE-4B52-699C-56D6D82194E5}"/>
              </a:ext>
            </a:extLst>
          </p:cNvPr>
          <p:cNvGraphicFramePr>
            <a:graphicFrameLocks noGrp="1"/>
          </p:cNvGraphicFramePr>
          <p:nvPr/>
        </p:nvGraphicFramePr>
        <p:xfrm>
          <a:off x="659696" y="3370864"/>
          <a:ext cx="3390568" cy="166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284">
                  <a:extLst>
                    <a:ext uri="{9D8B030D-6E8A-4147-A177-3AD203B41FA5}">
                      <a16:colId xmlns:a16="http://schemas.microsoft.com/office/drawing/2014/main" val="2406406523"/>
                    </a:ext>
                  </a:extLst>
                </a:gridCol>
                <a:gridCol w="1695284">
                  <a:extLst>
                    <a:ext uri="{9D8B030D-6E8A-4147-A177-3AD203B41FA5}">
                      <a16:colId xmlns:a16="http://schemas.microsoft.com/office/drawing/2014/main" val="2709080531"/>
                    </a:ext>
                  </a:extLst>
                </a:gridCol>
              </a:tblGrid>
              <a:tr h="287858"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Propriété mécanique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dirty="0"/>
                        <a:t>Valeur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27112"/>
                  </a:ext>
                </a:extLst>
              </a:tr>
              <a:tr h="287858">
                <a:tc>
                  <a:txBody>
                    <a:bodyPr/>
                    <a:lstStyle/>
                    <a:p>
                      <a:r>
                        <a:rPr lang="fr-CA" sz="1200" dirty="0"/>
                        <a:t>Module de Young (E)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200" dirty="0"/>
                        <a:t>100 MPa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52556"/>
                  </a:ext>
                </a:extLst>
              </a:tr>
              <a:tr h="287858">
                <a:tc>
                  <a:txBody>
                    <a:bodyPr/>
                    <a:lstStyle/>
                    <a:p>
                      <a:r>
                        <a:rPr lang="fr-CA" sz="1200" dirty="0"/>
                        <a:t>Force (P)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200" dirty="0"/>
                        <a:t>1N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73350"/>
                  </a:ext>
                </a:extLst>
              </a:tr>
              <a:tr h="287858">
                <a:tc>
                  <a:txBody>
                    <a:bodyPr/>
                    <a:lstStyle/>
                    <a:p>
                      <a:r>
                        <a:rPr lang="fr-CA" sz="1200" dirty="0"/>
                        <a:t>Longueur (L)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200" dirty="0"/>
                        <a:t>500 mm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59084"/>
                  </a:ext>
                </a:extLst>
              </a:tr>
              <a:tr h="287858">
                <a:tc>
                  <a:txBody>
                    <a:bodyPr/>
                    <a:lstStyle/>
                    <a:p>
                      <a:r>
                        <a:rPr lang="fr-CA" sz="1200" dirty="0"/>
                        <a:t>Moment d’inertie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200" dirty="0"/>
                        <a:t>7853.98 </a:t>
                      </a:r>
                      <a:r>
                        <a:rPr lang="fr-CA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r>
                        <a:rPr lang="fr-CA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4508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1A8AB5E8-5678-8C4A-F8C2-622E3E0A6998}"/>
              </a:ext>
            </a:extLst>
          </p:cNvPr>
          <p:cNvGrpSpPr/>
          <p:nvPr/>
        </p:nvGrpSpPr>
        <p:grpSpPr>
          <a:xfrm>
            <a:off x="7024865" y="5490269"/>
            <a:ext cx="3144498" cy="946249"/>
            <a:chOff x="5705792" y="5593057"/>
            <a:chExt cx="3144498" cy="9462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0A35B3-0A1A-101D-5C53-61B464664413}"/>
                    </a:ext>
                  </a:extLst>
                </p:cNvPr>
                <p:cNvSpPr txBox="1"/>
                <p:nvPr/>
              </p:nvSpPr>
              <p:spPr>
                <a:xfrm>
                  <a:off x="5705792" y="5593057"/>
                  <a:ext cx="2949393" cy="586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CA" sz="16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6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en-CA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CA" sz="16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fr-CA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CA" sz="16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𝐸𝐼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0A35B3-0A1A-101D-5C53-61B464664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792" y="5593057"/>
                  <a:ext cx="2949393" cy="586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A402D08-17E2-D203-FEAB-D3DFF44AE96A}"/>
                    </a:ext>
                  </a:extLst>
                </p:cNvPr>
                <p:cNvSpPr txBox="1"/>
                <p:nvPr/>
              </p:nvSpPr>
              <p:spPr>
                <a:xfrm>
                  <a:off x="5900897" y="6200752"/>
                  <a:ext cx="294939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1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sz="16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CA" sz="16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sz="1600" b="0" i="0" smtClean="0">
                            <a:latin typeface="Cambria Math" panose="02040503050406030204" pitchFamily="18" charset="0"/>
                          </a:rPr>
                          <m:t>53.05 </m:t>
                        </m:r>
                        <m:r>
                          <m:rPr>
                            <m:sty m:val="p"/>
                          </m:rPr>
                          <a:rPr lang="fr-CA" sz="16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A402D08-17E2-D203-FEAB-D3DFF44AE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897" y="6200752"/>
                  <a:ext cx="294939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30EEC2-D984-E88F-0667-2B11292CDC21}"/>
              </a:ext>
            </a:extLst>
          </p:cNvPr>
          <p:cNvGrpSpPr/>
          <p:nvPr/>
        </p:nvGrpSpPr>
        <p:grpSpPr>
          <a:xfrm>
            <a:off x="6234515" y="416711"/>
            <a:ext cx="5615129" cy="5044236"/>
            <a:chOff x="6262050" y="379120"/>
            <a:chExt cx="5615129" cy="504423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0A56447-11B8-108E-04CD-87D98EBABCAA}"/>
                </a:ext>
              </a:extLst>
            </p:cNvPr>
            <p:cNvGrpSpPr/>
            <p:nvPr/>
          </p:nvGrpSpPr>
          <p:grpSpPr>
            <a:xfrm>
              <a:off x="6262050" y="379120"/>
              <a:ext cx="5615129" cy="5044236"/>
              <a:chOff x="6262050" y="379120"/>
              <a:chExt cx="5615129" cy="5044236"/>
            </a:xfrm>
          </p:grpSpPr>
          <p:pic>
            <p:nvPicPr>
              <p:cNvPr id="1026" name="Picture 2" descr="Poutre encastrée-libre. | Download Scientific Diagram">
                <a:extLst>
                  <a:ext uri="{FF2B5EF4-FFF2-40B4-BE49-F238E27FC236}">
                    <a16:creationId xmlns:a16="http://schemas.microsoft.com/office/drawing/2014/main" id="{20DC807D-D5A3-39F2-B25B-C9B692A9D1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302791" y="1558940"/>
                <a:ext cx="4832802" cy="2473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BD509B-6292-949F-4905-6FC19AEB9DCF}"/>
                  </a:ext>
                </a:extLst>
              </p:cNvPr>
              <p:cNvSpPr txBox="1"/>
              <p:nvPr/>
            </p:nvSpPr>
            <p:spPr>
              <a:xfrm>
                <a:off x="6865176" y="698130"/>
                <a:ext cx="3032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P</a:t>
                </a:r>
                <a:endParaRPr lang="en-CA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187C13-FAA8-151E-3FEB-643F0D687DA6}"/>
                  </a:ext>
                </a:extLst>
              </p:cNvPr>
              <p:cNvSpPr txBox="1"/>
              <p:nvPr/>
            </p:nvSpPr>
            <p:spPr>
              <a:xfrm>
                <a:off x="7596926" y="487971"/>
                <a:ext cx="46519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E, I</a:t>
                </a:r>
                <a:endParaRPr lang="en-CA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231867-E36F-DBC8-A922-6FFAE9396563}"/>
                  </a:ext>
                </a:extLst>
              </p:cNvPr>
              <p:cNvSpPr txBox="1"/>
              <p:nvPr/>
            </p:nvSpPr>
            <p:spPr>
              <a:xfrm>
                <a:off x="8651481" y="2611863"/>
                <a:ext cx="2824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L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B91D745-0838-C1C5-6804-CDBF641E1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3438" y="975335"/>
                <a:ext cx="1973741" cy="3928861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8121A4-2B5D-37EE-03E9-1B3FF1599A93}"/>
                  </a:ext>
                </a:extLst>
              </p:cNvPr>
              <p:cNvSpPr txBox="1"/>
              <p:nvPr/>
            </p:nvSpPr>
            <p:spPr>
              <a:xfrm>
                <a:off x="6262050" y="5169440"/>
                <a:ext cx="55452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fr-CA" sz="1050" i="1" kern="100" dirty="0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Figure 15: Représentation d’une poutre encastrée-libre et simulation d’une poutre encastrée-libre</a:t>
                </a:r>
                <a:endParaRPr lang="en-CA" sz="105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348891A-A24E-FB34-314D-2834365DB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37873" y="1023879"/>
              <a:ext cx="553950" cy="3978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94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4768CFAF743F4A83B0523C20156377" ma:contentTypeVersion="11" ma:contentTypeDescription="Create a new document." ma:contentTypeScope="" ma:versionID="aafa440e1ffbdaf1b0956f4ac1c916a8">
  <xsd:schema xmlns:xsd="http://www.w3.org/2001/XMLSchema" xmlns:xs="http://www.w3.org/2001/XMLSchema" xmlns:p="http://schemas.microsoft.com/office/2006/metadata/properties" xmlns:ns2="ec825916-6f01-4646-bf11-4e97fdd06dc8" xmlns:ns3="10202d72-3646-4d36-9cf4-1feba2c78df0" targetNamespace="http://schemas.microsoft.com/office/2006/metadata/properties" ma:root="true" ma:fieldsID="7a73fe93b8aa32af4ca50956a2221801" ns2:_="" ns3:_="">
    <xsd:import namespace="ec825916-6f01-4646-bf11-4e97fdd06dc8"/>
    <xsd:import namespace="10202d72-3646-4d36-9cf4-1feba2c78d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25916-6f01-4646-bf11-4e97fdd06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f476608-de7c-404e-abc8-afb03e5b2e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02d72-3646-4d36-9cf4-1feba2c78df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90600f-5062-4a49-b68f-b339a4d20179}" ma:internalName="TaxCatchAll" ma:showField="CatchAllData" ma:web="10202d72-3646-4d36-9cf4-1feba2c78d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825916-6f01-4646-bf11-4e97fdd06dc8">
      <Terms xmlns="http://schemas.microsoft.com/office/infopath/2007/PartnerControls"/>
    </lcf76f155ced4ddcb4097134ff3c332f>
    <TaxCatchAll xmlns="10202d72-3646-4d36-9cf4-1feba2c78df0" xsi:nil="true"/>
  </documentManagement>
</p:properties>
</file>

<file path=customXml/itemProps1.xml><?xml version="1.0" encoding="utf-8"?>
<ds:datastoreItem xmlns:ds="http://schemas.openxmlformats.org/officeDocument/2006/customXml" ds:itemID="{51F5D674-BAA3-4F68-90D9-D222D0A1BEA3}"/>
</file>

<file path=customXml/itemProps2.xml><?xml version="1.0" encoding="utf-8"?>
<ds:datastoreItem xmlns:ds="http://schemas.openxmlformats.org/officeDocument/2006/customXml" ds:itemID="{A96F4E1B-CF0E-4FC2-8F51-9650D63B86A4}"/>
</file>

<file path=customXml/itemProps3.xml><?xml version="1.0" encoding="utf-8"?>
<ds:datastoreItem xmlns:ds="http://schemas.openxmlformats.org/officeDocument/2006/customXml" ds:itemID="{1E373446-DB40-4A9F-A0AC-24FA4AA1DE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</TotalTime>
  <Words>1275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Stabilité de la colonne vertébrale humaine en compression MEC3900 – Projet intégrateur III</vt:lpstr>
      <vt:lpstr>Introduction et problématique</vt:lpstr>
      <vt:lpstr>Étendue de projet</vt:lpstr>
      <vt:lpstr>Sélection de la géométrie de simulation</vt:lpstr>
      <vt:lpstr>Modèle lombaire</vt:lpstr>
      <vt:lpstr>Modèles thoraco-lombaire</vt:lpstr>
      <vt:lpstr>Modèle avec charge physiologique gravitationnelle</vt:lpstr>
      <vt:lpstr>Importance de la non-linéarité dans la solution</vt:lpstr>
      <vt:lpstr>Validation de la solution</vt:lpstr>
      <vt:lpstr>Validation de la solution (suite)</vt:lpstr>
      <vt:lpstr>Limitations de la solution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Stabilité de la colonne vertébrale humaine en compression MEC3900 – Projet intégrateur III</dc:title>
  <dc:creator>Alexandre Deschênes</dc:creator>
  <cp:lastModifiedBy>Alexandre Deschênes</cp:lastModifiedBy>
  <cp:revision>9</cp:revision>
  <dcterms:created xsi:type="dcterms:W3CDTF">2023-08-14T21:09:10Z</dcterms:created>
  <dcterms:modified xsi:type="dcterms:W3CDTF">2023-08-16T01:04:58Z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0x010100744768CFAF743F4A83B0523C20156377</vt:lpwstr>
  </property>
</Properties>
</file>