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89" r:id="rId15"/>
    <p:sldId id="291" r:id="rId16"/>
    <p:sldId id="290"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fr-FR"/>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3724C460-C9F0-49DB-9DE2-9E5AD2B8FA85}" authorId="{53E43574-7A34-154C-E512-F6CBCA51E7C2}" created="2024-04-13T02:50:35.708">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0">
        <ac:context len="323" hash="1464792153"/>
      </ac:txMk>
    </ac:txMkLst>
    <p188:pos x="10506075" y="2002400"/>
    <p188:txBody>
      <a:bodyPr/>
      <a:lstStyle/>
      <a:p>
        <a:r>
          <a:rPr lang="en-CA"/>
          <a:t>Est-ce qu'on garde cette partie là?</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buNone/>
                </a:pPr>
                <a:r>
                  <a:rPr lang="fr-CA" sz="1800" dirty="0"/>
                  <a:t>Il est donc possible de remarquer qu’une différente méthode est nécessaire afin d’effectuer la vérification de code. Pour ce faire, il est possible d’utiliser l’énergie de déformation.</a:t>
                </a:r>
              </a:p>
              <a:p>
                <a:pPr marL="0" indent="0" algn="just">
                  <a:buNone/>
                </a:pPr>
                <a:r>
                  <a:rPr lang="fr-CA" sz="1800" dirty="0"/>
                  <a:t>L’énergie de déformation par élément linéaire est définie comme suit: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L’erreur locale de discrétisation est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marL="0" indent="0" algn="just">
                  <a:buNone/>
                </a:pPr>
                <a:r>
                  <a:rPr lang="fr-CA" sz="1800" dirty="0"/>
                  <a:t>De ce fait, l’erreur locale sur l’énergie de déformation peut être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𝐸</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Toutefois, elle peut également être définie à l’aide de la formulation de l’erreur de discrétisation d’une méthode par éléments finis, soit:</a:t>
                </a:r>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𝐸</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598"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8158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Il faut noter que 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 Il est donc possible de remarquer que cette méthode est beaucoup mieux adaptée pour analyser la convergence des éléments poutre. Les poutres utilisées par le logiciel Simcenter3D sont des éléments finis linéaires. Effectivement, elles ne possèdent pas de nœuds milieux permettant de prendre en compte la pente dans l’élément. </a:t>
                </a:r>
              </a:p>
              <a:p>
                <a:pPr marL="0" indent="0" algn="just">
                  <a:buNone/>
                </a:pPr>
                <a:endParaRPr lang="fr-CA" sz="1800" dirty="0"/>
              </a:p>
              <a:p>
                <a:pPr marL="0" indent="0" algn="just">
                  <a:buNone/>
                </a:pPr>
                <a:r>
                  <a:rPr lang="fr-CA" sz="1800" dirty="0"/>
                  <a:t>Il est donc possible de remarquer que 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marL="0" indent="0" algn="just">
                  <a:buNone/>
                </a:pPr>
                <a:r>
                  <a:rPr lang="fr-CA" sz="1800" dirty="0"/>
                  <a:t>De plus, la qualité de la régression vient ajouter de la validité à cette affirmation étant donné qu’elle est exactement de R²=1. Il est normal d’obtenir une telle régression étant donné que l’on utilise un logiciel commercial qui a dû être vérifié extensivement par Siemens.</a:t>
                </a:r>
              </a:p>
              <a:p>
                <a:pPr marL="0" indent="0" algn="just">
                  <a:buNone/>
                </a:pPr>
                <a:endParaRPr lang="fr-CA" sz="1800" dirty="0"/>
              </a:p>
              <a:p>
                <a:pPr marL="0" indent="0" algn="just">
                  <a:buNone/>
                </a:pPr>
                <a:r>
                  <a:rPr lang="fr-CA" sz="1800" dirty="0"/>
                  <a:t>Il est donc possible de conclure que le code résout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96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729998987"/>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a:latin typeface="Cambria Math" panose="02040503050406030204" pitchFamily="18" charset="0"/>
                        </a:rPr>
                        <m:t>𝑚</m:t>
                      </m:r>
                    </m:oMath>
                  </m:oMathPara>
                </a14:m>
                <a:endParaRPr lang="en-CA" sz="1800"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𝑈</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 Cette valeur de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𝑈</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left"/>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r>
                        <a:rPr lang="fr-FR" sz="1700" i="1" dirty="0" smtClean="0">
                          <a:latin typeface="Cambria Math" panose="02040503050406030204" pitchFamily="18" charset="0"/>
                        </a:rPr>
                        <m:t>(150,</m:t>
                      </m:r>
                      <m:r>
                        <a:rPr lang="fr-FR" sz="1700" i="1" dirty="0" smtClean="0">
                          <a:latin typeface="Cambria Math" panose="02040503050406030204" pitchFamily="18" charset="0"/>
                        </a:rPr>
                        <m:t>𝜎</m:t>
                      </m:r>
                      <m:r>
                        <a:rPr lang="fr-FR" sz="1700" i="1" dirty="0" smtClean="0">
                          <a:latin typeface="Cambria Math" panose="02040503050406030204" pitchFamily="18" charset="0"/>
                        </a:rPr>
                        <m:t>)  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déformations)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endParaRPr lang="fr-FR" sz="1600" dirty="0"/>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a été réalisée sur le logiciel SimCenter 3D en utilisant des éléments de type poutre ainsi que des éléments RBE2. </a:t>
                </a: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𝑑</m:t>
                              </m:r>
                            </m:e>
                            <m:sup>
                              <m:r>
                                <a:rPr lang="fr-FR" sz="1800" i="1">
                                  <a:latin typeface="Cambria Math" panose="02040503050406030204" pitchFamily="18" charset="0"/>
                                </a:rPr>
                                <m:t>2</m:t>
                              </m:r>
                            </m:sup>
                          </m:sSup>
                        </m:num>
                        <m:den>
                          <m:r>
                            <a:rPr lang="fr-FR" sz="1800" i="1">
                              <a:latin typeface="Cambria Math" panose="02040503050406030204" pitchFamily="18" charset="0"/>
                            </a:rPr>
                            <m:t>𝑑</m:t>
                          </m:r>
                          <m:sSup>
                            <m:sSupPr>
                              <m:ctrlPr>
                                <a:rPr lang="fr-FR" sz="1800" i="1">
                                  <a:latin typeface="Cambria Math" panose="02040503050406030204" pitchFamily="18" charset="0"/>
                                </a:rPr>
                              </m:ctrlPr>
                            </m:sSupPr>
                            <m:e>
                              <m:r>
                                <a:rPr lang="fr-FR" sz="1800" i="1">
                                  <a:latin typeface="Cambria Math" panose="02040503050406030204" pitchFamily="18" charset="0"/>
                                </a:rPr>
                                <m:t>𝑥</m:t>
                              </m:r>
                            </m:e>
                            <m:sup>
                              <m:r>
                                <a:rPr lang="fr-FR" sz="1800" i="1">
                                  <a:latin typeface="Cambria Math" panose="02040503050406030204" pitchFamily="18" charset="0"/>
                                </a:rPr>
                                <m:t>2</m:t>
                              </m:r>
                            </m:sup>
                          </m:sSup>
                        </m:den>
                      </m:f>
                      <m:d>
                        <m:dPr>
                          <m:ctrlPr>
                            <a:rPr lang="fr-FR" sz="1800" i="1">
                              <a:latin typeface="Cambria Math" panose="02040503050406030204" pitchFamily="18" charset="0"/>
                            </a:rPr>
                          </m:ctrlPr>
                        </m:dPr>
                        <m:e>
                          <m:r>
                            <a:rPr lang="fr-FR" sz="1800" i="1">
                              <a:latin typeface="Cambria Math" panose="02040503050406030204" pitchFamily="18" charset="0"/>
                            </a:rPr>
                            <m:t>𝐸</m:t>
                          </m:r>
                          <m:r>
                            <a:rPr lang="fr-FR" sz="1800" b="0" i="1" smtClean="0">
                              <a:latin typeface="Cambria Math" panose="02040503050406030204" pitchFamily="18" charset="0"/>
                            </a:rPr>
                            <m:t>𝐼</m:t>
                          </m:r>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𝑑</m:t>
                                  </m:r>
                                </m:e>
                                <m:sup>
                                  <m:r>
                                    <a:rPr lang="fr-FR" sz="1800" i="1">
                                      <a:latin typeface="Cambria Math" panose="02040503050406030204" pitchFamily="18" charset="0"/>
                                    </a:rPr>
                                    <m:t>2</m:t>
                                  </m:r>
                                </m:sup>
                              </m:sSup>
                              <m:r>
                                <a:rPr lang="fr-FR" sz="1800" i="1" smtClean="0">
                                  <a:latin typeface="Cambria Math" panose="02040503050406030204" pitchFamily="18" charset="0"/>
                                  <a:ea typeface="Cambria Math" panose="02040503050406030204" pitchFamily="18" charset="0"/>
                                </a:rPr>
                                <m:t>𝜌</m:t>
                              </m:r>
                            </m:num>
                            <m:den>
                              <m:r>
                                <a:rPr lang="fr-FR" sz="1800" i="1">
                                  <a:latin typeface="Cambria Math" panose="02040503050406030204" pitchFamily="18" charset="0"/>
                                </a:rPr>
                                <m:t>𝑑</m:t>
                              </m:r>
                              <m:r>
                                <a:rPr lang="fr-FR" sz="1800" b="0" i="1" smtClean="0">
                                  <a:latin typeface="Cambria Math" panose="02040503050406030204" pitchFamily="18" charset="0"/>
                                </a:rPr>
                                <m:t>𝑥</m:t>
                              </m:r>
                            </m:den>
                          </m:f>
                        </m:e>
                      </m:d>
                      <m:r>
                        <a:rPr lang="fr-FR" sz="1800" b="0" i="1" smtClean="0">
                          <a:latin typeface="Cambria Math" panose="02040503050406030204" pitchFamily="18" charset="0"/>
                        </a:rPr>
                        <m:t>=</m:t>
                      </m:r>
                      <m:r>
                        <a:rPr lang="fr-FR" sz="1800" b="0" i="1" smtClean="0">
                          <a:latin typeface="Cambria Math" panose="02040503050406030204" pitchFamily="18" charset="0"/>
                        </a:rPr>
                        <m:t>𝑞</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oMath>
                  </m:oMathPara>
                </a14:m>
                <a:endParaRPr lang="fr-CA" sz="18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q : Charge répartie sur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b="-7898"/>
                </a:stretch>
              </a:blipFill>
            </p:spPr>
            <p:txBody>
              <a:bodyPr/>
              <a:lstStyle/>
              <a:p>
                <a:r>
                  <a:rPr lang="fr-FR">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Le modèle en éléments finis de la colonne vertébrale sur </a:t>
            </a:r>
            <a:r>
              <a:rPr lang="fr-CA" sz="1800" dirty="0" err="1">
                <a:latin typeface="Aptos "/>
              </a:rPr>
              <a:t>SimCenter</a:t>
            </a:r>
            <a:r>
              <a:rPr lang="fr-CA" sz="1800" dirty="0">
                <a:latin typeface="Aptos "/>
              </a:rPr>
              <a:t> 3D:</a:t>
            </a:r>
          </a:p>
          <a:p>
            <a:pPr marL="0" indent="0">
              <a:buNone/>
            </a:pPr>
            <a:r>
              <a:rPr lang="fr-CA" sz="1800" dirty="0">
                <a:latin typeface="Aptos "/>
              </a:rPr>
              <a:t>       -Éléments poutre (PBEAM) : les disques intervertébraux élastiques</a:t>
            </a:r>
          </a:p>
          <a:p>
            <a:pPr marL="0" indent="0">
              <a:buNone/>
            </a:pPr>
            <a:r>
              <a:rPr lang="fr-CA" sz="1800" dirty="0">
                <a:latin typeface="Aptos "/>
              </a:rPr>
              <a:t>       -Éléments RBE2 : modélisent la rigidité des os (des vertèbres)</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L’entrée du modèle est la charge verticale exercée sur la colonne vertébrale, qui n’est autre que la portion du poids reprise par la colonne vertébrale et pas par les muscles du corps d’un individu.</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La sortie du modèle correspond au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Les conditions frontières de ce modèle sont:</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Extrémité libre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fontScale="55000" lnSpcReduction="20000"/>
          </a:bodyPr>
          <a:lstStyle/>
          <a:p>
            <a:pPr marL="0" indent="0" algn="just">
              <a:lnSpc>
                <a:spcPct val="110000"/>
              </a:lnSpc>
              <a:buNone/>
            </a:pPr>
            <a:r>
              <a:rPr lang="fr-FR" sz="3300" dirty="0"/>
              <a:t>Une fois le type d’éléments choisi, il faut à présent modéliser les différentes vertèbres et cela en configurant les propriétés géométriques des éléments poutres. L’article </a:t>
            </a:r>
            <a:r>
              <a:rPr lang="fr-FR" sz="3300" i="1" dirty="0"/>
              <a:t>«</a:t>
            </a:r>
            <a:r>
              <a:rPr lang="en-US" sz="3300" i="1" dirty="0"/>
              <a:t> Stability of the human spine in  neutral postures </a:t>
            </a:r>
            <a:r>
              <a:rPr lang="fr-FR" sz="3300" i="1" dirty="0"/>
              <a:t>» (Kiefer et al., 1997) </a:t>
            </a:r>
            <a:r>
              <a:rPr lang="fr-FR" sz="33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A990E065-B949-166B-48E8-9331B0FEC256}"/>
              </a:ext>
            </a:extLst>
          </p:cNvPr>
          <p:cNvSpPr/>
          <p:nvPr/>
        </p:nvSpPr>
        <p:spPr>
          <a:xfrm>
            <a:off x="3600450" y="5305425"/>
            <a:ext cx="314325" cy="857250"/>
          </a:xfrm>
          <a:prstGeom prst="leftBrace">
            <a:avLst>
              <a:gd name="adj1" fmla="val 8333"/>
              <a:gd name="adj2" fmla="val 4888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8BA538D5-96FC-8D2B-CEC0-EE24AA40F0A3}"/>
              </a:ext>
            </a:extLst>
          </p:cNvPr>
          <p:cNvSpPr txBox="1"/>
          <p:nvPr/>
        </p:nvSpPr>
        <p:spPr>
          <a:xfrm>
            <a:off x="816931" y="5410884"/>
            <a:ext cx="2783519" cy="646331"/>
          </a:xfrm>
          <a:prstGeom prst="rect">
            <a:avLst/>
          </a:prstGeom>
          <a:noFill/>
        </p:spPr>
        <p:txBody>
          <a:bodyPr wrap="none" rtlCol="0">
            <a:spAutoFit/>
          </a:bodyPr>
          <a:lstStyle/>
          <a:p>
            <a:r>
              <a:rPr lang="en-US" dirty="0"/>
              <a:t>Données </a:t>
            </a:r>
            <a:r>
              <a:rPr lang="fr-CA" dirty="0"/>
              <a:t>utilisées</a:t>
            </a:r>
          </a:p>
          <a:p>
            <a:r>
              <a:rPr lang="en-US" dirty="0"/>
              <a:t> dans le cadre de </a:t>
            </a:r>
            <a:r>
              <a:rPr lang="fr-CA" dirty="0"/>
              <a:t>ce</a:t>
            </a:r>
            <a:r>
              <a:rPr lang="en-US" dirty="0"/>
              <a:t> </a:t>
            </a:r>
            <a:r>
              <a:rPr lang="fr-CA" dirty="0"/>
              <a:t>projet</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r>
                  <a:rPr lang="fr-FR" sz="1800" dirty="0"/>
                  <a:t>Comparaison des données de simulations avec la solution d’Euler pour une poutre encastrée libre.</a:t>
                </a:r>
              </a:p>
              <a:p>
                <a:pPr marL="0" indent="0" algn="ctr">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 de forme linéaire ordre p=1.</a:t>
                </a:r>
              </a:p>
              <a:p>
                <a:pPr marL="0" indent="0" algn="just">
                  <a:buNone/>
                </a:pPr>
                <a:endParaRPr lang="fr-FR"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3"/>
                <a:stretch>
                  <a:fillRect l="-406" t="-1653"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1023842006"/>
              </p:ext>
            </p:extLst>
          </p:nvPr>
        </p:nvGraphicFramePr>
        <p:xfrm>
          <a:off x="3655836" y="3878825"/>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55836" y="354304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a:t>La solution numérique générée par </a:t>
            </a:r>
            <a:r>
              <a:rPr lang="fr-FR" sz="1800" dirty="0" err="1"/>
              <a:t>SimCenter</a:t>
            </a:r>
            <a:r>
              <a:rPr lang="fr-FR" sz="1800" dirty="0"/>
              <a:t> 3D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3501150075"/>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L’erreur de discrétisation en éléments finis converge en O(h</a:t>
                </a:r>
                <a:r>
                  <a:rPr lang="fr-CA" sz="1800" baseline="30000" dirty="0"/>
                  <a:t>p+1</a:t>
                </a:r>
                <a:r>
                  <a:rPr lang="fr-CA" sz="1800" dirty="0"/>
                  <a:t>) avec l’erreur L2, p étant l’ordre de la fonction de forme utilisée.</a:t>
                </a:r>
              </a:p>
              <a:p>
                <a:pPr algn="just"/>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algn="just"/>
                <a:r>
                  <a:rPr lang="fr-CA" sz="1800" dirty="0"/>
                  <a:t>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algn="just"/>
                <a:r>
                  <a:rPr lang="fr-CA" sz="1800" dirty="0"/>
                  <a:t>L’écart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1305</TotalTime>
  <Words>2607</Words>
  <Application>Microsoft Office PowerPoint</Application>
  <PresentationFormat>Grand écran</PresentationFormat>
  <Paragraphs>314</Paragraphs>
  <Slides>22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61</cp:revision>
  <dcterms:created xsi:type="dcterms:W3CDTF">2024-02-09T05:24:05Z</dcterms:created>
  <dcterms:modified xsi:type="dcterms:W3CDTF">2024-04-14T18:38:52Z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