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modernComment_108_E5C5E786.xml" ContentType="application/vnd.ms-powerpoint.comments+xml"/>
  <Override PartName="/ppt/comments/modernComment_106_4791FEFC.xml" ContentType="application/vnd.ms-powerpoint.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7"/>
  </p:notesMasterIdLst>
  <p:sldIdLst>
    <p:sldId id="256" r:id="rId5"/>
    <p:sldId id="257" r:id="rId6"/>
    <p:sldId id="266" r:id="rId7"/>
    <p:sldId id="267" r:id="rId8"/>
    <p:sldId id="264" r:id="rId9"/>
    <p:sldId id="262" r:id="rId10"/>
    <p:sldId id="287" r:id="rId11"/>
    <p:sldId id="285" r:id="rId12"/>
    <p:sldId id="288" r:id="rId13"/>
    <p:sldId id="286" r:id="rId14"/>
    <p:sldId id="289" r:id="rId15"/>
    <p:sldId id="291" r:id="rId16"/>
    <p:sldId id="290" r:id="rId17"/>
    <p:sldId id="281" r:id="rId18"/>
    <p:sldId id="280" r:id="rId19"/>
    <p:sldId id="270" r:id="rId20"/>
    <p:sldId id="274" r:id="rId21"/>
    <p:sldId id="277" r:id="rId22"/>
    <p:sldId id="279" r:id="rId23"/>
    <p:sldId id="278" r:id="rId24"/>
    <p:sldId id="283" r:id="rId25"/>
    <p:sldId id="28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BB11620-EFBC-D13A-7B93-45F2C922ABDE}" name="ACILE SFEIR" initials="AS" userId="b5e2f9be0f86ab7e" providerId="Windows Live"/>
  <p188:author id="{E68F2F47-82E5-2BC7-0FEC-4F4EC863DDC3}" name="Mohamed Mahdi Sahbi Ben Daya" initials="MB" userId="S::mohamed-mahdi-sahbi.ben-daya@polymtlus.ca::985c0020-1785-44be-857c-7b32e8661aac" providerId="AD"/>
  <p188:author id="{6A183B6A-ABEC-CB00-4F79-3B92C9DF1877}" name="Acile Sfeir" initials="AS" userId="S::acile.sfeir@polymtlus.ca::2d054df2-df8c-4f18-93d9-ddc34f8818be" providerId="AD"/>
  <p188:author id="{53E43574-7A34-154C-E512-F6CBCA51E7C2}" name="Alexandre Deschênes" initials="AD" userId="S::alexandre.deschenes@polymtlus.ca::26cf8714-112d-4764-8586-824af543da02"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E38A8E-CFF3-8E7B-BDE5-73C6908A6EBC}" v="1559" dt="2024-04-06T05:14:18.132"/>
    <p1510:client id="{776F296B-8E32-CD2B-2876-DA6F6CF7BE50}" v="10" dt="2024-04-06T22:05:27.253"/>
    <p1510:client id="{E74D2EF1-5E3B-4CFA-9EC8-7DB95DD1C9FB}" v="304" dt="2024-04-06T15:40:32.6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cile Sfeir" userId="S::acile.sfeir@polymtlus.ca::2d054df2-df8c-4f18-93d9-ddc34f8818be" providerId="AD" clId="Web-{776F296B-8E32-CD2B-2876-DA6F6CF7BE50}"/>
    <pc:docChg chg="modSld">
      <pc:chgData name="Acile Sfeir" userId="S::acile.sfeir@polymtlus.ca::2d054df2-df8c-4f18-93d9-ddc34f8818be" providerId="AD" clId="Web-{776F296B-8E32-CD2B-2876-DA6F6CF7BE50}" dt="2024-04-06T22:05:27.253" v="8" actId="1076"/>
      <pc:docMkLst>
        <pc:docMk/>
      </pc:docMkLst>
      <pc:sldChg chg="modSp">
        <pc:chgData name="Acile Sfeir" userId="S::acile.sfeir@polymtlus.ca::2d054df2-df8c-4f18-93d9-ddc34f8818be" providerId="AD" clId="Web-{776F296B-8E32-CD2B-2876-DA6F6CF7BE50}" dt="2024-04-06T22:05:17.581" v="7" actId="20577"/>
        <pc:sldMkLst>
          <pc:docMk/>
          <pc:sldMk cId="2767786287" sldId="257"/>
        </pc:sldMkLst>
        <pc:spChg chg="mod">
          <ac:chgData name="Acile Sfeir" userId="S::acile.sfeir@polymtlus.ca::2d054df2-df8c-4f18-93d9-ddc34f8818be" providerId="AD" clId="Web-{776F296B-8E32-CD2B-2876-DA6F6CF7BE50}" dt="2024-04-06T22:05:17.581" v="7" actId="20577"/>
          <ac:spMkLst>
            <pc:docMk/>
            <pc:sldMk cId="2767786287" sldId="257"/>
            <ac:spMk id="3" creationId="{57846E6E-541E-C380-2EC3-91AF5BEE61F6}"/>
          </ac:spMkLst>
        </pc:spChg>
      </pc:sldChg>
      <pc:sldChg chg="modSp">
        <pc:chgData name="Acile Sfeir" userId="S::acile.sfeir@polymtlus.ca::2d054df2-df8c-4f18-93d9-ddc34f8818be" providerId="AD" clId="Web-{776F296B-8E32-CD2B-2876-DA6F6CF7BE50}" dt="2024-04-06T22:05:27.253" v="8" actId="1076"/>
        <pc:sldMkLst>
          <pc:docMk/>
          <pc:sldMk cId="3551821292" sldId="266"/>
        </pc:sldMkLst>
        <pc:spChg chg="mod">
          <ac:chgData name="Acile Sfeir" userId="S::acile.sfeir@polymtlus.ca::2d054df2-df8c-4f18-93d9-ddc34f8818be" providerId="AD" clId="Web-{776F296B-8E32-CD2B-2876-DA6F6CF7BE50}" dt="2024-04-06T22:05:27.253" v="8" actId="1076"/>
          <ac:spMkLst>
            <pc:docMk/>
            <pc:sldMk cId="3551821292" sldId="266"/>
            <ac:spMk id="3" creationId="{57846E6E-541E-C380-2EC3-91AF5BEE61F6}"/>
          </ac:spMkLst>
        </pc:spChg>
      </pc:sldChg>
    </pc:docChg>
  </pc:docChgLst>
  <pc:docChgLst>
    <pc:chgData name="Mohamed Mahdi Sahbi Ben Daya" userId="985c0020-1785-44be-857c-7b32e8661aac" providerId="ADAL" clId="{E74D2EF1-5E3B-4CFA-9EC8-7DB95DD1C9FB}"/>
    <pc:docChg chg="undo redo custSel addSld delSld modSld sldOrd">
      <pc:chgData name="Mohamed Mahdi Sahbi Ben Daya" userId="985c0020-1785-44be-857c-7b32e8661aac" providerId="ADAL" clId="{E74D2EF1-5E3B-4CFA-9EC8-7DB95DD1C9FB}" dt="2024-04-06T15:41:10.157" v="7829" actId="2696"/>
      <pc:docMkLst>
        <pc:docMk/>
      </pc:docMkLst>
      <pc:sldChg chg="modSp mod">
        <pc:chgData name="Mohamed Mahdi Sahbi Ben Daya" userId="985c0020-1785-44be-857c-7b32e8661aac" providerId="ADAL" clId="{E74D2EF1-5E3B-4CFA-9EC8-7DB95DD1C9FB}" dt="2024-04-01T17:27:22.867" v="11" actId="1076"/>
        <pc:sldMkLst>
          <pc:docMk/>
          <pc:sldMk cId="1461263326" sldId="256"/>
        </pc:sldMkLst>
        <pc:spChg chg="mod">
          <ac:chgData name="Mohamed Mahdi Sahbi Ben Daya" userId="985c0020-1785-44be-857c-7b32e8661aac" providerId="ADAL" clId="{E74D2EF1-5E3B-4CFA-9EC8-7DB95DD1C9FB}" dt="2024-04-01T17:27:22.867" v="11" actId="1076"/>
          <ac:spMkLst>
            <pc:docMk/>
            <pc:sldMk cId="1461263326" sldId="256"/>
            <ac:spMk id="2" creationId="{200D569F-9935-3F48-A837-424B7BA73DC0}"/>
          </ac:spMkLst>
        </pc:spChg>
      </pc:sldChg>
      <pc:sldChg chg="delSp modSp mod">
        <pc:chgData name="Mohamed Mahdi Sahbi Ben Daya" userId="985c0020-1785-44be-857c-7b32e8661aac" providerId="ADAL" clId="{E74D2EF1-5E3B-4CFA-9EC8-7DB95DD1C9FB}" dt="2024-04-01T19:41:54.160" v="3140" actId="21"/>
        <pc:sldMkLst>
          <pc:docMk/>
          <pc:sldMk cId="2767786287" sldId="257"/>
        </pc:sldMkLst>
        <pc:spChg chg="mod">
          <ac:chgData name="Mohamed Mahdi Sahbi Ben Daya" userId="985c0020-1785-44be-857c-7b32e8661aac" providerId="ADAL" clId="{E74D2EF1-5E3B-4CFA-9EC8-7DB95DD1C9FB}" dt="2024-04-01T19:41:54.160" v="3140" actId="21"/>
          <ac:spMkLst>
            <pc:docMk/>
            <pc:sldMk cId="2767786287" sldId="257"/>
            <ac:spMk id="3" creationId="{57846E6E-541E-C380-2EC3-91AF5BEE61F6}"/>
          </ac:spMkLst>
        </pc:spChg>
        <pc:spChg chg="mod">
          <ac:chgData name="Mohamed Mahdi Sahbi Ben Daya" userId="985c0020-1785-44be-857c-7b32e8661aac" providerId="ADAL" clId="{E74D2EF1-5E3B-4CFA-9EC8-7DB95DD1C9FB}" dt="2024-04-01T17:59:14.007" v="122" actId="20577"/>
          <ac:spMkLst>
            <pc:docMk/>
            <pc:sldMk cId="2767786287" sldId="257"/>
            <ac:spMk id="8" creationId="{131056D3-4217-EA50-3282-5A33501AC195}"/>
          </ac:spMkLst>
        </pc:spChg>
        <pc:spChg chg="del">
          <ac:chgData name="Mohamed Mahdi Sahbi Ben Daya" userId="985c0020-1785-44be-857c-7b32e8661aac" providerId="ADAL" clId="{E74D2EF1-5E3B-4CFA-9EC8-7DB95DD1C9FB}" dt="2024-04-01T17:27:39.988" v="18" actId="478"/>
          <ac:spMkLst>
            <pc:docMk/>
            <pc:sldMk cId="2767786287" sldId="257"/>
            <ac:spMk id="10" creationId="{53DA4F81-61EC-1F85-B8F4-F9DF9FA51F2D}"/>
          </ac:spMkLst>
        </pc:spChg>
        <pc:spChg chg="del">
          <ac:chgData name="Mohamed Mahdi Sahbi Ben Daya" userId="985c0020-1785-44be-857c-7b32e8661aac" providerId="ADAL" clId="{E74D2EF1-5E3B-4CFA-9EC8-7DB95DD1C9FB}" dt="2024-04-01T17:27:37.977" v="17" actId="478"/>
          <ac:spMkLst>
            <pc:docMk/>
            <pc:sldMk cId="2767786287" sldId="257"/>
            <ac:spMk id="11" creationId="{EE94D14F-907D-F8C8-C16E-684FFA6A95BA}"/>
          </ac:spMkLst>
        </pc:spChg>
        <pc:spChg chg="del">
          <ac:chgData name="Mohamed Mahdi Sahbi Ben Daya" userId="985c0020-1785-44be-857c-7b32e8661aac" providerId="ADAL" clId="{E74D2EF1-5E3B-4CFA-9EC8-7DB95DD1C9FB}" dt="2024-04-01T17:27:35.783" v="16" actId="478"/>
          <ac:spMkLst>
            <pc:docMk/>
            <pc:sldMk cId="2767786287" sldId="257"/>
            <ac:spMk id="12" creationId="{122AACBE-65FB-88E2-8407-6A900D57DBB8}"/>
          </ac:spMkLst>
        </pc:spChg>
        <pc:picChg chg="del">
          <ac:chgData name="Mohamed Mahdi Sahbi Ben Daya" userId="985c0020-1785-44be-857c-7b32e8661aac" providerId="ADAL" clId="{E74D2EF1-5E3B-4CFA-9EC8-7DB95DD1C9FB}" dt="2024-04-01T17:27:32.021" v="13" actId="478"/>
          <ac:picMkLst>
            <pc:docMk/>
            <pc:sldMk cId="2767786287" sldId="257"/>
            <ac:picMk id="5" creationId="{A820F263-E487-A78C-8DA4-0CF077B79F8A}"/>
          </ac:picMkLst>
        </pc:picChg>
        <pc:picChg chg="del">
          <ac:chgData name="Mohamed Mahdi Sahbi Ben Daya" userId="985c0020-1785-44be-857c-7b32e8661aac" providerId="ADAL" clId="{E74D2EF1-5E3B-4CFA-9EC8-7DB95DD1C9FB}" dt="2024-04-01T17:27:32.778" v="14" actId="478"/>
          <ac:picMkLst>
            <pc:docMk/>
            <pc:sldMk cId="2767786287" sldId="257"/>
            <ac:picMk id="7" creationId="{6C3FFFD6-C1A5-43A2-089F-8BA5A83D7F8A}"/>
          </ac:picMkLst>
        </pc:picChg>
        <pc:picChg chg="del">
          <ac:chgData name="Mohamed Mahdi Sahbi Ben Daya" userId="985c0020-1785-44be-857c-7b32e8661aac" providerId="ADAL" clId="{E74D2EF1-5E3B-4CFA-9EC8-7DB95DD1C9FB}" dt="2024-04-01T17:27:33.881" v="15" actId="478"/>
          <ac:picMkLst>
            <pc:docMk/>
            <pc:sldMk cId="2767786287" sldId="257"/>
            <ac:picMk id="9" creationId="{269CB344-126B-D919-EF76-C6E6C836D783}"/>
          </ac:picMkLst>
        </pc:picChg>
      </pc:sldChg>
      <pc:sldChg chg="del">
        <pc:chgData name="Mohamed Mahdi Sahbi Ben Daya" userId="985c0020-1785-44be-857c-7b32e8661aac" providerId="ADAL" clId="{E74D2EF1-5E3B-4CFA-9EC8-7DB95DD1C9FB}" dt="2024-04-01T20:11:08.798" v="3808" actId="2696"/>
        <pc:sldMkLst>
          <pc:docMk/>
          <pc:sldMk cId="2400183655" sldId="258"/>
        </pc:sldMkLst>
      </pc:sldChg>
      <pc:sldChg chg="del">
        <pc:chgData name="Mohamed Mahdi Sahbi Ben Daya" userId="985c0020-1785-44be-857c-7b32e8661aac" providerId="ADAL" clId="{E74D2EF1-5E3B-4CFA-9EC8-7DB95DD1C9FB}" dt="2024-04-01T20:11:08.798" v="3808" actId="2696"/>
        <pc:sldMkLst>
          <pc:docMk/>
          <pc:sldMk cId="2048936509" sldId="259"/>
        </pc:sldMkLst>
      </pc:sldChg>
      <pc:sldChg chg="del">
        <pc:chgData name="Mohamed Mahdi Sahbi Ben Daya" userId="985c0020-1785-44be-857c-7b32e8661aac" providerId="ADAL" clId="{E74D2EF1-5E3B-4CFA-9EC8-7DB95DD1C9FB}" dt="2024-04-01T20:11:08.798" v="3808" actId="2696"/>
        <pc:sldMkLst>
          <pc:docMk/>
          <pc:sldMk cId="991226622" sldId="260"/>
        </pc:sldMkLst>
      </pc:sldChg>
      <pc:sldChg chg="del">
        <pc:chgData name="Mohamed Mahdi Sahbi Ben Daya" userId="985c0020-1785-44be-857c-7b32e8661aac" providerId="ADAL" clId="{E74D2EF1-5E3B-4CFA-9EC8-7DB95DD1C9FB}" dt="2024-04-01T20:11:08.798" v="3808" actId="2696"/>
        <pc:sldMkLst>
          <pc:docMk/>
          <pc:sldMk cId="1119286913" sldId="261"/>
        </pc:sldMkLst>
      </pc:sldChg>
      <pc:sldChg chg="delSp modSp mod">
        <pc:chgData name="Mohamed Mahdi Sahbi Ben Daya" userId="985c0020-1785-44be-857c-7b32e8661aac" providerId="ADAL" clId="{E74D2EF1-5E3B-4CFA-9EC8-7DB95DD1C9FB}" dt="2024-04-01T20:03:41.809" v="3730" actId="478"/>
        <pc:sldMkLst>
          <pc:docMk/>
          <pc:sldMk cId="1200750332" sldId="262"/>
        </pc:sldMkLst>
        <pc:spChg chg="mod">
          <ac:chgData name="Mohamed Mahdi Sahbi Ben Daya" userId="985c0020-1785-44be-857c-7b32e8661aac" providerId="ADAL" clId="{E74D2EF1-5E3B-4CFA-9EC8-7DB95DD1C9FB}" dt="2024-04-01T20:03:35.519" v="3727" actId="20577"/>
          <ac:spMkLst>
            <pc:docMk/>
            <pc:sldMk cId="1200750332" sldId="262"/>
            <ac:spMk id="2" creationId="{E0220718-7085-48D6-FCCC-6D486EF513A7}"/>
          </ac:spMkLst>
        </pc:spChg>
        <pc:spChg chg="mod">
          <ac:chgData name="Mohamed Mahdi Sahbi Ben Daya" userId="985c0020-1785-44be-857c-7b32e8661aac" providerId="ADAL" clId="{E74D2EF1-5E3B-4CFA-9EC8-7DB95DD1C9FB}" dt="2024-04-01T20:03:38.864" v="3729" actId="27636"/>
          <ac:spMkLst>
            <pc:docMk/>
            <pc:sldMk cId="1200750332" sldId="262"/>
            <ac:spMk id="3" creationId="{57846E6E-541E-C380-2EC3-91AF5BEE61F6}"/>
          </ac:spMkLst>
        </pc:spChg>
        <pc:graphicFrameChg chg="del">
          <ac:chgData name="Mohamed Mahdi Sahbi Ben Daya" userId="985c0020-1785-44be-857c-7b32e8661aac" providerId="ADAL" clId="{E74D2EF1-5E3B-4CFA-9EC8-7DB95DD1C9FB}" dt="2024-04-01T20:03:41.809" v="3730" actId="478"/>
          <ac:graphicFrameMkLst>
            <pc:docMk/>
            <pc:sldMk cId="1200750332" sldId="262"/>
            <ac:graphicFrameMk id="4" creationId="{560D31AF-176D-A767-A4D2-48DC76F1077B}"/>
          </ac:graphicFrameMkLst>
        </pc:graphicFrameChg>
      </pc:sldChg>
      <pc:sldChg chg="del">
        <pc:chgData name="Mohamed Mahdi Sahbi Ben Daya" userId="985c0020-1785-44be-857c-7b32e8661aac" providerId="ADAL" clId="{E74D2EF1-5E3B-4CFA-9EC8-7DB95DD1C9FB}" dt="2024-04-01T20:11:08.798" v="3808" actId="2696"/>
        <pc:sldMkLst>
          <pc:docMk/>
          <pc:sldMk cId="3354471958" sldId="263"/>
        </pc:sldMkLst>
      </pc:sldChg>
      <pc:sldChg chg="addSp delSp modSp mod">
        <pc:chgData name="Mohamed Mahdi Sahbi Ben Daya" userId="985c0020-1785-44be-857c-7b32e8661aac" providerId="ADAL" clId="{E74D2EF1-5E3B-4CFA-9EC8-7DB95DD1C9FB}" dt="2024-04-02T18:21:22.219" v="6314" actId="20577"/>
        <pc:sldMkLst>
          <pc:docMk/>
          <pc:sldMk cId="3854952326" sldId="264"/>
        </pc:sldMkLst>
        <pc:spChg chg="add mod">
          <ac:chgData name="Mohamed Mahdi Sahbi Ben Daya" userId="985c0020-1785-44be-857c-7b32e8661aac" providerId="ADAL" clId="{E74D2EF1-5E3B-4CFA-9EC8-7DB95DD1C9FB}" dt="2024-04-01T19:56:34.060" v="3377" actId="108"/>
          <ac:spMkLst>
            <pc:docMk/>
            <pc:sldMk cId="3854952326" sldId="264"/>
            <ac:spMk id="3" creationId="{734D2C46-2A9E-59D9-202C-1CF55623B09B}"/>
          </ac:spMkLst>
        </pc:spChg>
        <pc:spChg chg="mod">
          <ac:chgData name="Mohamed Mahdi Sahbi Ben Daya" userId="985c0020-1785-44be-857c-7b32e8661aac" providerId="ADAL" clId="{E74D2EF1-5E3B-4CFA-9EC8-7DB95DD1C9FB}" dt="2024-04-01T18:54:01.943" v="1611"/>
          <ac:spMkLst>
            <pc:docMk/>
            <pc:sldMk cId="3854952326" sldId="264"/>
            <ac:spMk id="6" creationId="{E4A6FDF3-99DB-0B55-7D18-61C36092E9EC}"/>
          </ac:spMkLst>
        </pc:spChg>
        <pc:spChg chg="del">
          <ac:chgData name="Mohamed Mahdi Sahbi Ben Daya" userId="985c0020-1785-44be-857c-7b32e8661aac" providerId="ADAL" clId="{E74D2EF1-5E3B-4CFA-9EC8-7DB95DD1C9FB}" dt="2024-04-01T17:27:56.288" v="23" actId="478"/>
          <ac:spMkLst>
            <pc:docMk/>
            <pc:sldMk cId="3854952326" sldId="264"/>
            <ac:spMk id="8" creationId="{376FD692-5FF7-BA4C-F994-F72124A09FA6}"/>
          </ac:spMkLst>
        </pc:spChg>
        <pc:spChg chg="add">
          <ac:chgData name="Mohamed Mahdi Sahbi Ben Daya" userId="985c0020-1785-44be-857c-7b32e8661aac" providerId="ADAL" clId="{E74D2EF1-5E3B-4CFA-9EC8-7DB95DD1C9FB}" dt="2024-04-01T19:09:29.865" v="1941"/>
          <ac:spMkLst>
            <pc:docMk/>
            <pc:sldMk cId="3854952326" sldId="264"/>
            <ac:spMk id="10" creationId="{A34C5ADF-EBB2-01DA-32D6-BD7EBF7D0725}"/>
          </ac:spMkLst>
        </pc:spChg>
        <pc:spChg chg="del">
          <ac:chgData name="Mohamed Mahdi Sahbi Ben Daya" userId="985c0020-1785-44be-857c-7b32e8661aac" providerId="ADAL" clId="{E74D2EF1-5E3B-4CFA-9EC8-7DB95DD1C9FB}" dt="2024-04-01T17:27:53.314" v="22" actId="478"/>
          <ac:spMkLst>
            <pc:docMk/>
            <pc:sldMk cId="3854952326" sldId="264"/>
            <ac:spMk id="11" creationId="{205FB1AA-EF17-0E0F-0358-D2CAC91A3759}"/>
          </ac:spMkLst>
        </pc:spChg>
        <pc:spChg chg="del">
          <ac:chgData name="Mohamed Mahdi Sahbi Ben Daya" userId="985c0020-1785-44be-857c-7b32e8661aac" providerId="ADAL" clId="{E74D2EF1-5E3B-4CFA-9EC8-7DB95DD1C9FB}" dt="2024-04-01T17:27:51.717" v="21" actId="478"/>
          <ac:spMkLst>
            <pc:docMk/>
            <pc:sldMk cId="3854952326" sldId="264"/>
            <ac:spMk id="12" creationId="{A59CFF9F-BBFA-238C-A459-7CA93160F538}"/>
          </ac:spMkLst>
        </pc:spChg>
        <pc:spChg chg="add mod">
          <ac:chgData name="Mohamed Mahdi Sahbi Ben Daya" userId="985c0020-1785-44be-857c-7b32e8661aac" providerId="ADAL" clId="{E74D2EF1-5E3B-4CFA-9EC8-7DB95DD1C9FB}" dt="2024-04-02T18:21:22.219" v="6314" actId="20577"/>
          <ac:spMkLst>
            <pc:docMk/>
            <pc:sldMk cId="3854952326" sldId="264"/>
            <ac:spMk id="13" creationId="{0A89B34A-8F02-C6EA-B396-FDA8E978F524}"/>
          </ac:spMkLst>
        </pc:spChg>
        <pc:graphicFrameChg chg="del">
          <ac:chgData name="Mohamed Mahdi Sahbi Ben Daya" userId="985c0020-1785-44be-857c-7b32e8661aac" providerId="ADAL" clId="{E74D2EF1-5E3B-4CFA-9EC8-7DB95DD1C9FB}" dt="2024-04-01T17:27:45.197" v="19" actId="478"/>
          <ac:graphicFrameMkLst>
            <pc:docMk/>
            <pc:sldMk cId="3854952326" sldId="264"/>
            <ac:graphicFrameMk id="4" creationId="{1FD035CF-2F32-2D29-8138-E1117F49B71D}"/>
          </ac:graphicFrameMkLst>
        </pc:graphicFrameChg>
        <pc:graphicFrameChg chg="del">
          <ac:chgData name="Mohamed Mahdi Sahbi Ben Daya" userId="985c0020-1785-44be-857c-7b32e8661aac" providerId="ADAL" clId="{E74D2EF1-5E3B-4CFA-9EC8-7DB95DD1C9FB}" dt="2024-04-01T17:27:48.149" v="20" actId="478"/>
          <ac:graphicFrameMkLst>
            <pc:docMk/>
            <pc:sldMk cId="3854952326" sldId="264"/>
            <ac:graphicFrameMk id="5" creationId="{617673F6-23CE-9A3E-6DFE-E6D9920B693B}"/>
          </ac:graphicFrameMkLst>
        </pc:graphicFrameChg>
        <pc:picChg chg="add del mod">
          <ac:chgData name="Mohamed Mahdi Sahbi Ben Daya" userId="985c0020-1785-44be-857c-7b32e8661aac" providerId="ADAL" clId="{E74D2EF1-5E3B-4CFA-9EC8-7DB95DD1C9FB}" dt="2024-04-01T19:45:38.220" v="3373" actId="21"/>
          <ac:picMkLst>
            <pc:docMk/>
            <pc:sldMk cId="3854952326" sldId="264"/>
            <ac:picMk id="9" creationId="{B1CFA53E-B2C2-5440-5D89-8EA86BB492A6}"/>
          </ac:picMkLst>
        </pc:picChg>
        <pc:picChg chg="add del mod">
          <ac:chgData name="Mohamed Mahdi Sahbi Ben Daya" userId="985c0020-1785-44be-857c-7b32e8661aac" providerId="ADAL" clId="{E74D2EF1-5E3B-4CFA-9EC8-7DB95DD1C9FB}" dt="2024-04-01T19:34:45.430" v="2761" actId="21"/>
          <ac:picMkLst>
            <pc:docMk/>
            <pc:sldMk cId="3854952326" sldId="264"/>
            <ac:picMk id="14" creationId="{C8BE02D0-7B3C-5AB3-6047-1707585B4E2F}"/>
          </ac:picMkLst>
        </pc:picChg>
      </pc:sldChg>
      <pc:sldChg chg="del">
        <pc:chgData name="Mohamed Mahdi Sahbi Ben Daya" userId="985c0020-1785-44be-857c-7b32e8661aac" providerId="ADAL" clId="{E74D2EF1-5E3B-4CFA-9EC8-7DB95DD1C9FB}" dt="2024-04-01T20:11:08.798" v="3808" actId="2696"/>
        <pc:sldMkLst>
          <pc:docMk/>
          <pc:sldMk cId="3180715646" sldId="265"/>
        </pc:sldMkLst>
      </pc:sldChg>
      <pc:sldChg chg="addSp modSp add mod setBg">
        <pc:chgData name="Mohamed Mahdi Sahbi Ben Daya" userId="985c0020-1785-44be-857c-7b32e8661aac" providerId="ADAL" clId="{E74D2EF1-5E3B-4CFA-9EC8-7DB95DD1C9FB}" dt="2024-04-05T00:35:10.213" v="6802" actId="313"/>
        <pc:sldMkLst>
          <pc:docMk/>
          <pc:sldMk cId="3551821292" sldId="266"/>
        </pc:sldMkLst>
        <pc:spChg chg="add">
          <ac:chgData name="Mohamed Mahdi Sahbi Ben Daya" userId="985c0020-1785-44be-857c-7b32e8661aac" providerId="ADAL" clId="{E74D2EF1-5E3B-4CFA-9EC8-7DB95DD1C9FB}" dt="2024-04-04T16:36:01.122" v="6363"/>
          <ac:spMkLst>
            <pc:docMk/>
            <pc:sldMk cId="3551821292" sldId="266"/>
            <ac:spMk id="2" creationId="{68AC79E4-C4F4-D5E1-4F39-2800BD68E6F6}"/>
          </ac:spMkLst>
        </pc:spChg>
        <pc:spChg chg="mod">
          <ac:chgData name="Mohamed Mahdi Sahbi Ben Daya" userId="985c0020-1785-44be-857c-7b32e8661aac" providerId="ADAL" clId="{E74D2EF1-5E3B-4CFA-9EC8-7DB95DD1C9FB}" dt="2024-04-05T00:35:10.213" v="6802" actId="313"/>
          <ac:spMkLst>
            <pc:docMk/>
            <pc:sldMk cId="3551821292" sldId="266"/>
            <ac:spMk id="3" creationId="{57846E6E-541E-C380-2EC3-91AF5BEE61F6}"/>
          </ac:spMkLst>
        </pc:spChg>
        <pc:spChg chg="add">
          <ac:chgData name="Mohamed Mahdi Sahbi Ben Daya" userId="985c0020-1785-44be-857c-7b32e8661aac" providerId="ADAL" clId="{E74D2EF1-5E3B-4CFA-9EC8-7DB95DD1C9FB}" dt="2024-04-04T16:43:01.710" v="6487"/>
          <ac:spMkLst>
            <pc:docMk/>
            <pc:sldMk cId="3551821292" sldId="266"/>
            <ac:spMk id="4" creationId="{A8055FC9-9E2D-AC23-22FC-3566D219C11C}"/>
          </ac:spMkLst>
        </pc:spChg>
        <pc:spChg chg="add">
          <ac:chgData name="Mohamed Mahdi Sahbi Ben Daya" userId="985c0020-1785-44be-857c-7b32e8661aac" providerId="ADAL" clId="{E74D2EF1-5E3B-4CFA-9EC8-7DB95DD1C9FB}" dt="2024-04-04T16:43:01.710" v="6487"/>
          <ac:spMkLst>
            <pc:docMk/>
            <pc:sldMk cId="3551821292" sldId="266"/>
            <ac:spMk id="5" creationId="{3ED51226-74BF-C37D-2E41-124319667A2E}"/>
          </ac:spMkLst>
        </pc:spChg>
        <pc:spChg chg="add">
          <ac:chgData name="Mohamed Mahdi Sahbi Ben Daya" userId="985c0020-1785-44be-857c-7b32e8661aac" providerId="ADAL" clId="{E74D2EF1-5E3B-4CFA-9EC8-7DB95DD1C9FB}" dt="2024-04-04T16:43:01.710" v="6487"/>
          <ac:spMkLst>
            <pc:docMk/>
            <pc:sldMk cId="3551821292" sldId="266"/>
            <ac:spMk id="6" creationId="{AE82B21F-7012-1D35-8B77-F6C3C4D3CFC1}"/>
          </ac:spMkLst>
        </pc:spChg>
        <pc:spChg chg="add">
          <ac:chgData name="Mohamed Mahdi Sahbi Ben Daya" userId="985c0020-1785-44be-857c-7b32e8661aac" providerId="ADAL" clId="{E74D2EF1-5E3B-4CFA-9EC8-7DB95DD1C9FB}" dt="2024-04-04T16:43:01.710" v="6487"/>
          <ac:spMkLst>
            <pc:docMk/>
            <pc:sldMk cId="3551821292" sldId="266"/>
            <ac:spMk id="7" creationId="{0D6D1681-47C5-721C-019A-C17801EDC617}"/>
          </ac:spMkLst>
        </pc:spChg>
        <pc:spChg chg="add">
          <ac:chgData name="Mohamed Mahdi Sahbi Ben Daya" userId="985c0020-1785-44be-857c-7b32e8661aac" providerId="ADAL" clId="{E74D2EF1-5E3B-4CFA-9EC8-7DB95DD1C9FB}" dt="2024-04-04T16:43:01.710" v="6487"/>
          <ac:spMkLst>
            <pc:docMk/>
            <pc:sldMk cId="3551821292" sldId="266"/>
            <ac:spMk id="9" creationId="{AD0C2C61-F8CE-27F6-5A0C-2D82B289070E}"/>
          </ac:spMkLst>
        </pc:spChg>
        <pc:spChg chg="add">
          <ac:chgData name="Mohamed Mahdi Sahbi Ben Daya" userId="985c0020-1785-44be-857c-7b32e8661aac" providerId="ADAL" clId="{E74D2EF1-5E3B-4CFA-9EC8-7DB95DD1C9FB}" dt="2024-04-04T16:43:01.710" v="6487"/>
          <ac:spMkLst>
            <pc:docMk/>
            <pc:sldMk cId="3551821292" sldId="266"/>
            <ac:spMk id="10" creationId="{43833992-658D-B4A4-55AA-2350C1300D75}"/>
          </ac:spMkLst>
        </pc:spChg>
        <pc:spChg chg="add">
          <ac:chgData name="Mohamed Mahdi Sahbi Ben Daya" userId="985c0020-1785-44be-857c-7b32e8661aac" providerId="ADAL" clId="{E74D2EF1-5E3B-4CFA-9EC8-7DB95DD1C9FB}" dt="2024-04-04T16:43:01.710" v="6487"/>
          <ac:spMkLst>
            <pc:docMk/>
            <pc:sldMk cId="3551821292" sldId="266"/>
            <ac:spMk id="11" creationId="{6E46A545-A7F9-6E42-41FC-98DEBB84D3B5}"/>
          </ac:spMkLst>
        </pc:spChg>
        <pc:spChg chg="add">
          <ac:chgData name="Mohamed Mahdi Sahbi Ben Daya" userId="985c0020-1785-44be-857c-7b32e8661aac" providerId="ADAL" clId="{E74D2EF1-5E3B-4CFA-9EC8-7DB95DD1C9FB}" dt="2024-04-04T16:43:01.710" v="6487"/>
          <ac:spMkLst>
            <pc:docMk/>
            <pc:sldMk cId="3551821292" sldId="266"/>
            <ac:spMk id="12" creationId="{C9AC46DE-02A6-6AC9-453D-97BE02724595}"/>
          </ac:spMkLst>
        </pc:spChg>
        <pc:spChg chg="add">
          <ac:chgData name="Mohamed Mahdi Sahbi Ben Daya" userId="985c0020-1785-44be-857c-7b32e8661aac" providerId="ADAL" clId="{E74D2EF1-5E3B-4CFA-9EC8-7DB95DD1C9FB}" dt="2024-04-04T16:43:01.710" v="6487"/>
          <ac:spMkLst>
            <pc:docMk/>
            <pc:sldMk cId="3551821292" sldId="266"/>
            <ac:spMk id="13" creationId="{CB1E6EEC-A177-CC88-C368-012D8FA076AF}"/>
          </ac:spMkLst>
        </pc:spChg>
        <pc:spChg chg="add">
          <ac:chgData name="Mohamed Mahdi Sahbi Ben Daya" userId="985c0020-1785-44be-857c-7b32e8661aac" providerId="ADAL" clId="{E74D2EF1-5E3B-4CFA-9EC8-7DB95DD1C9FB}" dt="2024-04-04T16:43:01.710" v="6487"/>
          <ac:spMkLst>
            <pc:docMk/>
            <pc:sldMk cId="3551821292" sldId="266"/>
            <ac:spMk id="14" creationId="{241BFCDF-596D-E7B1-DF68-9638E7D93F43}"/>
          </ac:spMkLst>
        </pc:spChg>
        <pc:spChg chg="add">
          <ac:chgData name="Mohamed Mahdi Sahbi Ben Daya" userId="985c0020-1785-44be-857c-7b32e8661aac" providerId="ADAL" clId="{E74D2EF1-5E3B-4CFA-9EC8-7DB95DD1C9FB}" dt="2024-04-04T16:43:01.710" v="6487"/>
          <ac:spMkLst>
            <pc:docMk/>
            <pc:sldMk cId="3551821292" sldId="266"/>
            <ac:spMk id="15" creationId="{7CF10089-18B4-5067-7B6B-C5C34662254F}"/>
          </ac:spMkLst>
        </pc:spChg>
        <pc:spChg chg="add">
          <ac:chgData name="Mohamed Mahdi Sahbi Ben Daya" userId="985c0020-1785-44be-857c-7b32e8661aac" providerId="ADAL" clId="{E74D2EF1-5E3B-4CFA-9EC8-7DB95DD1C9FB}" dt="2024-04-04T16:43:01.710" v="6487"/>
          <ac:spMkLst>
            <pc:docMk/>
            <pc:sldMk cId="3551821292" sldId="266"/>
            <ac:spMk id="16" creationId="{D24CACA1-46A1-0FBF-F762-32364056250F}"/>
          </ac:spMkLst>
        </pc:spChg>
      </pc:sldChg>
      <pc:sldChg chg="addSp delSp modSp add mod">
        <pc:chgData name="Mohamed Mahdi Sahbi Ben Daya" userId="985c0020-1785-44be-857c-7b32e8661aac" providerId="ADAL" clId="{E74D2EF1-5E3B-4CFA-9EC8-7DB95DD1C9FB}" dt="2024-04-01T20:39:51.222" v="3814" actId="1076"/>
        <pc:sldMkLst>
          <pc:docMk/>
          <pc:sldMk cId="586806951" sldId="267"/>
        </pc:sldMkLst>
        <pc:spChg chg="mod">
          <ac:chgData name="Mohamed Mahdi Sahbi Ben Daya" userId="985c0020-1785-44be-857c-7b32e8661aac" providerId="ADAL" clId="{E74D2EF1-5E3B-4CFA-9EC8-7DB95DD1C9FB}" dt="2024-04-01T19:45:40.360" v="3374"/>
          <ac:spMkLst>
            <pc:docMk/>
            <pc:sldMk cId="586806951" sldId="267"/>
            <ac:spMk id="3" creationId="{57846E6E-541E-C380-2EC3-91AF5BEE61F6}"/>
          </ac:spMkLst>
        </pc:spChg>
        <pc:spChg chg="add del mod">
          <ac:chgData name="Mohamed Mahdi Sahbi Ben Daya" userId="985c0020-1785-44be-857c-7b32e8661aac" providerId="ADAL" clId="{E74D2EF1-5E3B-4CFA-9EC8-7DB95DD1C9FB}" dt="2024-04-01T20:01:25.409" v="3590"/>
          <ac:spMkLst>
            <pc:docMk/>
            <pc:sldMk cId="586806951" sldId="267"/>
            <ac:spMk id="4" creationId="{A32985A7-279F-C96F-EA01-E2EE6BBAF5A9}"/>
          </ac:spMkLst>
        </pc:spChg>
        <pc:spChg chg="add mod">
          <ac:chgData name="Mohamed Mahdi Sahbi Ben Daya" userId="985c0020-1785-44be-857c-7b32e8661aac" providerId="ADAL" clId="{E74D2EF1-5E3B-4CFA-9EC8-7DB95DD1C9FB}" dt="2024-04-01T20:03:12.794" v="3709" actId="1076"/>
          <ac:spMkLst>
            <pc:docMk/>
            <pc:sldMk cId="586806951" sldId="267"/>
            <ac:spMk id="5" creationId="{C8FC6B80-D393-0E3F-4425-94EF48A5625A}"/>
          </ac:spMkLst>
        </pc:spChg>
        <pc:picChg chg="add mod">
          <ac:chgData name="Mohamed Mahdi Sahbi Ben Daya" userId="985c0020-1785-44be-857c-7b32e8661aac" providerId="ADAL" clId="{E74D2EF1-5E3B-4CFA-9EC8-7DB95DD1C9FB}" dt="2024-04-01T20:03:16.160" v="3710" actId="1076"/>
          <ac:picMkLst>
            <pc:docMk/>
            <pc:sldMk cId="586806951" sldId="267"/>
            <ac:picMk id="2" creationId="{54FB73D2-AF75-B7E1-AC3D-AE3C2284EB99}"/>
          </ac:picMkLst>
        </pc:picChg>
        <pc:picChg chg="add mod">
          <ac:chgData name="Mohamed Mahdi Sahbi Ben Daya" userId="985c0020-1785-44be-857c-7b32e8661aac" providerId="ADAL" clId="{E74D2EF1-5E3B-4CFA-9EC8-7DB95DD1C9FB}" dt="2024-04-01T19:45:37.020" v="3372" actId="1076"/>
          <ac:picMkLst>
            <pc:docMk/>
            <pc:sldMk cId="586806951" sldId="267"/>
            <ac:picMk id="9" creationId="{B1CFA53E-B2C2-5440-5D89-8EA86BB492A6}"/>
          </ac:picMkLst>
        </pc:picChg>
        <pc:picChg chg="add mod">
          <ac:chgData name="Mohamed Mahdi Sahbi Ben Daya" userId="985c0020-1785-44be-857c-7b32e8661aac" providerId="ADAL" clId="{E74D2EF1-5E3B-4CFA-9EC8-7DB95DD1C9FB}" dt="2024-04-01T20:39:51.222" v="3814" actId="1076"/>
          <ac:picMkLst>
            <pc:docMk/>
            <pc:sldMk cId="586806951" sldId="267"/>
            <ac:picMk id="2050" creationId="{D658C748-1CF4-C3CC-9433-624A163AFAEC}"/>
          </ac:picMkLst>
        </pc:picChg>
      </pc:sldChg>
      <pc:sldChg chg="modSp add mod">
        <pc:chgData name="Mohamed Mahdi Sahbi Ben Daya" userId="985c0020-1785-44be-857c-7b32e8661aac" providerId="ADAL" clId="{E74D2EF1-5E3B-4CFA-9EC8-7DB95DD1C9FB}" dt="2024-04-01T22:36:11.885" v="6293" actId="5793"/>
        <pc:sldMkLst>
          <pc:docMk/>
          <pc:sldMk cId="787268651" sldId="268"/>
        </pc:sldMkLst>
        <pc:spChg chg="mod">
          <ac:chgData name="Mohamed Mahdi Sahbi Ben Daya" userId="985c0020-1785-44be-857c-7b32e8661aac" providerId="ADAL" clId="{E74D2EF1-5E3B-4CFA-9EC8-7DB95DD1C9FB}" dt="2024-04-01T20:40:27.275" v="3815" actId="313"/>
          <ac:spMkLst>
            <pc:docMk/>
            <pc:sldMk cId="787268651" sldId="268"/>
            <ac:spMk id="2" creationId="{E0220718-7085-48D6-FCCC-6D486EF513A7}"/>
          </ac:spMkLst>
        </pc:spChg>
        <pc:spChg chg="mod">
          <ac:chgData name="Mohamed Mahdi Sahbi Ben Daya" userId="985c0020-1785-44be-857c-7b32e8661aac" providerId="ADAL" clId="{E74D2EF1-5E3B-4CFA-9EC8-7DB95DD1C9FB}" dt="2024-04-01T22:36:11.885" v="6293" actId="5793"/>
          <ac:spMkLst>
            <pc:docMk/>
            <pc:sldMk cId="787268651" sldId="268"/>
            <ac:spMk id="3" creationId="{57846E6E-541E-C380-2EC3-91AF5BEE61F6}"/>
          </ac:spMkLst>
        </pc:spChg>
      </pc:sldChg>
      <pc:sldChg chg="addSp delSp modSp add mod">
        <pc:chgData name="Mohamed Mahdi Sahbi Ben Daya" userId="985c0020-1785-44be-857c-7b32e8661aac" providerId="ADAL" clId="{E74D2EF1-5E3B-4CFA-9EC8-7DB95DD1C9FB}" dt="2024-04-06T15:19:36.663" v="7118" actId="14734"/>
        <pc:sldMkLst>
          <pc:docMk/>
          <pc:sldMk cId="2117377590" sldId="269"/>
        </pc:sldMkLst>
        <pc:spChg chg="mod">
          <ac:chgData name="Mohamed Mahdi Sahbi Ben Daya" userId="985c0020-1785-44be-857c-7b32e8661aac" providerId="ADAL" clId="{E74D2EF1-5E3B-4CFA-9EC8-7DB95DD1C9FB}" dt="2024-04-01T20:40:31.356" v="3816" actId="313"/>
          <ac:spMkLst>
            <pc:docMk/>
            <pc:sldMk cId="2117377590" sldId="269"/>
            <ac:spMk id="2" creationId="{E0220718-7085-48D6-FCCC-6D486EF513A7}"/>
          </ac:spMkLst>
        </pc:spChg>
        <pc:spChg chg="mod">
          <ac:chgData name="Mohamed Mahdi Sahbi Ben Daya" userId="985c0020-1785-44be-857c-7b32e8661aac" providerId="ADAL" clId="{E74D2EF1-5E3B-4CFA-9EC8-7DB95DD1C9FB}" dt="2024-04-01T22:13:20.480" v="5492" actId="20577"/>
          <ac:spMkLst>
            <pc:docMk/>
            <pc:sldMk cId="2117377590" sldId="269"/>
            <ac:spMk id="3" creationId="{57846E6E-541E-C380-2EC3-91AF5BEE61F6}"/>
          </ac:spMkLst>
        </pc:spChg>
        <pc:graphicFrameChg chg="add del mod modGraphic">
          <ac:chgData name="Mohamed Mahdi Sahbi Ben Daya" userId="985c0020-1785-44be-857c-7b32e8661aac" providerId="ADAL" clId="{E74D2EF1-5E3B-4CFA-9EC8-7DB95DD1C9FB}" dt="2024-04-01T21:47:23.895" v="4556" actId="478"/>
          <ac:graphicFrameMkLst>
            <pc:docMk/>
            <pc:sldMk cId="2117377590" sldId="269"/>
            <ac:graphicFrameMk id="4" creationId="{4D9299DA-14ED-A1DA-E529-804DA45FC245}"/>
          </ac:graphicFrameMkLst>
        </pc:graphicFrameChg>
        <pc:graphicFrameChg chg="add mod modGraphic">
          <ac:chgData name="Mohamed Mahdi Sahbi Ben Daya" userId="985c0020-1785-44be-857c-7b32e8661aac" providerId="ADAL" clId="{E74D2EF1-5E3B-4CFA-9EC8-7DB95DD1C9FB}" dt="2024-04-06T15:19:36.663" v="7118" actId="14734"/>
          <ac:graphicFrameMkLst>
            <pc:docMk/>
            <pc:sldMk cId="2117377590" sldId="269"/>
            <ac:graphicFrameMk id="5" creationId="{EABFD2CE-56EE-BB92-262D-CAD7E39FC6D0}"/>
          </ac:graphicFrameMkLst>
        </pc:graphicFrameChg>
      </pc:sldChg>
      <pc:sldChg chg="modSp add mod">
        <pc:chgData name="Mohamed Mahdi Sahbi Ben Daya" userId="985c0020-1785-44be-857c-7b32e8661aac" providerId="ADAL" clId="{E74D2EF1-5E3B-4CFA-9EC8-7DB95DD1C9FB}" dt="2024-04-01T20:10:49.879" v="3792" actId="20577"/>
        <pc:sldMkLst>
          <pc:docMk/>
          <pc:sldMk cId="403163719" sldId="270"/>
        </pc:sldMkLst>
        <pc:spChg chg="mod">
          <ac:chgData name="Mohamed Mahdi Sahbi Ben Daya" userId="985c0020-1785-44be-857c-7b32e8661aac" providerId="ADAL" clId="{E74D2EF1-5E3B-4CFA-9EC8-7DB95DD1C9FB}" dt="2024-04-01T20:10:49.879" v="3792" actId="20577"/>
          <ac:spMkLst>
            <pc:docMk/>
            <pc:sldMk cId="403163719" sldId="270"/>
            <ac:spMk id="2" creationId="{E0220718-7085-48D6-FCCC-6D486EF513A7}"/>
          </ac:spMkLst>
        </pc:spChg>
      </pc:sldChg>
      <pc:sldChg chg="modSp add mod">
        <pc:chgData name="Mohamed Mahdi Sahbi Ben Daya" userId="985c0020-1785-44be-857c-7b32e8661aac" providerId="ADAL" clId="{E74D2EF1-5E3B-4CFA-9EC8-7DB95DD1C9FB}" dt="2024-04-01T20:10:59.522" v="3807" actId="20577"/>
        <pc:sldMkLst>
          <pc:docMk/>
          <pc:sldMk cId="3401032911" sldId="271"/>
        </pc:sldMkLst>
        <pc:spChg chg="mod">
          <ac:chgData name="Mohamed Mahdi Sahbi Ben Daya" userId="985c0020-1785-44be-857c-7b32e8661aac" providerId="ADAL" clId="{E74D2EF1-5E3B-4CFA-9EC8-7DB95DD1C9FB}" dt="2024-04-01T20:10:59.522" v="3807" actId="20577"/>
          <ac:spMkLst>
            <pc:docMk/>
            <pc:sldMk cId="3401032911" sldId="271"/>
            <ac:spMk id="2" creationId="{E0220718-7085-48D6-FCCC-6D486EF513A7}"/>
          </ac:spMkLst>
        </pc:spChg>
      </pc:sldChg>
      <pc:sldChg chg="modSp add del mod ord">
        <pc:chgData name="Mohamed Mahdi Sahbi Ben Daya" userId="985c0020-1785-44be-857c-7b32e8661aac" providerId="ADAL" clId="{E74D2EF1-5E3B-4CFA-9EC8-7DB95DD1C9FB}" dt="2024-04-06T15:41:10.157" v="7829" actId="2696"/>
        <pc:sldMkLst>
          <pc:docMk/>
          <pc:sldMk cId="3680533291" sldId="272"/>
        </pc:sldMkLst>
        <pc:spChg chg="mod">
          <ac:chgData name="Mohamed Mahdi Sahbi Ben Daya" userId="985c0020-1785-44be-857c-7b32e8661aac" providerId="ADAL" clId="{E74D2EF1-5E3B-4CFA-9EC8-7DB95DD1C9FB}" dt="2024-04-01T21:54:23.899" v="5010" actId="20577"/>
          <ac:spMkLst>
            <pc:docMk/>
            <pc:sldMk cId="3680533291" sldId="272"/>
            <ac:spMk id="2" creationId="{E0220718-7085-48D6-FCCC-6D486EF513A7}"/>
          </ac:spMkLst>
        </pc:spChg>
        <pc:spChg chg="mod">
          <ac:chgData name="Mohamed Mahdi Sahbi Ben Daya" userId="985c0020-1785-44be-857c-7b32e8661aac" providerId="ADAL" clId="{E74D2EF1-5E3B-4CFA-9EC8-7DB95DD1C9FB}" dt="2024-04-06T15:25:43.726" v="7134" actId="313"/>
          <ac:spMkLst>
            <pc:docMk/>
            <pc:sldMk cId="3680533291" sldId="272"/>
            <ac:spMk id="3" creationId="{57846E6E-541E-C380-2EC3-91AF5BEE61F6}"/>
          </ac:spMkLst>
        </pc:spChg>
      </pc:sldChg>
      <pc:sldChg chg="add del">
        <pc:chgData name="Mohamed Mahdi Sahbi Ben Daya" userId="985c0020-1785-44be-857c-7b32e8661aac" providerId="ADAL" clId="{E74D2EF1-5E3B-4CFA-9EC8-7DB95DD1C9FB}" dt="2024-04-06T15:26:50.722" v="7137" actId="2696"/>
        <pc:sldMkLst>
          <pc:docMk/>
          <pc:sldMk cId="2616466270" sldId="275"/>
        </pc:sldMkLst>
      </pc:sldChg>
      <pc:sldChg chg="modSp add mod">
        <pc:chgData name="Mohamed Mahdi Sahbi Ben Daya" userId="985c0020-1785-44be-857c-7b32e8661aac" providerId="ADAL" clId="{E74D2EF1-5E3B-4CFA-9EC8-7DB95DD1C9FB}" dt="2024-04-06T15:40:52.737" v="7828" actId="20577"/>
        <pc:sldMkLst>
          <pc:docMk/>
          <pc:sldMk cId="2002662924" sldId="276"/>
        </pc:sldMkLst>
        <pc:spChg chg="mod">
          <ac:chgData name="Mohamed Mahdi Sahbi Ben Daya" userId="985c0020-1785-44be-857c-7b32e8661aac" providerId="ADAL" clId="{E74D2EF1-5E3B-4CFA-9EC8-7DB95DD1C9FB}" dt="2024-04-06T15:40:52.737" v="7828" actId="20577"/>
          <ac:spMkLst>
            <pc:docMk/>
            <pc:sldMk cId="2002662924" sldId="276"/>
            <ac:spMk id="3" creationId="{57846E6E-541E-C380-2EC3-91AF5BEE61F6}"/>
          </ac:spMkLst>
        </pc:spChg>
      </pc:sldChg>
    </pc:docChg>
  </pc:docChgLst>
  <pc:docChgLst>
    <pc:chgData name="Acile Sfeir" userId="S::acile.sfeir@polymtlus.ca::2d054df2-df8c-4f18-93d9-ddc34f8818be" providerId="AD" clId="Web-{37E38A8E-CFF3-8E7B-BDE5-73C6908A6EBC}"/>
    <pc:docChg chg="mod addSld modSld">
      <pc:chgData name="Acile Sfeir" userId="S::acile.sfeir@polymtlus.ca::2d054df2-df8c-4f18-93d9-ddc34f8818be" providerId="AD" clId="Web-{37E38A8E-CFF3-8E7B-BDE5-73C6908A6EBC}" dt="2024-04-06T05:14:18.132" v="1553" actId="20577"/>
      <pc:docMkLst>
        <pc:docMk/>
      </pc:docMkLst>
      <pc:sldChg chg="modSp">
        <pc:chgData name="Acile Sfeir" userId="S::acile.sfeir@polymtlus.ca::2d054df2-df8c-4f18-93d9-ddc34f8818be" providerId="AD" clId="Web-{37E38A8E-CFF3-8E7B-BDE5-73C6908A6EBC}" dt="2024-04-06T02:49:56.109" v="69" actId="20577"/>
        <pc:sldMkLst>
          <pc:docMk/>
          <pc:sldMk cId="1200750332" sldId="262"/>
        </pc:sldMkLst>
        <pc:spChg chg="mod">
          <ac:chgData name="Acile Sfeir" userId="S::acile.sfeir@polymtlus.ca::2d054df2-df8c-4f18-93d9-ddc34f8818be" providerId="AD" clId="Web-{37E38A8E-CFF3-8E7B-BDE5-73C6908A6EBC}" dt="2024-04-06T02:49:56.109" v="69" actId="20577"/>
          <ac:spMkLst>
            <pc:docMk/>
            <pc:sldMk cId="1200750332" sldId="262"/>
            <ac:spMk id="3" creationId="{57846E6E-541E-C380-2EC3-91AF5BEE61F6}"/>
          </ac:spMkLst>
        </pc:spChg>
      </pc:sldChg>
      <pc:sldChg chg="modSp">
        <pc:chgData name="Acile Sfeir" userId="S::acile.sfeir@polymtlus.ca::2d054df2-df8c-4f18-93d9-ddc34f8818be" providerId="AD" clId="Web-{37E38A8E-CFF3-8E7B-BDE5-73C6908A6EBC}" dt="2024-04-06T02:49:24.279" v="36" actId="20577"/>
        <pc:sldMkLst>
          <pc:docMk/>
          <pc:sldMk cId="3854952326" sldId="264"/>
        </pc:sldMkLst>
        <pc:spChg chg="mod">
          <ac:chgData name="Acile Sfeir" userId="S::acile.sfeir@polymtlus.ca::2d054df2-df8c-4f18-93d9-ddc34f8818be" providerId="AD" clId="Web-{37E38A8E-CFF3-8E7B-BDE5-73C6908A6EBC}" dt="2024-04-06T02:49:24.279" v="36" actId="20577"/>
          <ac:spMkLst>
            <pc:docMk/>
            <pc:sldMk cId="3854952326" sldId="264"/>
            <ac:spMk id="6" creationId="{E4A6FDF3-99DB-0B55-7D18-61C36092E9EC}"/>
          </ac:spMkLst>
        </pc:spChg>
      </pc:sldChg>
      <pc:sldChg chg="modSp">
        <pc:chgData name="Acile Sfeir" userId="S::acile.sfeir@polymtlus.ca::2d054df2-df8c-4f18-93d9-ddc34f8818be" providerId="AD" clId="Web-{37E38A8E-CFF3-8E7B-BDE5-73C6908A6EBC}" dt="2024-04-06T02:49:20.326" v="35" actId="20577"/>
        <pc:sldMkLst>
          <pc:docMk/>
          <pc:sldMk cId="586806951" sldId="267"/>
        </pc:sldMkLst>
        <pc:spChg chg="mod">
          <ac:chgData name="Acile Sfeir" userId="S::acile.sfeir@polymtlus.ca::2d054df2-df8c-4f18-93d9-ddc34f8818be" providerId="AD" clId="Web-{37E38A8E-CFF3-8E7B-BDE5-73C6908A6EBC}" dt="2024-04-06T02:49:20.326" v="35" actId="20577"/>
          <ac:spMkLst>
            <pc:docMk/>
            <pc:sldMk cId="586806951" sldId="267"/>
            <ac:spMk id="8" creationId="{131056D3-4217-EA50-3282-5A33501AC195}"/>
          </ac:spMkLst>
        </pc:spChg>
      </pc:sldChg>
      <pc:sldChg chg="modSp">
        <pc:chgData name="Acile Sfeir" userId="S::acile.sfeir@polymtlus.ca::2d054df2-df8c-4f18-93d9-ddc34f8818be" providerId="AD" clId="Web-{37E38A8E-CFF3-8E7B-BDE5-73C6908A6EBC}" dt="2024-04-06T02:51:00.845" v="71" actId="1076"/>
        <pc:sldMkLst>
          <pc:docMk/>
          <pc:sldMk cId="2117377590" sldId="269"/>
        </pc:sldMkLst>
        <pc:spChg chg="mod">
          <ac:chgData name="Acile Sfeir" userId="S::acile.sfeir@polymtlus.ca::2d054df2-df8c-4f18-93d9-ddc34f8818be" providerId="AD" clId="Web-{37E38A8E-CFF3-8E7B-BDE5-73C6908A6EBC}" dt="2024-04-06T02:51:00.845" v="71" actId="1076"/>
          <ac:spMkLst>
            <pc:docMk/>
            <pc:sldMk cId="2117377590" sldId="269"/>
            <ac:spMk id="3" creationId="{57846E6E-541E-C380-2EC3-91AF5BEE61F6}"/>
          </ac:spMkLst>
        </pc:spChg>
      </pc:sldChg>
      <pc:sldChg chg="modSp">
        <pc:chgData name="Acile Sfeir" userId="S::acile.sfeir@polymtlus.ca::2d054df2-df8c-4f18-93d9-ddc34f8818be" providerId="AD" clId="Web-{37E38A8E-CFF3-8E7B-BDE5-73C6908A6EBC}" dt="2024-04-06T04:24:13.517" v="1438" actId="20577"/>
        <pc:sldMkLst>
          <pc:docMk/>
          <pc:sldMk cId="403163719" sldId="270"/>
        </pc:sldMkLst>
        <pc:spChg chg="mod">
          <ac:chgData name="Acile Sfeir" userId="S::acile.sfeir@polymtlus.ca::2d054df2-df8c-4f18-93d9-ddc34f8818be" providerId="AD" clId="Web-{37E38A8E-CFF3-8E7B-BDE5-73C6908A6EBC}" dt="2024-04-06T04:24:13.517" v="1438" actId="20577"/>
          <ac:spMkLst>
            <pc:docMk/>
            <pc:sldMk cId="403163719" sldId="270"/>
            <ac:spMk id="3" creationId="{57846E6E-541E-C380-2EC3-91AF5BEE61F6}"/>
          </ac:spMkLst>
        </pc:spChg>
      </pc:sldChg>
      <pc:sldChg chg="modSp addCm">
        <pc:chgData name="Acile Sfeir" userId="S::acile.sfeir@polymtlus.ca::2d054df2-df8c-4f18-93d9-ddc34f8818be" providerId="AD" clId="Web-{37E38A8E-CFF3-8E7B-BDE5-73C6908A6EBC}" dt="2024-04-06T02:52:29.676" v="75"/>
        <pc:sldMkLst>
          <pc:docMk/>
          <pc:sldMk cId="3680533291" sldId="272"/>
        </pc:sldMkLst>
        <pc:spChg chg="mod">
          <ac:chgData name="Acile Sfeir" userId="S::acile.sfeir@polymtlus.ca::2d054df2-df8c-4f18-93d9-ddc34f8818be" providerId="AD" clId="Web-{37E38A8E-CFF3-8E7B-BDE5-73C6908A6EBC}" dt="2024-04-06T02:51:28.502" v="73" actId="1076"/>
          <ac:spMkLst>
            <pc:docMk/>
            <pc:sldMk cId="3680533291" sldId="272"/>
            <ac:spMk id="3" creationId="{57846E6E-541E-C380-2EC3-91AF5BEE61F6}"/>
          </ac:spMkLst>
        </pc:spChg>
        <pc:extLst>
          <p:ext xmlns:p="http://schemas.openxmlformats.org/presentationml/2006/main" uri="{D6D511B9-2390-475A-947B-AFAB55BFBCF1}">
            <pc226:cmChg xmlns:pc226="http://schemas.microsoft.com/office/powerpoint/2022/06/main/command" chg="add">
              <pc226:chgData name="Acile Sfeir" userId="S::acile.sfeir@polymtlus.ca::2d054df2-df8c-4f18-93d9-ddc34f8818be" providerId="AD" clId="Web-{37E38A8E-CFF3-8E7B-BDE5-73C6908A6EBC}" dt="2024-04-06T02:52:29.676" v="75"/>
              <pc2:cmMkLst xmlns:pc2="http://schemas.microsoft.com/office/powerpoint/2019/9/main/command">
                <pc:docMk/>
                <pc:sldMk cId="3680533291" sldId="272"/>
                <pc2:cmMk id="{0EE8E531-7EF0-41B6-B945-18FBEAA79562}"/>
              </pc2:cmMkLst>
            </pc226:cmChg>
          </p:ext>
        </pc:extLst>
      </pc:sldChg>
      <pc:sldChg chg="modSp add replId">
        <pc:chgData name="Acile Sfeir" userId="S::acile.sfeir@polymtlus.ca::2d054df2-df8c-4f18-93d9-ddc34f8818be" providerId="AD" clId="Web-{37E38A8E-CFF3-8E7B-BDE5-73C6908A6EBC}" dt="2024-04-06T03:22:37.431" v="1352" actId="20577"/>
        <pc:sldMkLst>
          <pc:docMk/>
          <pc:sldMk cId="1244009256" sldId="273"/>
        </pc:sldMkLst>
        <pc:spChg chg="mod">
          <ac:chgData name="Acile Sfeir" userId="S::acile.sfeir@polymtlus.ca::2d054df2-df8c-4f18-93d9-ddc34f8818be" providerId="AD" clId="Web-{37E38A8E-CFF3-8E7B-BDE5-73C6908A6EBC}" dt="2024-04-06T03:22:37.431" v="1352" actId="20577"/>
          <ac:spMkLst>
            <pc:docMk/>
            <pc:sldMk cId="1244009256" sldId="273"/>
            <ac:spMk id="3" creationId="{57846E6E-541E-C380-2EC3-91AF5BEE61F6}"/>
          </ac:spMkLst>
        </pc:spChg>
      </pc:sldChg>
      <pc:sldChg chg="modSp add replId">
        <pc:chgData name="Acile Sfeir" userId="S::acile.sfeir@polymtlus.ca::2d054df2-df8c-4f18-93d9-ddc34f8818be" providerId="AD" clId="Web-{37E38A8E-CFF3-8E7B-BDE5-73C6908A6EBC}" dt="2024-04-06T05:14:18.132" v="1553" actId="20577"/>
        <pc:sldMkLst>
          <pc:docMk/>
          <pc:sldMk cId="1632729637" sldId="274"/>
        </pc:sldMkLst>
        <pc:spChg chg="mod">
          <ac:chgData name="Acile Sfeir" userId="S::acile.sfeir@polymtlus.ca::2d054df2-df8c-4f18-93d9-ddc34f8818be" providerId="AD" clId="Web-{37E38A8E-CFF3-8E7B-BDE5-73C6908A6EBC}" dt="2024-04-06T05:14:18.132" v="1553" actId="20577"/>
          <ac:spMkLst>
            <pc:docMk/>
            <pc:sldMk cId="1632729637" sldId="274"/>
            <ac:spMk id="3" creationId="{57846E6E-541E-C380-2EC3-91AF5BEE61F6}"/>
          </ac:spMkLst>
        </pc:spChg>
      </pc:sldChg>
    </pc:docChg>
  </pc:docChgLst>
  <pc:docChgLst>
    <pc:chgData name="Mohamed Mahdi Sahbi Ben Daya" userId="985c0020-1785-44be-857c-7b32e8661aac" providerId="ADAL" clId="{82A00C74-B1A8-4145-9BCB-C57CD6AD6E82}"/>
    <pc:docChg chg="">
      <pc:chgData name="Mohamed Mahdi Sahbi Ben Daya" userId="985c0020-1785-44be-857c-7b32e8661aac" providerId="ADAL" clId="{82A00C74-B1A8-4145-9BCB-C57CD6AD6E82}" dt="2024-04-06T04:53:29.488" v="0"/>
      <pc:docMkLst>
        <pc:docMk/>
      </pc:docMkLst>
      <pc:sldChg chg="modCm">
        <pc:chgData name="Mohamed Mahdi Sahbi Ben Daya" userId="985c0020-1785-44be-857c-7b32e8661aac" providerId="ADAL" clId="{82A00C74-B1A8-4145-9BCB-C57CD6AD6E82}" dt="2024-04-06T04:53:29.488" v="0"/>
        <pc:sldMkLst>
          <pc:docMk/>
          <pc:sldMk cId="3680533291" sldId="272"/>
        </pc:sldMkLst>
        <pc:extLst>
          <p:ext xmlns:p="http://schemas.openxmlformats.org/presentationml/2006/main" uri="{D6D511B9-2390-475A-947B-AFAB55BFBCF1}">
            <pc226:cmChg xmlns:pc226="http://schemas.microsoft.com/office/powerpoint/2022/06/main/command" chg="">
              <pc226:chgData name="Mohamed Mahdi Sahbi Ben Daya" userId="985c0020-1785-44be-857c-7b32e8661aac" providerId="ADAL" clId="{82A00C74-B1A8-4145-9BCB-C57CD6AD6E82}" dt="2024-04-06T04:53:29.488" v="0"/>
              <pc2:cmMkLst xmlns:pc2="http://schemas.microsoft.com/office/powerpoint/2019/9/main/command">
                <pc:docMk/>
                <pc:sldMk cId="3680533291" sldId="272"/>
                <pc2:cmMk id="{0EE8E531-7EF0-41B6-B945-18FBEAA79562}"/>
              </pc2:cmMkLst>
              <pc226:cmRplyChg chg="add">
                <pc226:chgData name="Mohamed Mahdi Sahbi Ben Daya" userId="985c0020-1785-44be-857c-7b32e8661aac" providerId="ADAL" clId="{82A00C74-B1A8-4145-9BCB-C57CD6AD6E82}" dt="2024-04-06T04:53:29.488" v="0"/>
                <pc2:cmRplyMkLst xmlns:pc2="http://schemas.microsoft.com/office/powerpoint/2019/9/main/command">
                  <pc:docMk/>
                  <pc:sldMk cId="3680533291" sldId="272"/>
                  <pc2:cmMk id="{0EE8E531-7EF0-41B6-B945-18FBEAA79562}"/>
                  <pc2:cmRplyMk id="{02864F1A-B9FB-2848-9F5E-CEA06775047B}"/>
                </pc2:cmRplyMkLst>
              </pc226:cmRplyChg>
            </pc226:cmChg>
          </p:ext>
        </pc:ext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Analyse_Conv_Lombair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benda\OneDrive\Documents\GitHub\MEC8211ProjetFinal\bin\Analyse_Conv_Lombair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marcd\Documents\GitHub\MEC8211ProjetFinal\bin\V&#233;rification_de_cod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Propagation_Erreur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Propagation_Erreur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Propagation_Erreur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Propagation_Erreurs.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77072861148995E-2"/>
          <c:y val="1.9033076134756903E-2"/>
          <c:w val="0.92466357488686535"/>
          <c:h val="0.90413678528210506"/>
        </c:manualLayout>
      </c:layout>
      <c:scatterChart>
        <c:scatterStyle val="lineMarker"/>
        <c:varyColors val="0"/>
        <c:ser>
          <c:idx val="0"/>
          <c:order val="0"/>
          <c:tx>
            <c:v>1 élément</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Sheet3!$A$4:$A$5</c:f>
              <c:numCache>
                <c:formatCode>General</c:formatCode>
                <c:ptCount val="2"/>
                <c:pt idx="0">
                  <c:v>0</c:v>
                </c:pt>
                <c:pt idx="1">
                  <c:v>500</c:v>
                </c:pt>
              </c:numCache>
            </c:numRef>
          </c:xVal>
          <c:yVal>
            <c:numRef>
              <c:f>Sheet3!$B$4:$B$5</c:f>
              <c:numCache>
                <c:formatCode>General</c:formatCode>
                <c:ptCount val="2"/>
                <c:pt idx="0">
                  <c:v>0</c:v>
                </c:pt>
                <c:pt idx="1">
                  <c:v>53.088790000000003</c:v>
                </c:pt>
              </c:numCache>
            </c:numRef>
          </c:yVal>
          <c:smooth val="0"/>
          <c:extLst>
            <c:ext xmlns:c16="http://schemas.microsoft.com/office/drawing/2014/chart" uri="{C3380CC4-5D6E-409C-BE32-E72D297353CC}">
              <c16:uniqueId val="{00000000-4BB1-4E5E-ADCE-0B9FDF88141A}"/>
            </c:ext>
          </c:extLst>
        </c:ser>
        <c:ser>
          <c:idx val="1"/>
          <c:order val="1"/>
          <c:tx>
            <c:v>2 éléments</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Sheet3!$D$4:$D$6</c:f>
              <c:numCache>
                <c:formatCode>General</c:formatCode>
                <c:ptCount val="3"/>
                <c:pt idx="0">
                  <c:v>0</c:v>
                </c:pt>
                <c:pt idx="1">
                  <c:v>250</c:v>
                </c:pt>
                <c:pt idx="2">
                  <c:v>500</c:v>
                </c:pt>
              </c:numCache>
            </c:numRef>
          </c:xVal>
          <c:yVal>
            <c:numRef>
              <c:f>Sheet3!$E$4:$E$6</c:f>
              <c:numCache>
                <c:formatCode>General</c:formatCode>
                <c:ptCount val="3"/>
                <c:pt idx="0">
                  <c:v>0</c:v>
                </c:pt>
                <c:pt idx="1">
                  <c:v>16.59721</c:v>
                </c:pt>
                <c:pt idx="2">
                  <c:v>53.088790000000003</c:v>
                </c:pt>
              </c:numCache>
            </c:numRef>
          </c:yVal>
          <c:smooth val="0"/>
          <c:extLst>
            <c:ext xmlns:c16="http://schemas.microsoft.com/office/drawing/2014/chart" uri="{C3380CC4-5D6E-409C-BE32-E72D297353CC}">
              <c16:uniqueId val="{00000001-4BB1-4E5E-ADCE-0B9FDF88141A}"/>
            </c:ext>
          </c:extLst>
        </c:ser>
        <c:ser>
          <c:idx val="2"/>
          <c:order val="2"/>
          <c:tx>
            <c:v>4 éléments</c:v>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Sheet3!$G$4:$G$8</c:f>
              <c:numCache>
                <c:formatCode>General</c:formatCode>
                <c:ptCount val="5"/>
                <c:pt idx="0">
                  <c:v>0</c:v>
                </c:pt>
                <c:pt idx="1">
                  <c:v>125</c:v>
                </c:pt>
                <c:pt idx="2">
                  <c:v>250</c:v>
                </c:pt>
                <c:pt idx="3">
                  <c:v>375</c:v>
                </c:pt>
                <c:pt idx="4">
                  <c:v>500</c:v>
                </c:pt>
              </c:numCache>
            </c:numRef>
          </c:xVal>
          <c:yVal>
            <c:numRef>
              <c:f>Sheet3!$H$4:$H$8</c:f>
              <c:numCache>
                <c:formatCode>General</c:formatCode>
                <c:ptCount val="5"/>
                <c:pt idx="0">
                  <c:v>0</c:v>
                </c:pt>
                <c:pt idx="1">
                  <c:v>4.5684089999999999</c:v>
                </c:pt>
                <c:pt idx="2">
                  <c:v>16.59721</c:v>
                </c:pt>
                <c:pt idx="3">
                  <c:v>33.599600000000002</c:v>
                </c:pt>
                <c:pt idx="4">
                  <c:v>53.088790000000003</c:v>
                </c:pt>
              </c:numCache>
            </c:numRef>
          </c:yVal>
          <c:smooth val="0"/>
          <c:extLst>
            <c:ext xmlns:c16="http://schemas.microsoft.com/office/drawing/2014/chart" uri="{C3380CC4-5D6E-409C-BE32-E72D297353CC}">
              <c16:uniqueId val="{00000002-4BB1-4E5E-ADCE-0B9FDF88141A}"/>
            </c:ext>
          </c:extLst>
        </c:ser>
        <c:ser>
          <c:idx val="3"/>
          <c:order val="3"/>
          <c:tx>
            <c:v>8 éléments</c:v>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Sheet3!$J$4:$J$12</c:f>
              <c:numCache>
                <c:formatCode>General</c:formatCode>
                <c:ptCount val="9"/>
                <c:pt idx="0">
                  <c:v>0</c:v>
                </c:pt>
                <c:pt idx="1">
                  <c:v>62.5</c:v>
                </c:pt>
                <c:pt idx="2">
                  <c:v>125</c:v>
                </c:pt>
                <c:pt idx="3">
                  <c:v>187.5</c:v>
                </c:pt>
                <c:pt idx="4">
                  <c:v>250</c:v>
                </c:pt>
                <c:pt idx="5">
                  <c:v>312.5</c:v>
                </c:pt>
                <c:pt idx="6">
                  <c:v>375</c:v>
                </c:pt>
                <c:pt idx="7">
                  <c:v>437.5</c:v>
                </c:pt>
                <c:pt idx="8">
                  <c:v>500</c:v>
                </c:pt>
              </c:numCache>
            </c:numRef>
          </c:xVal>
          <c:yVal>
            <c:numRef>
              <c:f>Sheet3!$K$4:$K$12</c:f>
              <c:numCache>
                <c:formatCode>General</c:formatCode>
                <c:ptCount val="9"/>
                <c:pt idx="0">
                  <c:v>0</c:v>
                </c:pt>
                <c:pt idx="1">
                  <c:v>1.196231</c:v>
                </c:pt>
                <c:pt idx="2">
                  <c:v>4.5684089999999999</c:v>
                </c:pt>
                <c:pt idx="3">
                  <c:v>9.8056850000000004</c:v>
                </c:pt>
                <c:pt idx="4">
                  <c:v>16.59721</c:v>
                </c:pt>
                <c:pt idx="5">
                  <c:v>24.63213</c:v>
                </c:pt>
                <c:pt idx="6">
                  <c:v>33.599600000000002</c:v>
                </c:pt>
                <c:pt idx="7">
                  <c:v>43.188769999999998</c:v>
                </c:pt>
                <c:pt idx="8">
                  <c:v>53.088790000000003</c:v>
                </c:pt>
              </c:numCache>
            </c:numRef>
          </c:yVal>
          <c:smooth val="0"/>
          <c:extLst>
            <c:ext xmlns:c16="http://schemas.microsoft.com/office/drawing/2014/chart" uri="{C3380CC4-5D6E-409C-BE32-E72D297353CC}">
              <c16:uniqueId val="{00000003-4BB1-4E5E-ADCE-0B9FDF88141A}"/>
            </c:ext>
          </c:extLst>
        </c:ser>
        <c:ser>
          <c:idx val="4"/>
          <c:order val="4"/>
          <c:tx>
            <c:v>16 éléments</c:v>
          </c:tx>
          <c:spPr>
            <a:ln w="19050" cap="rnd">
              <a:solidFill>
                <a:schemeClr val="accent5"/>
              </a:solidFill>
              <a:round/>
            </a:ln>
            <a:effectLst/>
          </c:spPr>
          <c:marker>
            <c:symbol val="circle"/>
            <c:size val="5"/>
            <c:spPr>
              <a:solidFill>
                <a:schemeClr val="accent5"/>
              </a:solidFill>
              <a:ln w="9525">
                <a:solidFill>
                  <a:schemeClr val="accent5"/>
                </a:solidFill>
              </a:ln>
              <a:effectLst/>
            </c:spPr>
          </c:marker>
          <c:xVal>
            <c:numRef>
              <c:f>Sheet3!$M$4:$M$20</c:f>
              <c:numCache>
                <c:formatCode>General</c:formatCode>
                <c:ptCount val="17"/>
                <c:pt idx="0">
                  <c:v>0</c:v>
                </c:pt>
                <c:pt idx="1">
                  <c:v>31.25</c:v>
                </c:pt>
                <c:pt idx="2">
                  <c:v>62.5</c:v>
                </c:pt>
                <c:pt idx="3">
                  <c:v>93.75</c:v>
                </c:pt>
                <c:pt idx="4">
                  <c:v>125</c:v>
                </c:pt>
                <c:pt idx="5">
                  <c:v>156.25</c:v>
                </c:pt>
                <c:pt idx="6">
                  <c:v>187.5</c:v>
                </c:pt>
                <c:pt idx="7">
                  <c:v>218.75</c:v>
                </c:pt>
                <c:pt idx="8">
                  <c:v>250</c:v>
                </c:pt>
                <c:pt idx="9">
                  <c:v>281.25</c:v>
                </c:pt>
                <c:pt idx="10">
                  <c:v>312.5</c:v>
                </c:pt>
                <c:pt idx="11">
                  <c:v>343.75</c:v>
                </c:pt>
                <c:pt idx="12">
                  <c:v>375</c:v>
                </c:pt>
                <c:pt idx="13">
                  <c:v>406.25</c:v>
                </c:pt>
                <c:pt idx="14">
                  <c:v>437.5</c:v>
                </c:pt>
                <c:pt idx="15">
                  <c:v>468.75</c:v>
                </c:pt>
                <c:pt idx="16">
                  <c:v>500</c:v>
                </c:pt>
              </c:numCache>
            </c:numRef>
          </c:xVal>
          <c:yVal>
            <c:numRef>
              <c:f>Sheet3!$N$4:$N$20</c:f>
              <c:numCache>
                <c:formatCode>General</c:formatCode>
                <c:ptCount val="17"/>
                <c:pt idx="0">
                  <c:v>0</c:v>
                </c:pt>
                <c:pt idx="1">
                  <c:v>0.30669419999999997</c:v>
                </c:pt>
                <c:pt idx="2">
                  <c:v>1.196231</c:v>
                </c:pt>
                <c:pt idx="3">
                  <c:v>2.6297549999999998</c:v>
                </c:pt>
                <c:pt idx="4">
                  <c:v>4.5684089999999999</c:v>
                </c:pt>
                <c:pt idx="5">
                  <c:v>6.9733390000000002</c:v>
                </c:pt>
                <c:pt idx="6">
                  <c:v>9.8056850000000004</c:v>
                </c:pt>
                <c:pt idx="7">
                  <c:v>13.026590000000001</c:v>
                </c:pt>
                <c:pt idx="8">
                  <c:v>16.59721</c:v>
                </c:pt>
                <c:pt idx="9">
                  <c:v>20.478670000000001</c:v>
                </c:pt>
                <c:pt idx="10">
                  <c:v>24.63213</c:v>
                </c:pt>
                <c:pt idx="11">
                  <c:v>29.018719999999998</c:v>
                </c:pt>
                <c:pt idx="12">
                  <c:v>33.599600000000002</c:v>
                </c:pt>
                <c:pt idx="13">
                  <c:v>38.335900000000002</c:v>
                </c:pt>
                <c:pt idx="14">
                  <c:v>43.188769999999998</c:v>
                </c:pt>
                <c:pt idx="15">
                  <c:v>48.119349999999997</c:v>
                </c:pt>
                <c:pt idx="16">
                  <c:v>53.088790000000003</c:v>
                </c:pt>
              </c:numCache>
            </c:numRef>
          </c:yVal>
          <c:smooth val="0"/>
          <c:extLst>
            <c:ext xmlns:c16="http://schemas.microsoft.com/office/drawing/2014/chart" uri="{C3380CC4-5D6E-409C-BE32-E72D297353CC}">
              <c16:uniqueId val="{00000004-4BB1-4E5E-ADCE-0B9FDF88141A}"/>
            </c:ext>
          </c:extLst>
        </c:ser>
        <c:ser>
          <c:idx val="5"/>
          <c:order val="5"/>
          <c:tx>
            <c:v>32 éléments</c:v>
          </c:tx>
          <c:spPr>
            <a:ln w="19050" cap="rnd">
              <a:solidFill>
                <a:schemeClr val="accent6"/>
              </a:solidFill>
              <a:round/>
            </a:ln>
            <a:effectLst/>
          </c:spPr>
          <c:marker>
            <c:symbol val="circle"/>
            <c:size val="5"/>
            <c:spPr>
              <a:solidFill>
                <a:schemeClr val="accent6"/>
              </a:solidFill>
              <a:ln w="9525">
                <a:solidFill>
                  <a:schemeClr val="accent6"/>
                </a:solidFill>
              </a:ln>
              <a:effectLst/>
            </c:spPr>
          </c:marker>
          <c:xVal>
            <c:numRef>
              <c:f>Sheet3!$P$4:$P$36</c:f>
              <c:numCache>
                <c:formatCode>General</c:formatCode>
                <c:ptCount val="33"/>
                <c:pt idx="0">
                  <c:v>0</c:v>
                </c:pt>
                <c:pt idx="1">
                  <c:v>15.625</c:v>
                </c:pt>
                <c:pt idx="2">
                  <c:v>31.25</c:v>
                </c:pt>
                <c:pt idx="3">
                  <c:v>46.875</c:v>
                </c:pt>
                <c:pt idx="4">
                  <c:v>62.5</c:v>
                </c:pt>
                <c:pt idx="5">
                  <c:v>78.125</c:v>
                </c:pt>
                <c:pt idx="6">
                  <c:v>93.75</c:v>
                </c:pt>
                <c:pt idx="7">
                  <c:v>109.375</c:v>
                </c:pt>
                <c:pt idx="8">
                  <c:v>125</c:v>
                </c:pt>
                <c:pt idx="9">
                  <c:v>140.625</c:v>
                </c:pt>
                <c:pt idx="10">
                  <c:v>156.25</c:v>
                </c:pt>
                <c:pt idx="11">
                  <c:v>171.875</c:v>
                </c:pt>
                <c:pt idx="12">
                  <c:v>187.5</c:v>
                </c:pt>
                <c:pt idx="13">
                  <c:v>203.125</c:v>
                </c:pt>
                <c:pt idx="14">
                  <c:v>218.75</c:v>
                </c:pt>
                <c:pt idx="15">
                  <c:v>234.375</c:v>
                </c:pt>
                <c:pt idx="16">
                  <c:v>250</c:v>
                </c:pt>
                <c:pt idx="17">
                  <c:v>265.625</c:v>
                </c:pt>
                <c:pt idx="18">
                  <c:v>281.25</c:v>
                </c:pt>
                <c:pt idx="19">
                  <c:v>296.875</c:v>
                </c:pt>
                <c:pt idx="20">
                  <c:v>312.5</c:v>
                </c:pt>
                <c:pt idx="21">
                  <c:v>328.125</c:v>
                </c:pt>
                <c:pt idx="22">
                  <c:v>343.75</c:v>
                </c:pt>
                <c:pt idx="23">
                  <c:v>359.375</c:v>
                </c:pt>
                <c:pt idx="24">
                  <c:v>375</c:v>
                </c:pt>
                <c:pt idx="25">
                  <c:v>390.625</c:v>
                </c:pt>
                <c:pt idx="26">
                  <c:v>406.25</c:v>
                </c:pt>
                <c:pt idx="27">
                  <c:v>421.875</c:v>
                </c:pt>
                <c:pt idx="28">
                  <c:v>437.5</c:v>
                </c:pt>
                <c:pt idx="29">
                  <c:v>453.125</c:v>
                </c:pt>
                <c:pt idx="30">
                  <c:v>468.75</c:v>
                </c:pt>
                <c:pt idx="31">
                  <c:v>484.375</c:v>
                </c:pt>
                <c:pt idx="32">
                  <c:v>500</c:v>
                </c:pt>
              </c:numCache>
            </c:numRef>
          </c:xVal>
          <c:yVal>
            <c:numRef>
              <c:f>Sheet3!$Q$4:$Q$36</c:f>
              <c:numCache>
                <c:formatCode>General</c:formatCode>
                <c:ptCount val="33"/>
                <c:pt idx="0">
                  <c:v>0</c:v>
                </c:pt>
                <c:pt idx="1">
                  <c:v>7.8063220000000003E-2</c:v>
                </c:pt>
                <c:pt idx="2">
                  <c:v>0.30669419999999997</c:v>
                </c:pt>
                <c:pt idx="3">
                  <c:v>0.68103590000000003</c:v>
                </c:pt>
                <c:pt idx="4">
                  <c:v>1.196231</c:v>
                </c:pt>
                <c:pt idx="5">
                  <c:v>1.847423</c:v>
                </c:pt>
                <c:pt idx="6">
                  <c:v>2.6297549999999998</c:v>
                </c:pt>
                <c:pt idx="7">
                  <c:v>3.53837</c:v>
                </c:pt>
                <c:pt idx="8">
                  <c:v>4.5684089999999999</c:v>
                </c:pt>
                <c:pt idx="9">
                  <c:v>5.7150179999999997</c:v>
                </c:pt>
                <c:pt idx="10">
                  <c:v>6.9733390000000002</c:v>
                </c:pt>
                <c:pt idx="11">
                  <c:v>8.3385130000000007</c:v>
                </c:pt>
                <c:pt idx="12">
                  <c:v>9.8056850000000004</c:v>
                </c:pt>
                <c:pt idx="13">
                  <c:v>11.37</c:v>
                </c:pt>
                <c:pt idx="14">
                  <c:v>13.026590000000001</c:v>
                </c:pt>
                <c:pt idx="15">
                  <c:v>14.770619999999999</c:v>
                </c:pt>
                <c:pt idx="16">
                  <c:v>16.59721</c:v>
                </c:pt>
                <c:pt idx="17">
                  <c:v>18.50151</c:v>
                </c:pt>
                <c:pt idx="18">
                  <c:v>20.478670000000001</c:v>
                </c:pt>
                <c:pt idx="19">
                  <c:v>22.52383</c:v>
                </c:pt>
                <c:pt idx="20">
                  <c:v>24.63213</c:v>
                </c:pt>
                <c:pt idx="21">
                  <c:v>26.79871</c:v>
                </c:pt>
                <c:pt idx="22">
                  <c:v>29.018719999999998</c:v>
                </c:pt>
                <c:pt idx="23">
                  <c:v>31.287310000000002</c:v>
                </c:pt>
                <c:pt idx="24">
                  <c:v>33.599600000000002</c:v>
                </c:pt>
                <c:pt idx="25">
                  <c:v>35.950749999999999</c:v>
                </c:pt>
                <c:pt idx="26">
                  <c:v>38.335900000000002</c:v>
                </c:pt>
                <c:pt idx="27">
                  <c:v>40.750190000000003</c:v>
                </c:pt>
                <c:pt idx="28">
                  <c:v>43.188769999999998</c:v>
                </c:pt>
                <c:pt idx="29">
                  <c:v>45.646769999999997</c:v>
                </c:pt>
                <c:pt idx="30">
                  <c:v>48.119349999999997</c:v>
                </c:pt>
                <c:pt idx="31">
                  <c:v>50.601640000000003</c:v>
                </c:pt>
                <c:pt idx="32">
                  <c:v>53.088790000000003</c:v>
                </c:pt>
              </c:numCache>
            </c:numRef>
          </c:yVal>
          <c:smooth val="0"/>
          <c:extLst>
            <c:ext xmlns:c16="http://schemas.microsoft.com/office/drawing/2014/chart" uri="{C3380CC4-5D6E-409C-BE32-E72D297353CC}">
              <c16:uniqueId val="{00000005-4BB1-4E5E-ADCE-0B9FDF88141A}"/>
            </c:ext>
          </c:extLst>
        </c:ser>
        <c:ser>
          <c:idx val="6"/>
          <c:order val="6"/>
          <c:tx>
            <c:v>Poutre d'Euler</c:v>
          </c:tx>
          <c:spPr>
            <a:ln w="19050" cap="rnd">
              <a:solidFill>
                <a:schemeClr val="accent1">
                  <a:lumMod val="60000"/>
                </a:schemeClr>
              </a:solidFill>
              <a:round/>
            </a:ln>
            <a:effectLst/>
          </c:spPr>
          <c:marker>
            <c:symbol val="circle"/>
            <c:size val="5"/>
            <c:spPr>
              <a:solidFill>
                <a:schemeClr val="accent1">
                  <a:lumMod val="60000"/>
                </a:schemeClr>
              </a:solidFill>
              <a:ln w="9525">
                <a:solidFill>
                  <a:schemeClr val="accent1">
                    <a:lumMod val="60000"/>
                  </a:schemeClr>
                </a:solidFill>
              </a:ln>
              <a:effectLst/>
            </c:spPr>
          </c:marker>
          <c:xVal>
            <c:numRef>
              <c:f>Sheet3!$W$4:$W$36</c:f>
              <c:numCache>
                <c:formatCode>General</c:formatCode>
                <c:ptCount val="33"/>
                <c:pt idx="0">
                  <c:v>0</c:v>
                </c:pt>
                <c:pt idx="1">
                  <c:v>15.625</c:v>
                </c:pt>
                <c:pt idx="2">
                  <c:v>31.25</c:v>
                </c:pt>
                <c:pt idx="3">
                  <c:v>46.875</c:v>
                </c:pt>
                <c:pt idx="4">
                  <c:v>62.5</c:v>
                </c:pt>
                <c:pt idx="5">
                  <c:v>78.125</c:v>
                </c:pt>
                <c:pt idx="6">
                  <c:v>93.75</c:v>
                </c:pt>
                <c:pt idx="7">
                  <c:v>109.375</c:v>
                </c:pt>
                <c:pt idx="8">
                  <c:v>125</c:v>
                </c:pt>
                <c:pt idx="9">
                  <c:v>140.625</c:v>
                </c:pt>
                <c:pt idx="10">
                  <c:v>156.25</c:v>
                </c:pt>
                <c:pt idx="11">
                  <c:v>171.875</c:v>
                </c:pt>
                <c:pt idx="12">
                  <c:v>187.5</c:v>
                </c:pt>
                <c:pt idx="13">
                  <c:v>203.125</c:v>
                </c:pt>
                <c:pt idx="14">
                  <c:v>218.75</c:v>
                </c:pt>
                <c:pt idx="15">
                  <c:v>234.375</c:v>
                </c:pt>
                <c:pt idx="16">
                  <c:v>250</c:v>
                </c:pt>
                <c:pt idx="17">
                  <c:v>265.625</c:v>
                </c:pt>
                <c:pt idx="18">
                  <c:v>281.25</c:v>
                </c:pt>
                <c:pt idx="19">
                  <c:v>296.875</c:v>
                </c:pt>
                <c:pt idx="20">
                  <c:v>312.5</c:v>
                </c:pt>
                <c:pt idx="21">
                  <c:v>328.125</c:v>
                </c:pt>
                <c:pt idx="22">
                  <c:v>343.75</c:v>
                </c:pt>
                <c:pt idx="23">
                  <c:v>359.375</c:v>
                </c:pt>
                <c:pt idx="24">
                  <c:v>375</c:v>
                </c:pt>
                <c:pt idx="25">
                  <c:v>390.625</c:v>
                </c:pt>
                <c:pt idx="26">
                  <c:v>406.25</c:v>
                </c:pt>
                <c:pt idx="27">
                  <c:v>421.875</c:v>
                </c:pt>
                <c:pt idx="28">
                  <c:v>437.5</c:v>
                </c:pt>
                <c:pt idx="29">
                  <c:v>453.125</c:v>
                </c:pt>
                <c:pt idx="30">
                  <c:v>468.75</c:v>
                </c:pt>
                <c:pt idx="31">
                  <c:v>484.375</c:v>
                </c:pt>
                <c:pt idx="32">
                  <c:v>500</c:v>
                </c:pt>
              </c:numCache>
            </c:numRef>
          </c:xVal>
          <c:yVal>
            <c:numRef>
              <c:f>Sheet3!$X$4:$X$36</c:f>
              <c:numCache>
                <c:formatCode>General</c:formatCode>
                <c:ptCount val="33"/>
                <c:pt idx="0">
                  <c:v>0</c:v>
                </c:pt>
                <c:pt idx="1">
                  <c:v>7.6902872515206236E-2</c:v>
                </c:pt>
                <c:pt idx="2">
                  <c:v>0.30437347437597412</c:v>
                </c:pt>
                <c:pt idx="3">
                  <c:v>0.6775547820550275</c:v>
                </c:pt>
                <c:pt idx="4">
                  <c:v>1.1915897720250903</c:v>
                </c:pt>
                <c:pt idx="5">
                  <c:v>1.8416214207588861</c:v>
                </c:pt>
                <c:pt idx="6">
                  <c:v>2.6227927047291386</c:v>
                </c:pt>
                <c:pt idx="7">
                  <c:v>3.5302466004085722</c:v>
                </c:pt>
                <c:pt idx="8">
                  <c:v>4.5591260842699102</c:v>
                </c:pt>
                <c:pt idx="9">
                  <c:v>5.7045741327858766</c:v>
                </c:pt>
                <c:pt idx="10">
                  <c:v>6.9617337224291953</c:v>
                </c:pt>
                <c:pt idx="11">
                  <c:v>8.32574782967259</c:v>
                </c:pt>
                <c:pt idx="12">
                  <c:v>9.791759430988785</c:v>
                </c:pt>
                <c:pt idx="13">
                  <c:v>11.354911502850504</c:v>
                </c:pt>
                <c:pt idx="14">
                  <c:v>13.010347021730469</c:v>
                </c:pt>
                <c:pt idx="15">
                  <c:v>14.753208964101406</c:v>
                </c:pt>
                <c:pt idx="16">
                  <c:v>16.578640306436039</c:v>
                </c:pt>
                <c:pt idx="17">
                  <c:v>18.481784025207087</c:v>
                </c:pt>
                <c:pt idx="18">
                  <c:v>20.457783096887283</c:v>
                </c:pt>
                <c:pt idx="19">
                  <c:v>22.501780497949344</c:v>
                </c:pt>
                <c:pt idx="20">
                  <c:v>24.608919204865995</c:v>
                </c:pt>
                <c:pt idx="21">
                  <c:v>26.774342194109959</c:v>
                </c:pt>
                <c:pt idx="22">
                  <c:v>28.993192442153962</c:v>
                </c:pt>
                <c:pt idx="23">
                  <c:v>31.260612925470728</c:v>
                </c:pt>
                <c:pt idx="24">
                  <c:v>33.571746620532977</c:v>
                </c:pt>
                <c:pt idx="25">
                  <c:v>35.921736503813435</c:v>
                </c:pt>
                <c:pt idx="26">
                  <c:v>38.305725551784832</c:v>
                </c:pt>
                <c:pt idx="27">
                  <c:v>40.718856740919882</c:v>
                </c:pt>
                <c:pt idx="28">
                  <c:v>43.156273047691315</c:v>
                </c:pt>
                <c:pt idx="29">
                  <c:v>45.613117448571849</c:v>
                </c:pt>
                <c:pt idx="30">
                  <c:v>48.084532920034214</c:v>
                </c:pt>
                <c:pt idx="31">
                  <c:v>50.565662438551129</c:v>
                </c:pt>
                <c:pt idx="32" formatCode="0.00E+00">
                  <c:v>53.051648980595324</c:v>
                </c:pt>
              </c:numCache>
            </c:numRef>
          </c:yVal>
          <c:smooth val="0"/>
          <c:extLst>
            <c:ext xmlns:c16="http://schemas.microsoft.com/office/drawing/2014/chart" uri="{C3380CC4-5D6E-409C-BE32-E72D297353CC}">
              <c16:uniqueId val="{00000006-4BB1-4E5E-ADCE-0B9FDF88141A}"/>
            </c:ext>
          </c:extLst>
        </c:ser>
        <c:dLbls>
          <c:showLegendKey val="0"/>
          <c:showVal val="0"/>
          <c:showCatName val="0"/>
          <c:showSerName val="0"/>
          <c:showPercent val="0"/>
          <c:showBubbleSize val="0"/>
        </c:dLbls>
        <c:axId val="477280911"/>
        <c:axId val="477271791"/>
      </c:scatterChart>
      <c:valAx>
        <c:axId val="477280911"/>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dirty="0"/>
                  <a:t>Longueur</a:t>
                </a:r>
                <a:r>
                  <a:rPr lang="en-CA" baseline="0" dirty="0"/>
                  <a:t> de la </a:t>
                </a:r>
                <a:r>
                  <a:rPr lang="en-CA" baseline="0" dirty="0" err="1"/>
                  <a:t>poutre</a:t>
                </a:r>
                <a:r>
                  <a:rPr lang="en-CA" baseline="0" dirty="0"/>
                  <a:t> [mm]</a:t>
                </a:r>
                <a:endParaRPr lang="en-CA"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7271791"/>
        <c:crosses val="autoZero"/>
        <c:crossBetween val="midCat"/>
      </c:valAx>
      <c:valAx>
        <c:axId val="47727179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dirty="0" err="1"/>
                  <a:t>Déflexion</a:t>
                </a:r>
                <a:r>
                  <a:rPr lang="en-CA" baseline="0" dirty="0"/>
                  <a:t> [mm]</a:t>
                </a:r>
                <a:endParaRPr lang="en-CA"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7280911"/>
        <c:crosses val="autoZero"/>
        <c:crossBetween val="midCat"/>
      </c:valAx>
      <c:spPr>
        <a:noFill/>
        <a:ln>
          <a:noFill/>
        </a:ln>
        <a:effectLst/>
      </c:spPr>
    </c:plotArea>
    <c:legend>
      <c:legendPos val="r"/>
      <c:layout>
        <c:manualLayout>
          <c:xMode val="edge"/>
          <c:yMode val="edge"/>
          <c:x val="0.10130212498484628"/>
          <c:y val="6.5133463661736321E-2"/>
          <c:w val="0.2465257226160775"/>
          <c:h val="0.2043907140387261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fr-CA" dirty="0"/>
              <a:t>Convergence</a:t>
            </a:r>
            <a:r>
              <a:rPr lang="fr-CA" baseline="0" dirty="0"/>
              <a:t> de l'erreur L</a:t>
            </a:r>
            <a:r>
              <a:rPr lang="fr-CA" baseline="-25000" dirty="0"/>
              <a:t>2</a:t>
            </a:r>
            <a:r>
              <a:rPr lang="fr-CA" baseline="0" dirty="0"/>
              <a:t> en fonction du pas en espace dx</a:t>
            </a:r>
            <a:endParaRPr lang="fr-CA"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[2]AnalyseCV_Mehdi!$T$62</c:f>
              <c:strCache>
                <c:ptCount val="1"/>
                <c:pt idx="0">
                  <c:v>L2</c:v>
                </c:pt>
              </c:strCache>
            </c:strRef>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power"/>
            <c:dispRSqr val="1"/>
            <c:dispEq val="1"/>
            <c:trendlineLbl>
              <c:layout>
                <c:manualLayout>
                  <c:x val="-0.15263381944437834"/>
                  <c:y val="5.8601463102773456E-2"/>
                </c:manualLayout>
              </c:layout>
              <c:numFmt formatCode="General" sourceLinked="0"/>
              <c:spPr>
                <a:noFill/>
                <a:ln>
                  <a:noFill/>
                </a:ln>
                <a:effectLst/>
              </c:spPr>
              <c:txPr>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trendlineLbl>
          </c:trendline>
          <c:xVal>
            <c:numRef>
              <c:f>[2]AnalyseCV_Mehdi!$Q$63:$Q$68</c:f>
              <c:numCache>
                <c:formatCode>General</c:formatCode>
                <c:ptCount val="6"/>
                <c:pt idx="0">
                  <c:v>500</c:v>
                </c:pt>
                <c:pt idx="1">
                  <c:v>250</c:v>
                </c:pt>
                <c:pt idx="2">
                  <c:v>125</c:v>
                </c:pt>
                <c:pt idx="3">
                  <c:v>62.5</c:v>
                </c:pt>
                <c:pt idx="4">
                  <c:v>31.25</c:v>
                </c:pt>
                <c:pt idx="5">
                  <c:v>15.625</c:v>
                </c:pt>
              </c:numCache>
            </c:numRef>
          </c:xVal>
          <c:yVal>
            <c:numRef>
              <c:f>[2]AnalyseCV_Mehdi!$T$63:$T$68</c:f>
              <c:numCache>
                <c:formatCode>General</c:formatCode>
                <c:ptCount val="6"/>
                <c:pt idx="0">
                  <c:v>7.118441843312846</c:v>
                </c:pt>
                <c:pt idx="1">
                  <c:v>1.9837612360525056</c:v>
                </c:pt>
                <c:pt idx="2">
                  <c:v>1.1131635559756325</c:v>
                </c:pt>
                <c:pt idx="3">
                  <c:v>0.13702613218810117</c:v>
                </c:pt>
                <c:pt idx="4">
                  <c:v>4.3048024262074103E-2</c:v>
                </c:pt>
                <c:pt idx="5">
                  <c:v>2.1287766398436783E-2</c:v>
                </c:pt>
              </c:numCache>
            </c:numRef>
          </c:yVal>
          <c:smooth val="0"/>
          <c:extLst>
            <c:ext xmlns:c16="http://schemas.microsoft.com/office/drawing/2014/chart" uri="{C3380CC4-5D6E-409C-BE32-E72D297353CC}">
              <c16:uniqueId val="{00000001-EFB4-41C8-9D97-799DDE8B7866}"/>
            </c:ext>
          </c:extLst>
        </c:ser>
        <c:dLbls>
          <c:showLegendKey val="0"/>
          <c:showVal val="0"/>
          <c:showCatName val="0"/>
          <c:showSerName val="0"/>
          <c:showPercent val="0"/>
          <c:showBubbleSize val="0"/>
        </c:dLbls>
        <c:axId val="1911372511"/>
        <c:axId val="1420657695"/>
        <c:extLst>
          <c:ext xmlns:c15="http://schemas.microsoft.com/office/drawing/2012/chart" uri="{02D57815-91ED-43cb-92C2-25804820EDAC}">
            <c15:filteredScatterSeries>
              <c15:ser>
                <c:idx val="1"/>
                <c:order val="1"/>
                <c:spPr>
                  <a:ln w="2540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power"/>
                  <c:dispRSqr val="1"/>
                  <c:dispEq val="1"/>
                  <c:trendlineLbl>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extLst>
                      <c:ext uri="{02D57815-91ED-43cb-92C2-25804820EDAC}">
                        <c15:formulaRef>
                          <c15:sqref>[2]AnalyseCV_Mehdi!$Q$66:$Q$68</c15:sqref>
                        </c15:formulaRef>
                      </c:ext>
                    </c:extLst>
                    <c:numCache>
                      <c:formatCode>General</c:formatCode>
                      <c:ptCount val="3"/>
                      <c:pt idx="0">
                        <c:v>62.5</c:v>
                      </c:pt>
                      <c:pt idx="1">
                        <c:v>31.25</c:v>
                      </c:pt>
                      <c:pt idx="2">
                        <c:v>15.625</c:v>
                      </c:pt>
                    </c:numCache>
                  </c:numRef>
                </c:xVal>
                <c:yVal>
                  <c:numRef>
                    <c:extLst>
                      <c:ext uri="{02D57815-91ED-43cb-92C2-25804820EDAC}">
                        <c15:formulaRef>
                          <c15:sqref>[2]AnalyseCV_Mehdi!$T$66:$T$68</c15:sqref>
                        </c15:formulaRef>
                      </c:ext>
                    </c:extLst>
                    <c:numCache>
                      <c:formatCode>General</c:formatCode>
                      <c:ptCount val="3"/>
                      <c:pt idx="0">
                        <c:v>0.13702613218810117</c:v>
                      </c:pt>
                      <c:pt idx="1">
                        <c:v>4.3048024262074103E-2</c:v>
                      </c:pt>
                      <c:pt idx="2">
                        <c:v>2.1287766398436783E-2</c:v>
                      </c:pt>
                    </c:numCache>
                  </c:numRef>
                </c:yVal>
                <c:smooth val="0"/>
                <c:extLst>
                  <c:ext xmlns:c16="http://schemas.microsoft.com/office/drawing/2014/chart" uri="{C3380CC4-5D6E-409C-BE32-E72D297353CC}">
                    <c16:uniqueId val="{00000003-EFB4-41C8-9D97-799DDE8B7866}"/>
                  </c:ext>
                </c:extLst>
              </c15:ser>
            </c15:filteredScatterSeries>
          </c:ext>
        </c:extLst>
      </c:scatterChart>
      <c:valAx>
        <c:axId val="1911372511"/>
        <c:scaling>
          <c:logBase val="10"/>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CA"/>
                  <a:t>dx</a:t>
                </a:r>
                <a:r>
                  <a:rPr lang="fr-CA" baseline="0"/>
                  <a:t> [m]</a:t>
                </a:r>
                <a:endParaRPr lang="fr-CA"/>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20657695"/>
        <c:crosses val="autoZero"/>
        <c:crossBetween val="midCat"/>
      </c:valAx>
      <c:valAx>
        <c:axId val="1420657695"/>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CA" dirty="0"/>
                  <a:t>Erreur L</a:t>
                </a:r>
                <a:r>
                  <a:rPr lang="fr-CA" baseline="-25000" dirty="0"/>
                  <a:t>2</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11372511"/>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CA"/>
              <a:t>Convergence de l'erreur</a:t>
            </a:r>
            <a:r>
              <a:rPr lang="en-CA" baseline="0"/>
              <a:t> de déformation en fonction de h</a:t>
            </a:r>
            <a:endParaRPr lang="en-CA"/>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Erreur de déformation</c:v>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power"/>
            <c:dispRSqr val="1"/>
            <c:dispEq val="1"/>
            <c:trendlineLbl>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Sheet1!$AB$3:$AI$3</c:f>
              <c:numCache>
                <c:formatCode>General</c:formatCode>
                <c:ptCount val="8"/>
                <c:pt idx="0">
                  <c:v>500</c:v>
                </c:pt>
                <c:pt idx="1">
                  <c:v>250</c:v>
                </c:pt>
                <c:pt idx="2">
                  <c:v>125</c:v>
                </c:pt>
                <c:pt idx="3">
                  <c:v>62.5</c:v>
                </c:pt>
                <c:pt idx="4">
                  <c:v>31.25</c:v>
                </c:pt>
                <c:pt idx="5">
                  <c:v>15.625</c:v>
                </c:pt>
                <c:pt idx="6">
                  <c:v>7.8125</c:v>
                </c:pt>
                <c:pt idx="7">
                  <c:v>3.90625</c:v>
                </c:pt>
              </c:numCache>
            </c:numRef>
          </c:xVal>
          <c:yVal>
            <c:numRef>
              <c:f>Sheet1!$P$3:$W$3</c:f>
              <c:numCache>
                <c:formatCode>General</c:formatCode>
                <c:ptCount val="8"/>
                <c:pt idx="0">
                  <c:v>6.3078313813422824</c:v>
                </c:pt>
                <c:pt idx="1">
                  <c:v>3.1539156906711412</c:v>
                </c:pt>
                <c:pt idx="2">
                  <c:v>1.5769578453355706</c:v>
                </c:pt>
                <c:pt idx="3">
                  <c:v>0.7884789226677853</c:v>
                </c:pt>
                <c:pt idx="4">
                  <c:v>0.39423946133389265</c:v>
                </c:pt>
                <c:pt idx="5">
                  <c:v>0.19711973066694632</c:v>
                </c:pt>
                <c:pt idx="6">
                  <c:v>9.8561126899749135E-2</c:v>
                </c:pt>
                <c:pt idx="7">
                  <c:v>4.9279301883598609E-2</c:v>
                </c:pt>
              </c:numCache>
            </c:numRef>
          </c:yVal>
          <c:smooth val="0"/>
          <c:extLst>
            <c:ext xmlns:c16="http://schemas.microsoft.com/office/drawing/2014/chart" uri="{C3380CC4-5D6E-409C-BE32-E72D297353CC}">
              <c16:uniqueId val="{00000001-A80C-4654-A8AE-01D6AEE703EA}"/>
            </c:ext>
          </c:extLst>
        </c:ser>
        <c:dLbls>
          <c:showLegendKey val="0"/>
          <c:showVal val="0"/>
          <c:showCatName val="0"/>
          <c:showSerName val="0"/>
          <c:showPercent val="0"/>
          <c:showBubbleSize val="0"/>
        </c:dLbls>
        <c:axId val="642881968"/>
        <c:axId val="642880048"/>
      </c:scatterChart>
      <c:valAx>
        <c:axId val="642881968"/>
        <c:scaling>
          <c:logBase val="10"/>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2880048"/>
        <c:crosses val="autoZero"/>
        <c:crossBetween val="midCat"/>
      </c:valAx>
      <c:valAx>
        <c:axId val="642880048"/>
        <c:scaling>
          <c:logBase val="10"/>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288196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Propagation!$B$2</c:f>
              <c:strCache>
                <c:ptCount val="1"/>
                <c:pt idx="0">
                  <c:v>PDF</c:v>
                </c:pt>
              </c:strCache>
            </c:strRef>
          </c:tx>
          <c:spPr>
            <a:ln w="25400" cap="rnd">
              <a:noFill/>
              <a:round/>
            </a:ln>
            <a:effectLst/>
          </c:spPr>
          <c:marker>
            <c:symbol val="circle"/>
            <c:size val="5"/>
            <c:spPr>
              <a:solidFill>
                <a:schemeClr val="accent1"/>
              </a:solidFill>
              <a:ln w="9525">
                <a:solidFill>
                  <a:schemeClr val="accent1"/>
                </a:solidFill>
              </a:ln>
              <a:effectLst/>
            </c:spPr>
          </c:marker>
          <c:xVal>
            <c:numRef>
              <c:f>Propagation!$A$3:$A$102</c:f>
              <c:numCache>
                <c:formatCode>General</c:formatCode>
                <c:ptCount val="100"/>
                <c:pt idx="0">
                  <c:v>154.41013090000001</c:v>
                </c:pt>
                <c:pt idx="1">
                  <c:v>151.000393</c:v>
                </c:pt>
                <c:pt idx="2">
                  <c:v>152.446845</c:v>
                </c:pt>
                <c:pt idx="3">
                  <c:v>155.60223300000001</c:v>
                </c:pt>
                <c:pt idx="4">
                  <c:v>154.66889499999999</c:v>
                </c:pt>
                <c:pt idx="5">
                  <c:v>147.55680530000001</c:v>
                </c:pt>
                <c:pt idx="6">
                  <c:v>152.37522100000001</c:v>
                </c:pt>
                <c:pt idx="7">
                  <c:v>149.62160700000001</c:v>
                </c:pt>
                <c:pt idx="8">
                  <c:v>149.7419529</c:v>
                </c:pt>
                <c:pt idx="9">
                  <c:v>151.02649629999999</c:v>
                </c:pt>
                <c:pt idx="10">
                  <c:v>150.3601089</c:v>
                </c:pt>
                <c:pt idx="11">
                  <c:v>153.63568380000001</c:v>
                </c:pt>
                <c:pt idx="12">
                  <c:v>151.9025943</c:v>
                </c:pt>
                <c:pt idx="13">
                  <c:v>150.30418750000001</c:v>
                </c:pt>
                <c:pt idx="14">
                  <c:v>151.10965809999999</c:v>
                </c:pt>
                <c:pt idx="15">
                  <c:v>150.8341858</c:v>
                </c:pt>
                <c:pt idx="16">
                  <c:v>153.73519769999999</c:v>
                </c:pt>
                <c:pt idx="17">
                  <c:v>149.4871043</c:v>
                </c:pt>
                <c:pt idx="18">
                  <c:v>150.78266930000001</c:v>
                </c:pt>
                <c:pt idx="19">
                  <c:v>147.86476070000001</c:v>
                </c:pt>
                <c:pt idx="20">
                  <c:v>143.6175255</c:v>
                </c:pt>
                <c:pt idx="21">
                  <c:v>151.63404650000001</c:v>
                </c:pt>
                <c:pt idx="22">
                  <c:v>152.1610905</c:v>
                </c:pt>
                <c:pt idx="23">
                  <c:v>148.14458740000001</c:v>
                </c:pt>
                <c:pt idx="24">
                  <c:v>155.67438659999999</c:v>
                </c:pt>
                <c:pt idx="25">
                  <c:v>146.3640858</c:v>
                </c:pt>
                <c:pt idx="26">
                  <c:v>150.11439630000001</c:v>
                </c:pt>
                <c:pt idx="27">
                  <c:v>149.5320404</c:v>
                </c:pt>
                <c:pt idx="28">
                  <c:v>153.83194800000001</c:v>
                </c:pt>
                <c:pt idx="29">
                  <c:v>153.6733969</c:v>
                </c:pt>
                <c:pt idx="30">
                  <c:v>150.3873686</c:v>
                </c:pt>
                <c:pt idx="31">
                  <c:v>150.9454063</c:v>
                </c:pt>
                <c:pt idx="32">
                  <c:v>147.78053560000001</c:v>
                </c:pt>
                <c:pt idx="33">
                  <c:v>145.04800879999999</c:v>
                </c:pt>
                <c:pt idx="34">
                  <c:v>149.1302196</c:v>
                </c:pt>
                <c:pt idx="35">
                  <c:v>150.39087240000001</c:v>
                </c:pt>
                <c:pt idx="36">
                  <c:v>153.07572669999999</c:v>
                </c:pt>
                <c:pt idx="37">
                  <c:v>153.00594960000001</c:v>
                </c:pt>
                <c:pt idx="38">
                  <c:v>149.03168299999999</c:v>
                </c:pt>
                <c:pt idx="39">
                  <c:v>149.24424310000001</c:v>
                </c:pt>
                <c:pt idx="40">
                  <c:v>147.37861760000001</c:v>
                </c:pt>
                <c:pt idx="41">
                  <c:v>146.44995520000001</c:v>
                </c:pt>
                <c:pt idx="42">
                  <c:v>145.73432450000001</c:v>
                </c:pt>
                <c:pt idx="43">
                  <c:v>154.87693849999999</c:v>
                </c:pt>
                <c:pt idx="44">
                  <c:v>148.72586949999999</c:v>
                </c:pt>
                <c:pt idx="45">
                  <c:v>148.9048142</c:v>
                </c:pt>
                <c:pt idx="46">
                  <c:v>146.86801159999999</c:v>
                </c:pt>
                <c:pt idx="47">
                  <c:v>151.9437259</c:v>
                </c:pt>
                <c:pt idx="48">
                  <c:v>145.96525539999999</c:v>
                </c:pt>
                <c:pt idx="49">
                  <c:v>149.46814929999999</c:v>
                </c:pt>
                <c:pt idx="50">
                  <c:v>147.7613336</c:v>
                </c:pt>
                <c:pt idx="51">
                  <c:v>150.96725620000001</c:v>
                </c:pt>
                <c:pt idx="52">
                  <c:v>148.72298720000001</c:v>
                </c:pt>
                <c:pt idx="53">
                  <c:v>147.04841949999999</c:v>
                </c:pt>
                <c:pt idx="54">
                  <c:v>149.9295444</c:v>
                </c:pt>
                <c:pt idx="55">
                  <c:v>151.07082969999999</c:v>
                </c:pt>
                <c:pt idx="56">
                  <c:v>150.16629309999999</c:v>
                </c:pt>
                <c:pt idx="57">
                  <c:v>150.75617969999999</c:v>
                </c:pt>
                <c:pt idx="58">
                  <c:v>148.41419479999999</c:v>
                </c:pt>
                <c:pt idx="59">
                  <c:v>149.09314710000001</c:v>
                </c:pt>
                <c:pt idx="60">
                  <c:v>148.31884890000001</c:v>
                </c:pt>
                <c:pt idx="61">
                  <c:v>149.10111710000001</c:v>
                </c:pt>
                <c:pt idx="62">
                  <c:v>147.9671343</c:v>
                </c:pt>
                <c:pt idx="63">
                  <c:v>145.6842935</c:v>
                </c:pt>
                <c:pt idx="64">
                  <c:v>150.44356540000001</c:v>
                </c:pt>
                <c:pt idx="65">
                  <c:v>148.9955477</c:v>
                </c:pt>
                <c:pt idx="66">
                  <c:v>145.92450410000001</c:v>
                </c:pt>
                <c:pt idx="67">
                  <c:v>151.1569556</c:v>
                </c:pt>
                <c:pt idx="68">
                  <c:v>147.73175409999999</c:v>
                </c:pt>
                <c:pt idx="69">
                  <c:v>150.1298635</c:v>
                </c:pt>
                <c:pt idx="70">
                  <c:v>151.82272639999999</c:v>
                </c:pt>
                <c:pt idx="71">
                  <c:v>150.3224573</c:v>
                </c:pt>
                <c:pt idx="72">
                  <c:v>152.84850170000001</c:v>
                </c:pt>
                <c:pt idx="73">
                  <c:v>146.91293540000001</c:v>
                </c:pt>
                <c:pt idx="74">
                  <c:v>151.00585409999999</c:v>
                </c:pt>
                <c:pt idx="75">
                  <c:v>148.2879748</c:v>
                </c:pt>
                <c:pt idx="76">
                  <c:v>147.82300710000001</c:v>
                </c:pt>
                <c:pt idx="77">
                  <c:v>148.55287580000001</c:v>
                </c:pt>
                <c:pt idx="78">
                  <c:v>149.22111870000001</c:v>
                </c:pt>
                <c:pt idx="79">
                  <c:v>150.1404134</c:v>
                </c:pt>
                <c:pt idx="80">
                  <c:v>147.08712539999999</c:v>
                </c:pt>
                <c:pt idx="81">
                  <c:v>152.2520662</c:v>
                </c:pt>
                <c:pt idx="82">
                  <c:v>151.16415610000001</c:v>
                </c:pt>
                <c:pt idx="83">
                  <c:v>146.15939080000001</c:v>
                </c:pt>
                <c:pt idx="84">
                  <c:v>153.7206305</c:v>
                </c:pt>
                <c:pt idx="85">
                  <c:v>154.7397229</c:v>
                </c:pt>
                <c:pt idx="86">
                  <c:v>152.9469489</c:v>
                </c:pt>
                <c:pt idx="87">
                  <c:v>149.5501879</c:v>
                </c:pt>
                <c:pt idx="88">
                  <c:v>147.3231184</c:v>
                </c:pt>
                <c:pt idx="89">
                  <c:v>152.63612929999999</c:v>
                </c:pt>
                <c:pt idx="90">
                  <c:v>148.99205760000001</c:v>
                </c:pt>
                <c:pt idx="91">
                  <c:v>153.0561127</c:v>
                </c:pt>
                <c:pt idx="92">
                  <c:v>150.52068740000001</c:v>
                </c:pt>
                <c:pt idx="93">
                  <c:v>152.44159759999999</c:v>
                </c:pt>
                <c:pt idx="94">
                  <c:v>150.890916</c:v>
                </c:pt>
                <c:pt idx="95">
                  <c:v>151.76643290000001</c:v>
                </c:pt>
                <c:pt idx="96">
                  <c:v>150.0262501</c:v>
                </c:pt>
                <c:pt idx="97">
                  <c:v>154.46467620000001</c:v>
                </c:pt>
                <c:pt idx="98">
                  <c:v>150.3172802</c:v>
                </c:pt>
                <c:pt idx="99">
                  <c:v>151.00497340000001</c:v>
                </c:pt>
              </c:numCache>
            </c:numRef>
          </c:xVal>
          <c:yVal>
            <c:numRef>
              <c:f>Propagation!$B$3:$B$102</c:f>
              <c:numCache>
                <c:formatCode>General</c:formatCode>
                <c:ptCount val="100"/>
                <c:pt idx="0">
                  <c:v>3.7904733279979785E-2</c:v>
                </c:pt>
                <c:pt idx="1">
                  <c:v>0.14955410962950041</c:v>
                </c:pt>
                <c:pt idx="2">
                  <c:v>0.10448428296406939</c:v>
                </c:pt>
                <c:pt idx="3">
                  <c:v>1.5228467513367552E-2</c:v>
                </c:pt>
                <c:pt idx="4">
                  <c:v>3.1694784557095727E-2</c:v>
                </c:pt>
                <c:pt idx="5">
                  <c:v>9.324958690748128E-2</c:v>
                </c:pt>
                <c:pt idx="6">
                  <c:v>0.1071842646866511</c:v>
                </c:pt>
                <c:pt idx="7">
                  <c:v>0.15489177701418805</c:v>
                </c:pt>
                <c:pt idx="8">
                  <c:v>0.15627118055214345</c:v>
                </c:pt>
                <c:pt idx="9">
                  <c:v>0.14902383734361796</c:v>
                </c:pt>
                <c:pt idx="10">
                  <c:v>0.15777691943476754</c:v>
                </c:pt>
                <c:pt idx="11">
                  <c:v>6.0797921893936235E-2</c:v>
                </c:pt>
                <c:pt idx="12">
                  <c:v>0.12429324527439262</c:v>
                </c:pt>
                <c:pt idx="13">
                  <c:v>0.1580309225234795</c:v>
                </c:pt>
                <c:pt idx="14">
                  <c:v>0.14724155644608863</c:v>
                </c:pt>
                <c:pt idx="15">
                  <c:v>0.15259045503563734</c:v>
                </c:pt>
                <c:pt idx="16">
                  <c:v>5.7520018746899847E-2</c:v>
                </c:pt>
                <c:pt idx="17">
                  <c:v>0.152951062562423</c:v>
                </c:pt>
                <c:pt idx="18">
                  <c:v>0.15340846777874129</c:v>
                </c:pt>
                <c:pt idx="19">
                  <c:v>0.10495912974561206</c:v>
                </c:pt>
                <c:pt idx="20">
                  <c:v>5.4986284473820899E-3</c:v>
                </c:pt>
                <c:pt idx="21">
                  <c:v>0.13310203480444685</c:v>
                </c:pt>
                <c:pt idx="22">
                  <c:v>0.1151234325462925</c:v>
                </c:pt>
                <c:pt idx="23">
                  <c:v>0.11536540391298217</c:v>
                </c:pt>
                <c:pt idx="24">
                  <c:v>1.4307559434289324E-2</c:v>
                </c:pt>
                <c:pt idx="25">
                  <c:v>5.1222251256953164E-2</c:v>
                </c:pt>
                <c:pt idx="26">
                  <c:v>0.15831354284068963</c:v>
                </c:pt>
                <c:pt idx="27">
                  <c:v>0.15364540971742668</c:v>
                </c:pt>
                <c:pt idx="28">
                  <c:v>5.4421221963222847E-2</c:v>
                </c:pt>
                <c:pt idx="29">
                  <c:v>5.9545188330686248E-2</c:v>
                </c:pt>
                <c:pt idx="30">
                  <c:v>0.15762509986406975</c:v>
                </c:pt>
                <c:pt idx="31">
                  <c:v>0.15062441063926357</c:v>
                </c:pt>
                <c:pt idx="32">
                  <c:v>0.10176870230029622</c:v>
                </c:pt>
                <c:pt idx="33">
                  <c:v>2.0390711581255921E-2</c:v>
                </c:pt>
                <c:pt idx="34">
                  <c:v>0.1458898347858657</c:v>
                </c:pt>
                <c:pt idx="35">
                  <c:v>0.15760425860200786</c:v>
                </c:pt>
                <c:pt idx="36">
                  <c:v>8.0667227991157872E-2</c:v>
                </c:pt>
                <c:pt idx="37">
                  <c:v>8.3271730740309927E-2</c:v>
                </c:pt>
                <c:pt idx="38">
                  <c:v>0.14349028824502905</c:v>
                </c:pt>
                <c:pt idx="39">
                  <c:v>0.14843305150755084</c:v>
                </c:pt>
                <c:pt idx="40">
                  <c:v>8.6488582035254571E-2</c:v>
                </c:pt>
                <c:pt idx="41">
                  <c:v>5.3881733218629171E-2</c:v>
                </c:pt>
                <c:pt idx="42">
                  <c:v>3.4105404615461105E-2</c:v>
                </c:pt>
                <c:pt idx="43">
                  <c:v>2.723903543527384E-2</c:v>
                </c:pt>
                <c:pt idx="44">
                  <c:v>0.1349707906326767</c:v>
                </c:pt>
                <c:pt idx="45">
                  <c:v>0.14014285636524185</c:v>
                </c:pt>
                <c:pt idx="46">
                  <c:v>6.7804767001440613E-2</c:v>
                </c:pt>
                <c:pt idx="47">
                  <c:v>0.12287321939782264</c:v>
                </c:pt>
                <c:pt idx="48">
                  <c:v>3.9879050763032657E-2</c:v>
                </c:pt>
                <c:pt idx="49">
                  <c:v>0.15264455483172595</c:v>
                </c:pt>
                <c:pt idx="50">
                  <c:v>0.10103921346813553</c:v>
                </c:pt>
                <c:pt idx="51">
                  <c:v>0.15020675886649423</c:v>
                </c:pt>
                <c:pt idx="52">
                  <c:v>0.13488349717536829</c:v>
                </c:pt>
                <c:pt idx="53">
                  <c:v>7.4240895378611907E-2</c:v>
                </c:pt>
                <c:pt idx="54">
                  <c:v>0.15772670837020367</c:v>
                </c:pt>
                <c:pt idx="55">
                  <c:v>0.148091113100527</c:v>
                </c:pt>
                <c:pt idx="56">
                  <c:v>0.1583254168503746</c:v>
                </c:pt>
                <c:pt idx="57">
                  <c:v>0.15380576144845207</c:v>
                </c:pt>
                <c:pt idx="58">
                  <c:v>0.12490078946933775</c:v>
                </c:pt>
                <c:pt idx="59">
                  <c:v>0.14500839825700676</c:v>
                </c:pt>
                <c:pt idx="60">
                  <c:v>0.12160076592302589</c:v>
                </c:pt>
                <c:pt idx="61">
                  <c:v>0.1452000949566529</c:v>
                </c:pt>
                <c:pt idx="62">
                  <c:v>0.10880817281940351</c:v>
                </c:pt>
                <c:pt idx="63">
                  <c:v>3.2932694745230702E-2</c:v>
                </c:pt>
                <c:pt idx="64">
                  <c:v>0.15725448628893854</c:v>
                </c:pt>
                <c:pt idx="65">
                  <c:v>0.14256560425195774</c:v>
                </c:pt>
                <c:pt idx="66">
                  <c:v>3.8817188148718533E-2</c:v>
                </c:pt>
                <c:pt idx="67">
                  <c:v>0.14616638061368648</c:v>
                </c:pt>
                <c:pt idx="68">
                  <c:v>9.991434470275902E-2</c:v>
                </c:pt>
                <c:pt idx="69">
                  <c:v>0.15832410709561584</c:v>
                </c:pt>
                <c:pt idx="70">
                  <c:v>0.12700094964295755</c:v>
                </c:pt>
                <c:pt idx="71">
                  <c:v>0.15795645034282696</c:v>
                </c:pt>
                <c:pt idx="72">
                  <c:v>8.9210071056505871E-2</c:v>
                </c:pt>
                <c:pt idx="73">
                  <c:v>6.9386542341116894E-2</c:v>
                </c:pt>
                <c:pt idx="74">
                  <c:v>0.14944434165781897</c:v>
                </c:pt>
                <c:pt idx="75">
                  <c:v>0.12051398953589323</c:v>
                </c:pt>
                <c:pt idx="76">
                  <c:v>0.10337963978978022</c:v>
                </c:pt>
                <c:pt idx="77">
                  <c:v>0.12952970894811006</c:v>
                </c:pt>
                <c:pt idx="78">
                  <c:v>0.14793820592917362</c:v>
                </c:pt>
                <c:pt idx="79">
                  <c:v>0.15832789071826131</c:v>
                </c:pt>
                <c:pt idx="80">
                  <c:v>7.564889949130521E-2</c:v>
                </c:pt>
                <c:pt idx="81">
                  <c:v>0.11177954883625135</c:v>
                </c:pt>
                <c:pt idx="82">
                  <c:v>0.14599887548349647</c:v>
                </c:pt>
                <c:pt idx="83">
                  <c:v>4.5187853112695825E-2</c:v>
                </c:pt>
                <c:pt idx="84">
                  <c:v>5.7994225513166235E-2</c:v>
                </c:pt>
                <c:pt idx="85">
                  <c:v>3.0124516913694773E-2</c:v>
                </c:pt>
                <c:pt idx="86">
                  <c:v>8.5488330042513661E-2</c:v>
                </c:pt>
                <c:pt idx="87">
                  <c:v>0.15391283833540451</c:v>
                </c:pt>
                <c:pt idx="88">
                  <c:v>8.4398356090962703E-2</c:v>
                </c:pt>
                <c:pt idx="89">
                  <c:v>9.7292646828103208E-2</c:v>
                </c:pt>
                <c:pt idx="90">
                  <c:v>0.14247505878335806</c:v>
                </c:pt>
                <c:pt idx="91">
                  <c:v>8.1397304966104672E-2</c:v>
                </c:pt>
                <c:pt idx="92">
                  <c:v>0.15662041916280514</c:v>
                </c:pt>
                <c:pt idx="93">
                  <c:v>0.10468263359541212</c:v>
                </c:pt>
                <c:pt idx="94">
                  <c:v>0.15162135715427885</c:v>
                </c:pt>
                <c:pt idx="95">
                  <c:v>0.12886697887323206</c:v>
                </c:pt>
                <c:pt idx="96">
                  <c:v>0.15813956611322061</c:v>
                </c:pt>
                <c:pt idx="97">
                  <c:v>3.6533790425808572E-2</c:v>
                </c:pt>
                <c:pt idx="98">
                  <c:v>0.15797839320779722</c:v>
                </c:pt>
                <c:pt idx="99">
                  <c:v>0.14946208573766059</c:v>
                </c:pt>
              </c:numCache>
            </c:numRef>
          </c:yVal>
          <c:smooth val="0"/>
          <c:extLst>
            <c:ext xmlns:c16="http://schemas.microsoft.com/office/drawing/2014/chart" uri="{C3380CC4-5D6E-409C-BE32-E72D297353CC}">
              <c16:uniqueId val="{00000000-A7B1-4176-A387-7AE8EEB77CCB}"/>
            </c:ext>
          </c:extLst>
        </c:ser>
        <c:dLbls>
          <c:showLegendKey val="0"/>
          <c:showVal val="0"/>
          <c:showCatName val="0"/>
          <c:showSerName val="0"/>
          <c:showPercent val="0"/>
          <c:showBubbleSize val="0"/>
        </c:dLbls>
        <c:axId val="1457258720"/>
        <c:axId val="1457253920"/>
      </c:scatterChart>
      <c:valAx>
        <c:axId val="145725872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dirty="0"/>
                  <a:t>Force [N]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57253920"/>
        <c:crosses val="autoZero"/>
        <c:crossBetween val="midCat"/>
      </c:valAx>
      <c:valAx>
        <c:axId val="14572539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dirty="0"/>
                  <a:t>PDF</a:t>
                </a:r>
                <a:endParaRPr lang="en-CA"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5725872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Propagation!$J$2</c:f>
              <c:strCache>
                <c:ptCount val="1"/>
                <c:pt idx="0">
                  <c:v>PDF</c:v>
                </c:pt>
              </c:strCache>
            </c:strRef>
          </c:tx>
          <c:spPr>
            <a:ln w="38100" cap="rnd">
              <a:noFill/>
              <a:round/>
            </a:ln>
            <a:effectLst/>
          </c:spPr>
          <c:marker>
            <c:symbol val="circle"/>
            <c:size val="5"/>
            <c:spPr>
              <a:solidFill>
                <a:schemeClr val="accent2"/>
              </a:solidFill>
              <a:ln w="9525">
                <a:solidFill>
                  <a:schemeClr val="accent2"/>
                </a:solidFill>
              </a:ln>
              <a:effectLst/>
            </c:spPr>
          </c:marker>
          <c:xVal>
            <c:numRef>
              <c:f>Propagation!$I$3:$I$102</c:f>
              <c:numCache>
                <c:formatCode>General</c:formatCode>
                <c:ptCount val="100"/>
                <c:pt idx="0">
                  <c:v>20.149899999999999</c:v>
                </c:pt>
                <c:pt idx="1">
                  <c:v>19.162600000000001</c:v>
                </c:pt>
                <c:pt idx="2">
                  <c:v>19.5763</c:v>
                </c:pt>
                <c:pt idx="3">
                  <c:v>20.506499999999999</c:v>
                </c:pt>
                <c:pt idx="4">
                  <c:v>20.2273</c:v>
                </c:pt>
                <c:pt idx="5">
                  <c:v>18.216200000000001</c:v>
                </c:pt>
                <c:pt idx="6">
                  <c:v>19.556100000000001</c:v>
                </c:pt>
                <c:pt idx="7">
                  <c:v>18.777200000000001</c:v>
                </c:pt>
                <c:pt idx="8">
                  <c:v>18.810400000000001</c:v>
                </c:pt>
                <c:pt idx="9">
                  <c:v>19.171099999999999</c:v>
                </c:pt>
                <c:pt idx="10">
                  <c:v>18.982900000000001</c:v>
                </c:pt>
                <c:pt idx="11">
                  <c:v>19.922499999999999</c:v>
                </c:pt>
                <c:pt idx="12">
                  <c:v>19.418299999999999</c:v>
                </c:pt>
                <c:pt idx="13">
                  <c:v>18.966100000000001</c:v>
                </c:pt>
                <c:pt idx="14">
                  <c:v>19.1937</c:v>
                </c:pt>
                <c:pt idx="15">
                  <c:v>19.114699999999999</c:v>
                </c:pt>
                <c:pt idx="16">
                  <c:v>19.951899999999998</c:v>
                </c:pt>
                <c:pt idx="17">
                  <c:v>18.741299999999999</c:v>
                </c:pt>
                <c:pt idx="18">
                  <c:v>19.1007</c:v>
                </c:pt>
                <c:pt idx="19">
                  <c:v>18.296800000000001</c:v>
                </c:pt>
                <c:pt idx="20">
                  <c:v>17.189399999999999</c:v>
                </c:pt>
                <c:pt idx="21">
                  <c:v>19.341200000000001</c:v>
                </c:pt>
                <c:pt idx="22">
                  <c:v>19.492799999999999</c:v>
                </c:pt>
                <c:pt idx="23">
                  <c:v>18.372399999999999</c:v>
                </c:pt>
                <c:pt idx="24">
                  <c:v>20.527699999999999</c:v>
                </c:pt>
                <c:pt idx="25">
                  <c:v>17.897200000000002</c:v>
                </c:pt>
                <c:pt idx="26">
                  <c:v>18.9131</c:v>
                </c:pt>
                <c:pt idx="27">
                  <c:v>18.752300000000002</c:v>
                </c:pt>
                <c:pt idx="28">
                  <c:v>19.978400000000001</c:v>
                </c:pt>
                <c:pt idx="29">
                  <c:v>19.9314</c:v>
                </c:pt>
                <c:pt idx="30">
                  <c:v>18.991299999999999</c:v>
                </c:pt>
                <c:pt idx="31">
                  <c:v>19.148499999999999</c:v>
                </c:pt>
                <c:pt idx="32">
                  <c:v>18.275300000000001</c:v>
                </c:pt>
                <c:pt idx="33">
                  <c:v>17.555299999999999</c:v>
                </c:pt>
                <c:pt idx="34">
                  <c:v>18.642199999999999</c:v>
                </c:pt>
                <c:pt idx="35">
                  <c:v>18.991299999999999</c:v>
                </c:pt>
                <c:pt idx="36">
                  <c:v>19.758800000000001</c:v>
                </c:pt>
                <c:pt idx="37">
                  <c:v>19.738499999999998</c:v>
                </c:pt>
                <c:pt idx="38">
                  <c:v>18.614799999999999</c:v>
                </c:pt>
                <c:pt idx="39">
                  <c:v>18.6724</c:v>
                </c:pt>
                <c:pt idx="40">
                  <c:v>18.167999999999999</c:v>
                </c:pt>
                <c:pt idx="41">
                  <c:v>17.9209</c:v>
                </c:pt>
                <c:pt idx="42">
                  <c:v>17.731999999999999</c:v>
                </c:pt>
                <c:pt idx="43">
                  <c:v>20.29</c:v>
                </c:pt>
                <c:pt idx="44">
                  <c:v>18.532699999999998</c:v>
                </c:pt>
                <c:pt idx="45">
                  <c:v>18.5792</c:v>
                </c:pt>
                <c:pt idx="46">
                  <c:v>18.0321</c:v>
                </c:pt>
                <c:pt idx="47">
                  <c:v>19.4298</c:v>
                </c:pt>
                <c:pt idx="48">
                  <c:v>17.794699999999999</c:v>
                </c:pt>
                <c:pt idx="49">
                  <c:v>18.735700000000001</c:v>
                </c:pt>
                <c:pt idx="50">
                  <c:v>18.2699</c:v>
                </c:pt>
                <c:pt idx="51">
                  <c:v>19.154199999999999</c:v>
                </c:pt>
                <c:pt idx="52">
                  <c:v>18.53</c:v>
                </c:pt>
                <c:pt idx="53">
                  <c:v>18.079899999999999</c:v>
                </c:pt>
                <c:pt idx="54">
                  <c:v>18.863099999999999</c:v>
                </c:pt>
                <c:pt idx="55">
                  <c:v>19.182400000000001</c:v>
                </c:pt>
                <c:pt idx="56">
                  <c:v>18.9298</c:v>
                </c:pt>
                <c:pt idx="57">
                  <c:v>19.094999999999999</c:v>
                </c:pt>
                <c:pt idx="58">
                  <c:v>18.445599999999999</c:v>
                </c:pt>
                <c:pt idx="59">
                  <c:v>18.6312</c:v>
                </c:pt>
                <c:pt idx="60">
                  <c:v>18.421199999999999</c:v>
                </c:pt>
                <c:pt idx="61">
                  <c:v>18.63394928</c:v>
                </c:pt>
                <c:pt idx="62">
                  <c:v>18.326503750000001</c:v>
                </c:pt>
                <c:pt idx="63">
                  <c:v>17.71890831</c:v>
                </c:pt>
                <c:pt idx="64">
                  <c:v>19.00525665</c:v>
                </c:pt>
                <c:pt idx="65">
                  <c:v>18.606533049999999</c:v>
                </c:pt>
                <c:pt idx="66">
                  <c:v>17.781633379999999</c:v>
                </c:pt>
                <c:pt idx="67">
                  <c:v>19.207839969999998</c:v>
                </c:pt>
                <c:pt idx="68">
                  <c:v>18.26186371</c:v>
                </c:pt>
                <c:pt idx="69">
                  <c:v>18.91869926</c:v>
                </c:pt>
                <c:pt idx="70">
                  <c:v>19.39546013</c:v>
                </c:pt>
                <c:pt idx="71">
                  <c:v>18.97170448</c:v>
                </c:pt>
                <c:pt idx="72">
                  <c:v>19.69198961</c:v>
                </c:pt>
                <c:pt idx="73">
                  <c:v>18.042720790000001</c:v>
                </c:pt>
                <c:pt idx="74">
                  <c:v>19.165454860000001</c:v>
                </c:pt>
                <c:pt idx="75">
                  <c:v>18.41304779</c:v>
                </c:pt>
                <c:pt idx="76">
                  <c:v>18.286077500000001</c:v>
                </c:pt>
                <c:pt idx="77">
                  <c:v>18.483667369999999</c:v>
                </c:pt>
                <c:pt idx="78">
                  <c:v>18.666900630000001</c:v>
                </c:pt>
                <c:pt idx="79">
                  <c:v>18.9214859</c:v>
                </c:pt>
                <c:pt idx="80">
                  <c:v>18.090599059999999</c:v>
                </c:pt>
                <c:pt idx="81">
                  <c:v>19.518695829999999</c:v>
                </c:pt>
                <c:pt idx="82">
                  <c:v>19.207839969999998</c:v>
                </c:pt>
                <c:pt idx="83">
                  <c:v>17.844581600000001</c:v>
                </c:pt>
                <c:pt idx="84">
                  <c:v>19.94604301</c:v>
                </c:pt>
                <c:pt idx="85">
                  <c:v>20.248167039999998</c:v>
                </c:pt>
                <c:pt idx="86">
                  <c:v>19.721019739999999</c:v>
                </c:pt>
                <c:pt idx="87">
                  <c:v>18.757820129999999</c:v>
                </c:pt>
                <c:pt idx="88">
                  <c:v>18.151960370000001</c:v>
                </c:pt>
                <c:pt idx="89">
                  <c:v>19.631156919999999</c:v>
                </c:pt>
                <c:pt idx="90">
                  <c:v>18.603794100000002</c:v>
                </c:pt>
                <c:pt idx="91">
                  <c:v>19.753005980000001</c:v>
                </c:pt>
                <c:pt idx="92">
                  <c:v>19.027658460000001</c:v>
                </c:pt>
                <c:pt idx="93">
                  <c:v>19.573404310000001</c:v>
                </c:pt>
                <c:pt idx="94">
                  <c:v>19.13161659</c:v>
                </c:pt>
                <c:pt idx="95">
                  <c:v>19.381168370000001</c:v>
                </c:pt>
                <c:pt idx="96">
                  <c:v>18.890863419999999</c:v>
                </c:pt>
                <c:pt idx="97">
                  <c:v>20.164766310000001</c:v>
                </c:pt>
                <c:pt idx="98">
                  <c:v>18.97169495</c:v>
                </c:pt>
                <c:pt idx="99">
                  <c:v>19.162633899999999</c:v>
                </c:pt>
              </c:numCache>
            </c:numRef>
          </c:xVal>
          <c:yVal>
            <c:numRef>
              <c:f>Propagation!$J$3:$J$102</c:f>
              <c:numCache>
                <c:formatCode>General</c:formatCode>
                <c:ptCount val="100"/>
                <c:pt idx="0">
                  <c:v>0.12818297398990411</c:v>
                </c:pt>
                <c:pt idx="1">
                  <c:v>0.53904485965719351</c:v>
                </c:pt>
                <c:pt idx="2">
                  <c:v>0.37540517999904854</c:v>
                </c:pt>
                <c:pt idx="3">
                  <c:v>4.698600931395764E-2</c:v>
                </c:pt>
                <c:pt idx="4">
                  <c:v>0.10537100567605687</c:v>
                </c:pt>
                <c:pt idx="5">
                  <c:v>0.335375069028855</c:v>
                </c:pt>
                <c:pt idx="6">
                  <c:v>0.38518077929987821</c:v>
                </c:pt>
                <c:pt idx="7">
                  <c:v>0.5529564092357877</c:v>
                </c:pt>
                <c:pt idx="8">
                  <c:v>0.55830953711217612</c:v>
                </c:pt>
                <c:pt idx="9">
                  <c:v>0.5369202881728864</c:v>
                </c:pt>
                <c:pt idx="10">
                  <c:v>0.56627209627586472</c:v>
                </c:pt>
                <c:pt idx="11">
                  <c:v>0.21253349807946439</c:v>
                </c:pt>
                <c:pt idx="12">
                  <c:v>0.44901359107095729</c:v>
                </c:pt>
                <c:pt idx="13">
                  <c:v>0.56699006240363259</c:v>
                </c:pt>
                <c:pt idx="14">
                  <c:v>0.53093441218404369</c:v>
                </c:pt>
                <c:pt idx="15">
                  <c:v>0.54967124733502881</c:v>
                </c:pt>
                <c:pt idx="16">
                  <c:v>0.20025981088431727</c:v>
                </c:pt>
                <c:pt idx="17">
                  <c:v>0.5458540784690028</c:v>
                </c:pt>
                <c:pt idx="18">
                  <c:v>0.55233201607668547</c:v>
                </c:pt>
                <c:pt idx="19">
                  <c:v>0.37475084820797122</c:v>
                </c:pt>
                <c:pt idx="20">
                  <c:v>2.5808011952960005E-2</c:v>
                </c:pt>
                <c:pt idx="21">
                  <c:v>0.48110529745055092</c:v>
                </c:pt>
                <c:pt idx="22">
                  <c:v>0.41526723559045903</c:v>
                </c:pt>
                <c:pt idx="23">
                  <c:v>0.41093716257383783</c:v>
                </c:pt>
                <c:pt idx="24">
                  <c:v>4.3907372443042422E-2</c:v>
                </c:pt>
                <c:pt idx="25">
                  <c:v>0.18998145402152372</c:v>
                </c:pt>
                <c:pt idx="26">
                  <c:v>0.56713455355725029</c:v>
                </c:pt>
                <c:pt idx="27">
                  <c:v>0.54817240557076063</c:v>
                </c:pt>
                <c:pt idx="28">
                  <c:v>0.1895211060957511</c:v>
                </c:pt>
                <c:pt idx="29">
                  <c:v>0.20877917589339998</c:v>
                </c:pt>
                <c:pt idx="30">
                  <c:v>0.56579227815720601</c:v>
                </c:pt>
                <c:pt idx="31">
                  <c:v>0.5424128158141186</c:v>
                </c:pt>
                <c:pt idx="32">
                  <c:v>0.36428426519419072</c:v>
                </c:pt>
                <c:pt idx="33">
                  <c:v>8.2204450952704677E-2</c:v>
                </c:pt>
                <c:pt idx="34">
                  <c:v>0.5196375750339246</c:v>
                </c:pt>
                <c:pt idx="35">
                  <c:v>0.56579227815720601</c:v>
                </c:pt>
                <c:pt idx="36">
                  <c:v>0.28666932650318211</c:v>
                </c:pt>
                <c:pt idx="37">
                  <c:v>0.29638441783999936</c:v>
                </c:pt>
                <c:pt idx="38">
                  <c:v>0.51081950512049201</c:v>
                </c:pt>
                <c:pt idx="39">
                  <c:v>0.5286021636936804</c:v>
                </c:pt>
                <c:pt idx="40">
                  <c:v>0.31186868662619205</c:v>
                </c:pt>
                <c:pt idx="41">
                  <c:v>0.19958296751388713</c:v>
                </c:pt>
                <c:pt idx="42">
                  <c:v>0.13054103543534851</c:v>
                </c:pt>
                <c:pt idx="43">
                  <c:v>8.9107986000028033E-2</c:v>
                </c:pt>
                <c:pt idx="44">
                  <c:v>0.48088980971257084</c:v>
                </c:pt>
                <c:pt idx="45">
                  <c:v>0.49845333855894131</c:v>
                </c:pt>
                <c:pt idx="46">
                  <c:v>0.24774148289366418</c:v>
                </c:pt>
                <c:pt idx="47">
                  <c:v>0.44395607519625485</c:v>
                </c:pt>
                <c:pt idx="48">
                  <c:v>0.15150330235631501</c:v>
                </c:pt>
                <c:pt idx="49">
                  <c:v>0.54462638703706545</c:v>
                </c:pt>
                <c:pt idx="50">
                  <c:v>0.36164855484973629</c:v>
                </c:pt>
                <c:pt idx="51">
                  <c:v>0.54107498312045832</c:v>
                </c:pt>
                <c:pt idx="52">
                  <c:v>0.47982472904293361</c:v>
                </c:pt>
                <c:pt idx="53">
                  <c:v>0.26978163558796081</c:v>
                </c:pt>
                <c:pt idx="54">
                  <c:v>0.56432308388760555</c:v>
                </c:pt>
                <c:pt idx="55">
                  <c:v>0.53398793695652558</c:v>
                </c:pt>
                <c:pt idx="56">
                  <c:v>0.56743691046680622</c:v>
                </c:pt>
                <c:pt idx="57">
                  <c:v>0.55335615074931421</c:v>
                </c:pt>
                <c:pt idx="58">
                  <c:v>0.4443772118286945</c:v>
                </c:pt>
                <c:pt idx="59">
                  <c:v>0.5161735257766441</c:v>
                </c:pt>
                <c:pt idx="60">
                  <c:v>0.43346044970291503</c:v>
                </c:pt>
                <c:pt idx="61">
                  <c:v>0.51704900588088654</c:v>
                </c:pt>
                <c:pt idx="62">
                  <c:v>0.3891085293380846</c:v>
                </c:pt>
                <c:pt idx="63">
                  <c:v>0.12641745043442501</c:v>
                </c:pt>
                <c:pt idx="64">
                  <c:v>0.5648176370331397</c:v>
                </c:pt>
                <c:pt idx="65">
                  <c:v>0.50803690928313938</c:v>
                </c:pt>
                <c:pt idx="66">
                  <c:v>0.14697004345700579</c:v>
                </c:pt>
                <c:pt idx="67">
                  <c:v>0.5269462464198954</c:v>
                </c:pt>
                <c:pt idx="68">
                  <c:v>0.35772227364203213</c:v>
                </c:pt>
                <c:pt idx="69">
                  <c:v>0.5672715805481332</c:v>
                </c:pt>
                <c:pt idx="70">
                  <c:v>0.45886544798882672</c:v>
                </c:pt>
                <c:pt idx="71">
                  <c:v>0.56678642425983916</c:v>
                </c:pt>
                <c:pt idx="72">
                  <c:v>0.31889857537490474</c:v>
                </c:pt>
                <c:pt idx="73">
                  <c:v>0.25257849407079819</c:v>
                </c:pt>
                <c:pt idx="74">
                  <c:v>0.53833912960023123</c:v>
                </c:pt>
                <c:pt idx="75">
                  <c:v>0.42975779170794498</c:v>
                </c:pt>
                <c:pt idx="76">
                  <c:v>0.36953708353485964</c:v>
                </c:pt>
                <c:pt idx="77">
                  <c:v>0.46085052431791451</c:v>
                </c:pt>
                <c:pt idx="78">
                  <c:v>0.5270307078891483</c:v>
                </c:pt>
                <c:pt idx="79">
                  <c:v>0.56732637622110749</c:v>
                </c:pt>
                <c:pt idx="80">
                  <c:v>0.27480343104538718</c:v>
                </c:pt>
                <c:pt idx="81">
                  <c:v>0.40307965590132944</c:v>
                </c:pt>
                <c:pt idx="82">
                  <c:v>0.5269462464198954</c:v>
                </c:pt>
                <c:pt idx="83">
                  <c:v>0.16959289206206374</c:v>
                </c:pt>
                <c:pt idx="84">
                  <c:v>0.20267532783243083</c:v>
                </c:pt>
                <c:pt idx="85">
                  <c:v>9.974123909109453E-2</c:v>
                </c:pt>
                <c:pt idx="86">
                  <c:v>0.30480974309222358</c:v>
                </c:pt>
                <c:pt idx="87">
                  <c:v>0.54928884172648884</c:v>
                </c:pt>
                <c:pt idx="88">
                  <c:v>0.30410047664194767</c:v>
                </c:pt>
                <c:pt idx="89">
                  <c:v>0.34863610484621604</c:v>
                </c:pt>
                <c:pt idx="90">
                  <c:v>0.50710288053902142</c:v>
                </c:pt>
                <c:pt idx="91">
                  <c:v>0.28943387445888541</c:v>
                </c:pt>
                <c:pt idx="92">
                  <c:v>0.56279282325150881</c:v>
                </c:pt>
                <c:pt idx="93">
                  <c:v>0.37681023989191975</c:v>
                </c:pt>
                <c:pt idx="94">
                  <c:v>0.546184199443707</c:v>
                </c:pt>
                <c:pt idx="95">
                  <c:v>0.46489012354994275</c:v>
                </c:pt>
                <c:pt idx="96">
                  <c:v>0.56623601699292603</c:v>
                </c:pt>
                <c:pt idx="97">
                  <c:v>0.12356394375026745</c:v>
                </c:pt>
                <c:pt idx="98">
                  <c:v>0.56678680104251977</c:v>
                </c:pt>
                <c:pt idx="99">
                  <c:v>0.53903652619824383</c:v>
                </c:pt>
              </c:numCache>
            </c:numRef>
          </c:yVal>
          <c:smooth val="0"/>
          <c:extLst>
            <c:ext xmlns:c16="http://schemas.microsoft.com/office/drawing/2014/chart" uri="{C3380CC4-5D6E-409C-BE32-E72D297353CC}">
              <c16:uniqueId val="{00000000-2878-4343-9A5D-7F316E1D8549}"/>
            </c:ext>
          </c:extLst>
        </c:ser>
        <c:dLbls>
          <c:showLegendKey val="0"/>
          <c:showVal val="0"/>
          <c:showCatName val="0"/>
          <c:showSerName val="0"/>
          <c:showPercent val="0"/>
          <c:showBubbleSize val="0"/>
        </c:dLbls>
        <c:axId val="2041944352"/>
        <c:axId val="2041938592"/>
      </c:scatterChart>
      <c:valAx>
        <c:axId val="204194435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dirty="0" err="1"/>
                  <a:t>Déplacement</a:t>
                </a:r>
                <a:r>
                  <a:rPr lang="en-CA" sz="1100" dirty="0"/>
                  <a:t> </a:t>
                </a:r>
                <a:r>
                  <a:rPr lang="en-CA" sz="1100" dirty="0" err="1"/>
                  <a:t>postérieur</a:t>
                </a:r>
                <a:r>
                  <a:rPr lang="en-CA" sz="1100" dirty="0"/>
                  <a:t> de L1 [mm]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1938592"/>
        <c:crosses val="autoZero"/>
        <c:crossBetween val="midCat"/>
      </c:valAx>
      <c:valAx>
        <c:axId val="20419385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100" dirty="0"/>
                  <a:t>PDF</a:t>
                </a:r>
                <a:endParaRPr lang="en-CA"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194435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Propagation!$K$2</c:f>
              <c:strCache>
                <c:ptCount val="1"/>
                <c:pt idx="0">
                  <c:v>CDF</c:v>
                </c:pt>
              </c:strCache>
            </c:strRef>
          </c:tx>
          <c:spPr>
            <a:ln w="38100" cap="rnd">
              <a:noFill/>
              <a:round/>
            </a:ln>
            <a:effectLst/>
          </c:spPr>
          <c:marker>
            <c:symbol val="circle"/>
            <c:size val="5"/>
            <c:spPr>
              <a:solidFill>
                <a:schemeClr val="accent6">
                  <a:lumMod val="60000"/>
                  <a:lumOff val="40000"/>
                </a:schemeClr>
              </a:solidFill>
              <a:ln w="9525">
                <a:solidFill>
                  <a:schemeClr val="accent6">
                    <a:lumMod val="60000"/>
                    <a:lumOff val="40000"/>
                  </a:schemeClr>
                </a:solidFill>
              </a:ln>
              <a:effectLst/>
            </c:spPr>
          </c:marker>
          <c:xVal>
            <c:numRef>
              <c:f>Propagation!$I$3:$I$102</c:f>
              <c:numCache>
                <c:formatCode>General</c:formatCode>
                <c:ptCount val="100"/>
                <c:pt idx="0">
                  <c:v>20.149899999999999</c:v>
                </c:pt>
                <c:pt idx="1">
                  <c:v>19.162600000000001</c:v>
                </c:pt>
                <c:pt idx="2">
                  <c:v>19.5763</c:v>
                </c:pt>
                <c:pt idx="3">
                  <c:v>20.506499999999999</c:v>
                </c:pt>
                <c:pt idx="4">
                  <c:v>20.2273</c:v>
                </c:pt>
                <c:pt idx="5">
                  <c:v>18.216200000000001</c:v>
                </c:pt>
                <c:pt idx="6">
                  <c:v>19.556100000000001</c:v>
                </c:pt>
                <c:pt idx="7">
                  <c:v>18.777200000000001</c:v>
                </c:pt>
                <c:pt idx="8">
                  <c:v>18.810400000000001</c:v>
                </c:pt>
                <c:pt idx="9">
                  <c:v>19.171099999999999</c:v>
                </c:pt>
                <c:pt idx="10">
                  <c:v>18.982900000000001</c:v>
                </c:pt>
                <c:pt idx="11">
                  <c:v>19.922499999999999</c:v>
                </c:pt>
                <c:pt idx="12">
                  <c:v>19.418299999999999</c:v>
                </c:pt>
                <c:pt idx="13">
                  <c:v>18.966100000000001</c:v>
                </c:pt>
                <c:pt idx="14">
                  <c:v>19.1937</c:v>
                </c:pt>
                <c:pt idx="15">
                  <c:v>19.114699999999999</c:v>
                </c:pt>
                <c:pt idx="16">
                  <c:v>19.951899999999998</c:v>
                </c:pt>
                <c:pt idx="17">
                  <c:v>18.741299999999999</c:v>
                </c:pt>
                <c:pt idx="18">
                  <c:v>19.1007</c:v>
                </c:pt>
                <c:pt idx="19">
                  <c:v>18.296800000000001</c:v>
                </c:pt>
                <c:pt idx="20">
                  <c:v>17.189399999999999</c:v>
                </c:pt>
                <c:pt idx="21">
                  <c:v>19.341200000000001</c:v>
                </c:pt>
                <c:pt idx="22">
                  <c:v>19.492799999999999</c:v>
                </c:pt>
                <c:pt idx="23">
                  <c:v>18.372399999999999</c:v>
                </c:pt>
                <c:pt idx="24">
                  <c:v>20.527699999999999</c:v>
                </c:pt>
                <c:pt idx="25">
                  <c:v>17.897200000000002</c:v>
                </c:pt>
                <c:pt idx="26">
                  <c:v>18.9131</c:v>
                </c:pt>
                <c:pt idx="27">
                  <c:v>18.752300000000002</c:v>
                </c:pt>
                <c:pt idx="28">
                  <c:v>19.978400000000001</c:v>
                </c:pt>
                <c:pt idx="29">
                  <c:v>19.9314</c:v>
                </c:pt>
                <c:pt idx="30">
                  <c:v>18.991299999999999</c:v>
                </c:pt>
                <c:pt idx="31">
                  <c:v>19.148499999999999</c:v>
                </c:pt>
                <c:pt idx="32">
                  <c:v>18.275300000000001</c:v>
                </c:pt>
                <c:pt idx="33">
                  <c:v>17.555299999999999</c:v>
                </c:pt>
                <c:pt idx="34">
                  <c:v>18.642199999999999</c:v>
                </c:pt>
                <c:pt idx="35">
                  <c:v>18.991299999999999</c:v>
                </c:pt>
                <c:pt idx="36">
                  <c:v>19.758800000000001</c:v>
                </c:pt>
                <c:pt idx="37">
                  <c:v>19.738499999999998</c:v>
                </c:pt>
                <c:pt idx="38">
                  <c:v>18.614799999999999</c:v>
                </c:pt>
                <c:pt idx="39">
                  <c:v>18.6724</c:v>
                </c:pt>
                <c:pt idx="40">
                  <c:v>18.167999999999999</c:v>
                </c:pt>
                <c:pt idx="41">
                  <c:v>17.9209</c:v>
                </c:pt>
                <c:pt idx="42">
                  <c:v>17.731999999999999</c:v>
                </c:pt>
                <c:pt idx="43">
                  <c:v>20.29</c:v>
                </c:pt>
                <c:pt idx="44">
                  <c:v>18.532699999999998</c:v>
                </c:pt>
                <c:pt idx="45">
                  <c:v>18.5792</c:v>
                </c:pt>
                <c:pt idx="46">
                  <c:v>18.0321</c:v>
                </c:pt>
                <c:pt idx="47">
                  <c:v>19.4298</c:v>
                </c:pt>
                <c:pt idx="48">
                  <c:v>17.794699999999999</c:v>
                </c:pt>
                <c:pt idx="49">
                  <c:v>18.735700000000001</c:v>
                </c:pt>
                <c:pt idx="50">
                  <c:v>18.2699</c:v>
                </c:pt>
                <c:pt idx="51">
                  <c:v>19.154199999999999</c:v>
                </c:pt>
                <c:pt idx="52">
                  <c:v>18.53</c:v>
                </c:pt>
                <c:pt idx="53">
                  <c:v>18.079899999999999</c:v>
                </c:pt>
                <c:pt idx="54">
                  <c:v>18.863099999999999</c:v>
                </c:pt>
                <c:pt idx="55">
                  <c:v>19.182400000000001</c:v>
                </c:pt>
                <c:pt idx="56">
                  <c:v>18.9298</c:v>
                </c:pt>
                <c:pt idx="57">
                  <c:v>19.094999999999999</c:v>
                </c:pt>
                <c:pt idx="58">
                  <c:v>18.445599999999999</c:v>
                </c:pt>
                <c:pt idx="59">
                  <c:v>18.6312</c:v>
                </c:pt>
                <c:pt idx="60">
                  <c:v>18.421199999999999</c:v>
                </c:pt>
                <c:pt idx="61">
                  <c:v>18.63394928</c:v>
                </c:pt>
                <c:pt idx="62">
                  <c:v>18.326503750000001</c:v>
                </c:pt>
                <c:pt idx="63">
                  <c:v>17.71890831</c:v>
                </c:pt>
                <c:pt idx="64">
                  <c:v>19.00525665</c:v>
                </c:pt>
                <c:pt idx="65">
                  <c:v>18.606533049999999</c:v>
                </c:pt>
                <c:pt idx="66">
                  <c:v>17.781633379999999</c:v>
                </c:pt>
                <c:pt idx="67">
                  <c:v>19.207839969999998</c:v>
                </c:pt>
                <c:pt idx="68">
                  <c:v>18.26186371</c:v>
                </c:pt>
                <c:pt idx="69">
                  <c:v>18.91869926</c:v>
                </c:pt>
                <c:pt idx="70">
                  <c:v>19.39546013</c:v>
                </c:pt>
                <c:pt idx="71">
                  <c:v>18.97170448</c:v>
                </c:pt>
                <c:pt idx="72">
                  <c:v>19.69198961</c:v>
                </c:pt>
                <c:pt idx="73">
                  <c:v>18.042720790000001</c:v>
                </c:pt>
                <c:pt idx="74">
                  <c:v>19.165454860000001</c:v>
                </c:pt>
                <c:pt idx="75">
                  <c:v>18.41304779</c:v>
                </c:pt>
                <c:pt idx="76">
                  <c:v>18.286077500000001</c:v>
                </c:pt>
                <c:pt idx="77">
                  <c:v>18.483667369999999</c:v>
                </c:pt>
                <c:pt idx="78">
                  <c:v>18.666900630000001</c:v>
                </c:pt>
                <c:pt idx="79">
                  <c:v>18.9214859</c:v>
                </c:pt>
                <c:pt idx="80">
                  <c:v>18.090599059999999</c:v>
                </c:pt>
                <c:pt idx="81">
                  <c:v>19.518695829999999</c:v>
                </c:pt>
                <c:pt idx="82">
                  <c:v>19.207839969999998</c:v>
                </c:pt>
                <c:pt idx="83">
                  <c:v>17.844581600000001</c:v>
                </c:pt>
                <c:pt idx="84">
                  <c:v>19.94604301</c:v>
                </c:pt>
                <c:pt idx="85">
                  <c:v>20.248167039999998</c:v>
                </c:pt>
                <c:pt idx="86">
                  <c:v>19.721019739999999</c:v>
                </c:pt>
                <c:pt idx="87">
                  <c:v>18.757820129999999</c:v>
                </c:pt>
                <c:pt idx="88">
                  <c:v>18.151960370000001</c:v>
                </c:pt>
                <c:pt idx="89">
                  <c:v>19.631156919999999</c:v>
                </c:pt>
                <c:pt idx="90">
                  <c:v>18.603794100000002</c:v>
                </c:pt>
                <c:pt idx="91">
                  <c:v>19.753005980000001</c:v>
                </c:pt>
                <c:pt idx="92">
                  <c:v>19.027658460000001</c:v>
                </c:pt>
                <c:pt idx="93">
                  <c:v>19.573404310000001</c:v>
                </c:pt>
                <c:pt idx="94">
                  <c:v>19.13161659</c:v>
                </c:pt>
                <c:pt idx="95">
                  <c:v>19.381168370000001</c:v>
                </c:pt>
                <c:pt idx="96">
                  <c:v>18.890863419999999</c:v>
                </c:pt>
                <c:pt idx="97">
                  <c:v>20.164766310000001</c:v>
                </c:pt>
                <c:pt idx="98">
                  <c:v>18.97169495</c:v>
                </c:pt>
                <c:pt idx="99">
                  <c:v>19.162633899999999</c:v>
                </c:pt>
              </c:numCache>
            </c:numRef>
          </c:xVal>
          <c:yVal>
            <c:numRef>
              <c:f>Propagation!$K$3:$K$102</c:f>
              <c:numCache>
                <c:formatCode>General</c:formatCode>
                <c:ptCount val="100"/>
                <c:pt idx="0">
                  <c:v>0.95773177643904617</c:v>
                </c:pt>
                <c:pt idx="1">
                  <c:v>0.62573655660205629</c:v>
                </c:pt>
                <c:pt idx="2">
                  <c:v>0.81833623289418855</c:v>
                </c:pt>
                <c:pt idx="3">
                  <c:v>0.9871987863081424</c:v>
                </c:pt>
                <c:pt idx="4">
                  <c:v>0.96675059964548615</c:v>
                </c:pt>
                <c:pt idx="5">
                  <c:v>0.15253821383475363</c:v>
                </c:pt>
                <c:pt idx="6">
                  <c:v>0.81065420922355758</c:v>
                </c:pt>
                <c:pt idx="7">
                  <c:v>0.40996959901610774</c:v>
                </c:pt>
                <c:pt idx="8">
                  <c:v>0.42841989973288097</c:v>
                </c:pt>
                <c:pt idx="9">
                  <c:v>0.63030945824422946</c:v>
                </c:pt>
                <c:pt idx="10">
                  <c:v>0.52590154604574302</c:v>
                </c:pt>
                <c:pt idx="11">
                  <c:v>0.91946605329830133</c:v>
                </c:pt>
                <c:pt idx="12">
                  <c:v>0.75310663131238065</c:v>
                </c:pt>
                <c:pt idx="13">
                  <c:v>0.51638169216080165</c:v>
                </c:pt>
                <c:pt idx="14">
                  <c:v>0.64237712918882717</c:v>
                </c:pt>
                <c:pt idx="15">
                  <c:v>0.59965254465901485</c:v>
                </c:pt>
                <c:pt idx="16">
                  <c:v>0.92553321044880033</c:v>
                </c:pt>
                <c:pt idx="17">
                  <c:v>0.39024193889341241</c:v>
                </c:pt>
                <c:pt idx="18">
                  <c:v>0.59193828187194164</c:v>
                </c:pt>
                <c:pt idx="19">
                  <c:v>0.1811582633372831</c:v>
                </c:pt>
                <c:pt idx="20">
                  <c:v>6.4564613583887268E-3</c:v>
                </c:pt>
                <c:pt idx="21">
                  <c:v>0.71722883840502105</c:v>
                </c:pt>
                <c:pt idx="22">
                  <c:v>0.78531485159461611</c:v>
                </c:pt>
                <c:pt idx="23">
                  <c:v>0.21086487086234459</c:v>
                </c:pt>
                <c:pt idx="24">
                  <c:v>0.98816196058129124</c:v>
                </c:pt>
                <c:pt idx="25">
                  <c:v>6.9521532719429319E-2</c:v>
                </c:pt>
                <c:pt idx="26">
                  <c:v>0.4863131515074447</c:v>
                </c:pt>
                <c:pt idx="27">
                  <c:v>0.39625919831060763</c:v>
                </c:pt>
                <c:pt idx="28">
                  <c:v>0.93069711200565119</c:v>
                </c:pt>
                <c:pt idx="29">
                  <c:v>0.92134087011076582</c:v>
                </c:pt>
                <c:pt idx="30">
                  <c:v>0.53065627270079241</c:v>
                </c:pt>
                <c:pt idx="31">
                  <c:v>0.61811204905901507</c:v>
                </c:pt>
                <c:pt idx="32">
                  <c:v>0.17321354788298471</c:v>
                </c:pt>
                <c:pt idx="33">
                  <c:v>2.4667000943806087E-2</c:v>
                </c:pt>
                <c:pt idx="34">
                  <c:v>0.33736999518366617</c:v>
                </c:pt>
                <c:pt idx="35">
                  <c:v>0.53065627270079241</c:v>
                </c:pt>
                <c:pt idx="36">
                  <c:v>0.87872499633925971</c:v>
                </c:pt>
                <c:pt idx="37">
                  <c:v>0.87280713739111904</c:v>
                </c:pt>
                <c:pt idx="38">
                  <c:v>0.3232512906717353</c:v>
                </c:pt>
                <c:pt idx="39">
                  <c:v>0.35320046357456036</c:v>
                </c:pt>
                <c:pt idx="40">
                  <c:v>0.13694039127735921</c:v>
                </c:pt>
                <c:pt idx="41">
                  <c:v>7.4137373324389563E-2</c:v>
                </c:pt>
                <c:pt idx="42">
                  <c:v>4.3232246532124971E-2</c:v>
                </c:pt>
                <c:pt idx="43">
                  <c:v>0.97283730937521518</c:v>
                </c:pt>
                <c:pt idx="44">
                  <c:v>0.28250770498843397</c:v>
                </c:pt>
                <c:pt idx="45">
                  <c:v>0.30528329389452025</c:v>
                </c:pt>
                <c:pt idx="46">
                  <c:v>9.8963902493683698E-2</c:v>
                </c:pt>
                <c:pt idx="47">
                  <c:v>0.7582412664854139</c:v>
                </c:pt>
                <c:pt idx="48">
                  <c:v>5.2063882047133428E-2</c:v>
                </c:pt>
                <c:pt idx="49">
                  <c:v>0.38718857873512014</c:v>
                </c:pt>
                <c:pt idx="50">
                  <c:v>0.17125352824492493</c:v>
                </c:pt>
                <c:pt idx="51">
                  <c:v>0.62120000463285596</c:v>
                </c:pt>
                <c:pt idx="52">
                  <c:v>0.28121073929828627</c:v>
                </c:pt>
                <c:pt idx="53">
                  <c:v>0.11132998623902951</c:v>
                </c:pt>
                <c:pt idx="54">
                  <c:v>0.45801484238990786</c:v>
                </c:pt>
                <c:pt idx="55">
                  <c:v>0.63636020486417233</c:v>
                </c:pt>
                <c:pt idx="56">
                  <c:v>0.49578726850574634</c:v>
                </c:pt>
                <c:pt idx="57">
                  <c:v>0.5887870542348741</c:v>
                </c:pt>
                <c:pt idx="58">
                  <c:v>0.24218170029485409</c:v>
                </c:pt>
                <c:pt idx="59">
                  <c:v>0.33167293913910156</c:v>
                </c:pt>
                <c:pt idx="60">
                  <c:v>0.23147155787353388</c:v>
                </c:pt>
                <c:pt idx="61">
                  <c:v>0.33309324963020992</c:v>
                </c:pt>
                <c:pt idx="62">
                  <c:v>0.19250335880584704</c:v>
                </c:pt>
                <c:pt idx="63">
                  <c:v>4.1550331906975803E-2</c:v>
                </c:pt>
                <c:pt idx="64">
                  <c:v>0.53854629331243031</c:v>
                </c:pt>
                <c:pt idx="65">
                  <c:v>0.31903983509589706</c:v>
                </c:pt>
                <c:pt idx="66">
                  <c:v>5.0113956972296619E-2</c:v>
                </c:pt>
                <c:pt idx="67">
                  <c:v>0.64985654628326839</c:v>
                </c:pt>
                <c:pt idx="68">
                  <c:v>0.16836298917437334</c:v>
                </c:pt>
                <c:pt idx="69">
                  <c:v>0.48948908572580796</c:v>
                </c:pt>
                <c:pt idx="70">
                  <c:v>0.74273820673585411</c:v>
                </c:pt>
                <c:pt idx="71">
                  <c:v>0.51955882277486176</c:v>
                </c:pt>
                <c:pt idx="72">
                  <c:v>0.85849978255550652</c:v>
                </c:pt>
                <c:pt idx="73">
                  <c:v>0.10162076694942612</c:v>
                </c:pt>
                <c:pt idx="74">
                  <c:v>0.62727444872326277</c:v>
                </c:pt>
                <c:pt idx="75">
                  <c:v>0.2279529718352592</c:v>
                </c:pt>
                <c:pt idx="76">
                  <c:v>0.17716793757990909</c:v>
                </c:pt>
                <c:pt idx="77">
                  <c:v>0.25941382766076582</c:v>
                </c:pt>
                <c:pt idx="78">
                  <c:v>0.35029779304473252</c:v>
                </c:pt>
                <c:pt idx="79">
                  <c:v>0.49106994581954649</c:v>
                </c:pt>
                <c:pt idx="80">
                  <c:v>0.11424323404104628</c:v>
                </c:pt>
                <c:pt idx="81">
                  <c:v>0.79591115218994102</c:v>
                </c:pt>
                <c:pt idx="82">
                  <c:v>0.64985654628326839</c:v>
                </c:pt>
                <c:pt idx="83">
                  <c:v>6.0067154671343582E-2</c:v>
                </c:pt>
                <c:pt idx="84">
                  <c:v>0.92435322422023147</c:v>
                </c:pt>
                <c:pt idx="85">
                  <c:v>0.96889026192182448</c:v>
                </c:pt>
                <c:pt idx="86">
                  <c:v>0.86755269558375692</c:v>
                </c:pt>
                <c:pt idx="87">
                  <c:v>0.39928827720612137</c:v>
                </c:pt>
                <c:pt idx="88">
                  <c:v>0.13200048016949137</c:v>
                </c:pt>
                <c:pt idx="89">
                  <c:v>0.83819659242518862</c:v>
                </c:pt>
                <c:pt idx="90">
                  <c:v>0.31764962516608775</c:v>
                </c:pt>
                <c:pt idx="91">
                  <c:v>0.87705602296901897</c:v>
                </c:pt>
                <c:pt idx="92">
                  <c:v>0.55117760614475708</c:v>
                </c:pt>
                <c:pt idx="93">
                  <c:v>0.81724714128645282</c:v>
                </c:pt>
                <c:pt idx="94">
                  <c:v>0.60892202927556793</c:v>
                </c:pt>
                <c:pt idx="95">
                  <c:v>0.73613702653076241</c:v>
                </c:pt>
                <c:pt idx="96">
                  <c:v>0.47371096083679892</c:v>
                </c:pt>
                <c:pt idx="97">
                  <c:v>0.95960291001816533</c:v>
                </c:pt>
                <c:pt idx="98">
                  <c:v>0.51955342129844317</c:v>
                </c:pt>
                <c:pt idx="99">
                  <c:v>0.62575483008154875</c:v>
                </c:pt>
              </c:numCache>
            </c:numRef>
          </c:yVal>
          <c:smooth val="0"/>
          <c:extLst>
            <c:ext xmlns:c16="http://schemas.microsoft.com/office/drawing/2014/chart" uri="{C3380CC4-5D6E-409C-BE32-E72D297353CC}">
              <c16:uniqueId val="{00000000-6EDF-4EE1-90B1-C67DC9614A74}"/>
            </c:ext>
          </c:extLst>
        </c:ser>
        <c:dLbls>
          <c:showLegendKey val="0"/>
          <c:showVal val="0"/>
          <c:showCatName val="0"/>
          <c:showSerName val="0"/>
          <c:showPercent val="0"/>
          <c:showBubbleSize val="0"/>
        </c:dLbls>
        <c:axId val="2041040032"/>
        <c:axId val="2041041472"/>
      </c:scatterChart>
      <c:valAx>
        <c:axId val="204104003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b="0" i="0" u="none" strike="noStrike" kern="1200" baseline="0" dirty="0" err="1">
                    <a:solidFill>
                      <a:prstClr val="black">
                        <a:lumMod val="65000"/>
                        <a:lumOff val="35000"/>
                      </a:prstClr>
                    </a:solidFill>
                  </a:rPr>
                  <a:t>Déplacement</a:t>
                </a:r>
                <a:r>
                  <a:rPr lang="en-CA" sz="1100" b="0" i="0" u="none" strike="noStrike" kern="1200" baseline="0" dirty="0">
                    <a:solidFill>
                      <a:prstClr val="black">
                        <a:lumMod val="65000"/>
                        <a:lumOff val="35000"/>
                      </a:prstClr>
                    </a:solidFill>
                  </a:rPr>
                  <a:t> </a:t>
                </a:r>
                <a:r>
                  <a:rPr lang="en-CA" sz="1100" b="0" i="0" u="none" strike="noStrike" kern="1200" baseline="0" dirty="0" err="1">
                    <a:solidFill>
                      <a:prstClr val="black">
                        <a:lumMod val="65000"/>
                        <a:lumOff val="35000"/>
                      </a:prstClr>
                    </a:solidFill>
                  </a:rPr>
                  <a:t>postérieur</a:t>
                </a:r>
                <a:r>
                  <a:rPr lang="en-CA" sz="1100" b="0" i="0" u="none" strike="noStrike" kern="1200" baseline="0" dirty="0">
                    <a:solidFill>
                      <a:prstClr val="black">
                        <a:lumMod val="65000"/>
                        <a:lumOff val="35000"/>
                      </a:prstClr>
                    </a:solidFill>
                  </a:rPr>
                  <a:t> de L1 [mm]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1041472"/>
        <c:crosses val="autoZero"/>
        <c:crossBetween val="midCat"/>
      </c:valAx>
      <c:valAx>
        <c:axId val="20410414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dirty="0"/>
                  <a:t>CDF</a:t>
                </a:r>
                <a:endParaRPr lang="en-CA"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104003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9376761119742978"/>
          <c:y val="4.1388226901103171E-2"/>
          <c:w val="0.6602457667289916"/>
          <c:h val="0.91722354619779367"/>
        </c:manualLayout>
      </c:layout>
      <c:scatterChart>
        <c:scatterStyle val="lineMarker"/>
        <c:varyColors val="0"/>
        <c:ser>
          <c:idx val="0"/>
          <c:order val="0"/>
          <c:tx>
            <c:v>E=S-D</c:v>
          </c:tx>
          <c:spPr>
            <a:ln w="25400" cap="rnd">
              <a:noFill/>
              <a:round/>
            </a:ln>
            <a:effectLst/>
          </c:spPr>
          <c:marker>
            <c:symbol val="circle"/>
            <c:size val="5"/>
            <c:spPr>
              <a:solidFill>
                <a:schemeClr val="accent1"/>
              </a:solidFill>
              <a:ln w="9525">
                <a:solidFill>
                  <a:schemeClr val="accent1"/>
                </a:solidFill>
              </a:ln>
              <a:effectLst/>
            </c:spPr>
          </c:marker>
          <c:errBars>
            <c:errDir val="x"/>
            <c:errBarType val="both"/>
            <c:errValType val="stdDev"/>
            <c:noEndCap val="0"/>
            <c:val val="1"/>
            <c:spPr>
              <a:noFill/>
              <a:ln w="9525" cap="flat" cmpd="sng" algn="ctr">
                <a:solidFill>
                  <a:schemeClr val="tx1">
                    <a:lumMod val="65000"/>
                    <a:lumOff val="35000"/>
                  </a:schemeClr>
                </a:solidFill>
                <a:round/>
              </a:ln>
              <a:effectLst/>
            </c:spPr>
          </c:errBars>
          <c:errBars>
            <c:errDir val="y"/>
            <c:errBarType val="both"/>
            <c:errValType val="cust"/>
            <c:noEndCap val="0"/>
            <c:plus>
              <c:numRef>
                <c:f>'Calcul Erreur'!$J$11</c:f>
                <c:numCache>
                  <c:formatCode>General</c:formatCode>
                  <c:ptCount val="1"/>
                  <c:pt idx="0">
                    <c:v>1.4135766657179212</c:v>
                  </c:pt>
                </c:numCache>
              </c:numRef>
            </c:plus>
            <c:minus>
              <c:numRef>
                <c:f>'Calcul Erreur'!$J$11</c:f>
                <c:numCache>
                  <c:formatCode>General</c:formatCode>
                  <c:ptCount val="1"/>
                  <c:pt idx="0">
                    <c:v>1.4135766657179212</c:v>
                  </c:pt>
                </c:numCache>
              </c:numRef>
            </c:minus>
            <c:spPr>
              <a:noFill/>
              <a:ln w="9525" cap="flat" cmpd="sng" algn="ctr">
                <a:solidFill>
                  <a:schemeClr val="tx1">
                    <a:lumMod val="65000"/>
                    <a:lumOff val="35000"/>
                  </a:schemeClr>
                </a:solidFill>
                <a:round/>
              </a:ln>
              <a:effectLst/>
            </c:spPr>
          </c:errBars>
          <c:yVal>
            <c:numRef>
              <c:f>'Calcul Erreur'!$J$6</c:f>
              <c:numCache>
                <c:formatCode>General</c:formatCode>
                <c:ptCount val="1"/>
                <c:pt idx="0">
                  <c:v>1.0199999999999996</c:v>
                </c:pt>
              </c:numCache>
            </c:numRef>
          </c:yVal>
          <c:smooth val="0"/>
          <c:extLst>
            <c:ext xmlns:c16="http://schemas.microsoft.com/office/drawing/2014/chart" uri="{C3380CC4-5D6E-409C-BE32-E72D297353CC}">
              <c16:uniqueId val="{00000000-BE2E-4FE4-BBD6-9609D8AAB846}"/>
            </c:ext>
          </c:extLst>
        </c:ser>
        <c:dLbls>
          <c:showLegendKey val="0"/>
          <c:showVal val="0"/>
          <c:showCatName val="0"/>
          <c:showSerName val="0"/>
          <c:showPercent val="0"/>
          <c:showBubbleSize val="0"/>
        </c:dLbls>
        <c:axId val="1632011967"/>
        <c:axId val="1632014847"/>
      </c:scatterChart>
      <c:valAx>
        <c:axId val="1632011967"/>
        <c:scaling>
          <c:orientation val="minMax"/>
        </c:scaling>
        <c:delete val="1"/>
        <c:axPos val="b"/>
        <c:majorGridlines>
          <c:spPr>
            <a:ln w="9525" cap="flat" cmpd="sng" algn="ctr">
              <a:solidFill>
                <a:schemeClr val="tx1">
                  <a:lumMod val="15000"/>
                  <a:lumOff val="85000"/>
                </a:schemeClr>
              </a:solidFill>
              <a:round/>
            </a:ln>
            <a:effectLst/>
          </c:spPr>
        </c:majorGridlines>
        <c:majorTickMark val="out"/>
        <c:minorTickMark val="none"/>
        <c:tickLblPos val="nextTo"/>
        <c:crossAx val="1632014847"/>
        <c:crosses val="autoZero"/>
        <c:crossBetween val="midCat"/>
      </c:valAx>
      <c:valAx>
        <c:axId val="163201484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a:t>E=S-D</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2011967"/>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omments/modernComment_106_4791FEFC.xml><?xml version="1.0" encoding="utf-8"?>
<p188:cmLst xmlns:a="http://schemas.openxmlformats.org/drawingml/2006/main" xmlns:r="http://schemas.openxmlformats.org/officeDocument/2006/relationships" xmlns:p188="http://schemas.microsoft.com/office/powerpoint/2018/8/main">
  <p188:cm id="{3724C460-C9F0-49DB-9DE2-9E5AD2B8FA85}" authorId="{53E43574-7A34-154C-E512-F6CBCA51E7C2}" created="2024-04-13T02:50:35.708">
    <ac:txMkLst xmlns:ac="http://schemas.microsoft.com/office/drawing/2013/main/command">
      <pc:docMk xmlns:pc="http://schemas.microsoft.com/office/powerpoint/2013/main/command"/>
      <pc:sldMk xmlns:pc="http://schemas.microsoft.com/office/powerpoint/2013/main/command" cId="1200750332" sldId="262"/>
      <ac:spMk id="3" creationId="{57846E6E-541E-C380-2EC3-91AF5BEE61F6}"/>
      <ac:txMk cp="0">
        <ac:context len="323" hash="1464792153"/>
      </ac:txMk>
    </ac:txMkLst>
    <p188:pos x="10506075" y="2002400"/>
    <p188:txBody>
      <a:bodyPr/>
      <a:lstStyle/>
      <a:p>
        <a:r>
          <a:rPr lang="en-CA"/>
          <a:t>Est-ce qu'on garde cette partie là?</a:t>
        </a:r>
      </a:p>
    </p188:txBody>
  </p188:cm>
</p188:cmLst>
</file>

<file path=ppt/comments/modernComment_108_E5C5E786.xml><?xml version="1.0" encoding="utf-8"?>
<p188:cmLst xmlns:a="http://schemas.openxmlformats.org/drawingml/2006/main" xmlns:r="http://schemas.openxmlformats.org/officeDocument/2006/relationships" xmlns:p188="http://schemas.microsoft.com/office/powerpoint/2018/8/main">
  <p188:cm id="{E208A256-2645-4215-A2E1-5835D144B8FF}" authorId="{4BB11620-EFBC-D13A-7B93-45F2C922ABDE}" created="2024-04-09T02:44:11.886">
    <ac:txMkLst xmlns:ac="http://schemas.microsoft.com/office/drawing/2013/main/command">
      <pc:docMk xmlns:pc="http://schemas.microsoft.com/office/powerpoint/2013/main/command"/>
      <pc:sldMk xmlns:pc="http://schemas.microsoft.com/office/powerpoint/2013/main/command" cId="3854952326" sldId="264"/>
      <ac:spMk id="13" creationId="{0A89B34A-8F02-C6EA-B396-FDA8E978F524}"/>
      <ac:txMk cp="757" len="70">
        <ac:context len="828" hash="3614477621"/>
      </ac:txMk>
    </ac:txMkLst>
    <p188:replyLst>
      <p188:reply id="{4D2E3173-7F5B-494D-9B6F-EC70F917A23F}" authorId="{E68F2F47-82E5-2BC7-0FEC-4F4EC863DDC3}" created="2024-04-11T03:56:20.273">
        <p188:txBody>
          <a:bodyPr/>
          <a:lstStyle/>
          <a:p>
            <a:r>
              <a:rPr lang="fr-FR"/>
              <a:t>La force est une condition de Neumann puisqu'elle agit sur une des dérivées de la flèche (dérivée seconde). Je ne sais pas si ces deux affirmations sont compatibles  </a:t>
            </a:r>
          </a:p>
        </p188:txBody>
      </p188:reply>
      <p188:reply id="{ED1DFAE6-706E-4F5A-9066-E3A5E6431B52}" authorId="{4BB11620-EFBC-D13A-7B93-45F2C922ABDE}" created="2024-04-11T04:53:01.967">
        <p188:txBody>
          <a:bodyPr/>
          <a:lstStyle/>
          <a:p>
            <a:r>
              <a:rPr lang="en-CA"/>
              <a:t>Oui "une force" est en general une condition de neumann mais dans ce cas particulier je ne crois pas que le role de la force soit une condition frontiere car on l'utilise aussi comme variable d'entrée qui varie</a:t>
            </a:r>
          </a:p>
        </p188:txBody>
      </p188:reply>
    </p188:replyLst>
    <p188:txBody>
      <a:bodyPr/>
      <a:lstStyle/>
      <a:p>
        <a:r>
          <a:rPr lang="en-CA"/>
          <a:t>La force ne peut pas etre une condition frontiere si c'est une donne d'entree</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B5DE69-65B2-445A-B9D2-BC2BC199D49F}" type="datetimeFigureOut">
              <a:rPr lang="en-CA" smtClean="0"/>
              <a:t>2024-04-14</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3E9730-38DB-4F77-A139-6CE923099591}" type="slidenum">
              <a:rPr lang="en-CA" smtClean="0"/>
              <a:t>‹#›</a:t>
            </a:fld>
            <a:endParaRPr lang="en-CA"/>
          </a:p>
        </p:txBody>
      </p:sp>
    </p:spTree>
    <p:extLst>
      <p:ext uri="{BB962C8B-B14F-4D97-AF65-F5344CB8AC3E}">
        <p14:creationId xmlns:p14="http://schemas.microsoft.com/office/powerpoint/2010/main" val="3924088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86805-3CD5-DDA0-0CCB-63F894F2B6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640C2533-0B8A-76EB-75E9-9AAEBC596B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6E90E4EC-5A4C-02B4-3482-7C0AFB958E88}"/>
              </a:ext>
            </a:extLst>
          </p:cNvPr>
          <p:cNvSpPr>
            <a:spLocks noGrp="1"/>
          </p:cNvSpPr>
          <p:nvPr>
            <p:ph type="dt" sz="half" idx="10"/>
          </p:nvPr>
        </p:nvSpPr>
        <p:spPr/>
        <p:txBody>
          <a:bodyPr/>
          <a:lstStyle/>
          <a:p>
            <a:fld id="{2A7CCEF2-C69F-4E36-B143-D7EDF5804833}" type="datetime1">
              <a:rPr lang="en-CA" smtClean="0"/>
              <a:t>2024-04-14</a:t>
            </a:fld>
            <a:endParaRPr lang="en-CA"/>
          </a:p>
        </p:txBody>
      </p:sp>
      <p:sp>
        <p:nvSpPr>
          <p:cNvPr id="5" name="Footer Placeholder 4">
            <a:extLst>
              <a:ext uri="{FF2B5EF4-FFF2-40B4-BE49-F238E27FC236}">
                <a16:creationId xmlns:a16="http://schemas.microsoft.com/office/drawing/2014/main" id="{951088FA-5594-5C1C-A937-A645C0A51EB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7C882B2-1C1D-2F43-3C69-67B54D4611ED}"/>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842803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3B293-F854-8068-634C-264BA24B4698}"/>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E9CBA52-CD6C-7B8F-492D-0878AB1353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18C3825-891A-B00D-D243-1AA169562886}"/>
              </a:ext>
            </a:extLst>
          </p:cNvPr>
          <p:cNvSpPr>
            <a:spLocks noGrp="1"/>
          </p:cNvSpPr>
          <p:nvPr>
            <p:ph type="dt" sz="half" idx="10"/>
          </p:nvPr>
        </p:nvSpPr>
        <p:spPr/>
        <p:txBody>
          <a:bodyPr/>
          <a:lstStyle/>
          <a:p>
            <a:fld id="{1ADBD09C-FF50-4FD1-994D-EF0F9475051B}" type="datetime1">
              <a:rPr lang="en-CA" smtClean="0"/>
              <a:t>2024-04-14</a:t>
            </a:fld>
            <a:endParaRPr lang="en-CA"/>
          </a:p>
        </p:txBody>
      </p:sp>
      <p:sp>
        <p:nvSpPr>
          <p:cNvPr id="5" name="Footer Placeholder 4">
            <a:extLst>
              <a:ext uri="{FF2B5EF4-FFF2-40B4-BE49-F238E27FC236}">
                <a16:creationId xmlns:a16="http://schemas.microsoft.com/office/drawing/2014/main" id="{C89D3897-8C80-1EFC-36C8-102F4607E29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95D6065-6D5D-32AA-5B93-EB26B30AD545}"/>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876301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9FEBDE-182F-6908-4143-6DB0B9F6CB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FB8F60B-33B4-EC6F-94B4-FC7A2B5D9B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ACB326C-891B-74B4-CC9C-CAA338B3665D}"/>
              </a:ext>
            </a:extLst>
          </p:cNvPr>
          <p:cNvSpPr>
            <a:spLocks noGrp="1"/>
          </p:cNvSpPr>
          <p:nvPr>
            <p:ph type="dt" sz="half" idx="10"/>
          </p:nvPr>
        </p:nvSpPr>
        <p:spPr/>
        <p:txBody>
          <a:bodyPr/>
          <a:lstStyle/>
          <a:p>
            <a:fld id="{F13BACFD-6F67-41F6-B00F-BBB71923F71E}" type="datetime1">
              <a:rPr lang="en-CA" smtClean="0"/>
              <a:t>2024-04-14</a:t>
            </a:fld>
            <a:endParaRPr lang="en-CA"/>
          </a:p>
        </p:txBody>
      </p:sp>
      <p:sp>
        <p:nvSpPr>
          <p:cNvPr id="5" name="Footer Placeholder 4">
            <a:extLst>
              <a:ext uri="{FF2B5EF4-FFF2-40B4-BE49-F238E27FC236}">
                <a16:creationId xmlns:a16="http://schemas.microsoft.com/office/drawing/2014/main" id="{6A83682F-8308-9180-003F-0FB7C1F4E40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126EA88-0CA5-2730-53B0-0083DDDDD8ED}"/>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773871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03D24-80B1-C2A8-BE70-40EF33554D2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58CABE1-1B68-BC0A-59B9-2BB75BD868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F544B87-5E97-306B-24F2-00BBFC13ACBD}"/>
              </a:ext>
            </a:extLst>
          </p:cNvPr>
          <p:cNvSpPr>
            <a:spLocks noGrp="1"/>
          </p:cNvSpPr>
          <p:nvPr>
            <p:ph type="dt" sz="half" idx="10"/>
          </p:nvPr>
        </p:nvSpPr>
        <p:spPr/>
        <p:txBody>
          <a:bodyPr/>
          <a:lstStyle/>
          <a:p>
            <a:fld id="{5058C9F4-251E-4DE2-9C11-2A3B8F78563B}" type="datetime1">
              <a:rPr lang="en-CA" smtClean="0"/>
              <a:t>2024-04-14</a:t>
            </a:fld>
            <a:endParaRPr lang="en-CA"/>
          </a:p>
        </p:txBody>
      </p:sp>
      <p:sp>
        <p:nvSpPr>
          <p:cNvPr id="5" name="Footer Placeholder 4">
            <a:extLst>
              <a:ext uri="{FF2B5EF4-FFF2-40B4-BE49-F238E27FC236}">
                <a16:creationId xmlns:a16="http://schemas.microsoft.com/office/drawing/2014/main" id="{925C66B1-A6A4-036C-AA71-4C28EB19F03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E50F39B-82A7-004D-3979-A25D02811552}"/>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475594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290D3-81B3-6E03-34B7-7679215793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A74AC990-72B4-65AE-0316-03843B7AAE4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E1597B-F32B-A909-B6DA-54DB646E5A7F}"/>
              </a:ext>
            </a:extLst>
          </p:cNvPr>
          <p:cNvSpPr>
            <a:spLocks noGrp="1"/>
          </p:cNvSpPr>
          <p:nvPr>
            <p:ph type="dt" sz="half" idx="10"/>
          </p:nvPr>
        </p:nvSpPr>
        <p:spPr/>
        <p:txBody>
          <a:bodyPr/>
          <a:lstStyle/>
          <a:p>
            <a:fld id="{4D3073F6-965A-4621-887D-89670704DFB4}" type="datetime1">
              <a:rPr lang="en-CA" smtClean="0"/>
              <a:t>2024-04-14</a:t>
            </a:fld>
            <a:endParaRPr lang="en-CA"/>
          </a:p>
        </p:txBody>
      </p:sp>
      <p:sp>
        <p:nvSpPr>
          <p:cNvPr id="5" name="Footer Placeholder 4">
            <a:extLst>
              <a:ext uri="{FF2B5EF4-FFF2-40B4-BE49-F238E27FC236}">
                <a16:creationId xmlns:a16="http://schemas.microsoft.com/office/drawing/2014/main" id="{2F6D732A-543A-9DA1-404E-8E17CC74475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C3D4C09-0721-257E-2BB2-7CEBDED5E88B}"/>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686886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A5B93-EE06-AA75-017A-DB9127DC0E1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DA97B03-BFA7-4BAD-C68C-7BB0987823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3DD6441C-7E80-17F4-68D6-4F51639367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A4218F72-647D-1C1A-C854-8157C335552E}"/>
              </a:ext>
            </a:extLst>
          </p:cNvPr>
          <p:cNvSpPr>
            <a:spLocks noGrp="1"/>
          </p:cNvSpPr>
          <p:nvPr>
            <p:ph type="dt" sz="half" idx="10"/>
          </p:nvPr>
        </p:nvSpPr>
        <p:spPr/>
        <p:txBody>
          <a:bodyPr/>
          <a:lstStyle/>
          <a:p>
            <a:fld id="{EC29819C-B3B1-4251-9A48-94426B66773E}" type="datetime1">
              <a:rPr lang="en-CA" smtClean="0"/>
              <a:t>2024-04-14</a:t>
            </a:fld>
            <a:endParaRPr lang="en-CA"/>
          </a:p>
        </p:txBody>
      </p:sp>
      <p:sp>
        <p:nvSpPr>
          <p:cNvPr id="6" name="Footer Placeholder 5">
            <a:extLst>
              <a:ext uri="{FF2B5EF4-FFF2-40B4-BE49-F238E27FC236}">
                <a16:creationId xmlns:a16="http://schemas.microsoft.com/office/drawing/2014/main" id="{379DFFF6-4C77-86F0-FAFA-8E29980EA5B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CC2EE58-C502-4679-E7C0-DE3FEE2F7302}"/>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622542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711FD-8438-DCFE-08BB-CE0F26830F92}"/>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178F7B2-6A7D-823A-ADEC-A96841F6E4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122D87-280B-C8D2-C9B5-703C29FBC0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9B064EA7-F375-089E-A9ED-E6DFEC598B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82B918-7AAC-D4C2-97D3-76500FE639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0EB77280-A129-F369-9D25-CEF6893CD26C}"/>
              </a:ext>
            </a:extLst>
          </p:cNvPr>
          <p:cNvSpPr>
            <a:spLocks noGrp="1"/>
          </p:cNvSpPr>
          <p:nvPr>
            <p:ph type="dt" sz="half" idx="10"/>
          </p:nvPr>
        </p:nvSpPr>
        <p:spPr/>
        <p:txBody>
          <a:bodyPr/>
          <a:lstStyle/>
          <a:p>
            <a:fld id="{B1504549-8561-4C94-83E0-C906D977457F}" type="datetime1">
              <a:rPr lang="en-CA" smtClean="0"/>
              <a:t>2024-04-14</a:t>
            </a:fld>
            <a:endParaRPr lang="en-CA"/>
          </a:p>
        </p:txBody>
      </p:sp>
      <p:sp>
        <p:nvSpPr>
          <p:cNvPr id="8" name="Footer Placeholder 7">
            <a:extLst>
              <a:ext uri="{FF2B5EF4-FFF2-40B4-BE49-F238E27FC236}">
                <a16:creationId xmlns:a16="http://schemas.microsoft.com/office/drawing/2014/main" id="{D34D1C2A-BBA3-E8B3-CA73-27488487BD51}"/>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83472C66-D89C-7AAC-E29A-847FF8A28239}"/>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331985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6D4DD-5CA1-3CDB-8E3D-CFCE0AC9B729}"/>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2F26F8E2-1A7A-BFFB-0159-6A5B50547567}"/>
              </a:ext>
            </a:extLst>
          </p:cNvPr>
          <p:cNvSpPr>
            <a:spLocks noGrp="1"/>
          </p:cNvSpPr>
          <p:nvPr>
            <p:ph type="dt" sz="half" idx="10"/>
          </p:nvPr>
        </p:nvSpPr>
        <p:spPr/>
        <p:txBody>
          <a:bodyPr/>
          <a:lstStyle/>
          <a:p>
            <a:fld id="{A6DE78F7-A5FC-46A3-8377-658545803A23}" type="datetime1">
              <a:rPr lang="en-CA" smtClean="0"/>
              <a:t>2024-04-14</a:t>
            </a:fld>
            <a:endParaRPr lang="en-CA"/>
          </a:p>
        </p:txBody>
      </p:sp>
      <p:sp>
        <p:nvSpPr>
          <p:cNvPr id="4" name="Footer Placeholder 3">
            <a:extLst>
              <a:ext uri="{FF2B5EF4-FFF2-40B4-BE49-F238E27FC236}">
                <a16:creationId xmlns:a16="http://schemas.microsoft.com/office/drawing/2014/main" id="{4694D66B-DFB7-9945-596E-6B5C3F3EB1F8}"/>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2BF00A88-2704-F5C4-D6EB-67CCB1AA25F8}"/>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454516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41CB17-8B63-6383-CB48-54E481D6B2A7}"/>
              </a:ext>
            </a:extLst>
          </p:cNvPr>
          <p:cNvSpPr>
            <a:spLocks noGrp="1"/>
          </p:cNvSpPr>
          <p:nvPr>
            <p:ph type="dt" sz="half" idx="10"/>
          </p:nvPr>
        </p:nvSpPr>
        <p:spPr/>
        <p:txBody>
          <a:bodyPr/>
          <a:lstStyle/>
          <a:p>
            <a:fld id="{AA0F9148-62B5-43B1-A5B6-5BEC21F9D988}" type="datetime1">
              <a:rPr lang="en-CA" smtClean="0"/>
              <a:t>2024-04-14</a:t>
            </a:fld>
            <a:endParaRPr lang="en-CA"/>
          </a:p>
        </p:txBody>
      </p:sp>
      <p:sp>
        <p:nvSpPr>
          <p:cNvPr id="3" name="Footer Placeholder 2">
            <a:extLst>
              <a:ext uri="{FF2B5EF4-FFF2-40B4-BE49-F238E27FC236}">
                <a16:creationId xmlns:a16="http://schemas.microsoft.com/office/drawing/2014/main" id="{5AAAC4E6-9A85-07DC-B2FD-FC4D01D9ACE8}"/>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70BBC604-CE70-1EED-90E1-4E3FCE62850E}"/>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3710847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EE0D6-7839-0FDD-14B8-FEBA95E7C1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5635DC10-8B90-552C-1AE6-626D5786C3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A258A1E7-287F-2734-E629-106A9CD200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74C66C-AE2A-16E2-37E1-DC06A6B589E8}"/>
              </a:ext>
            </a:extLst>
          </p:cNvPr>
          <p:cNvSpPr>
            <a:spLocks noGrp="1"/>
          </p:cNvSpPr>
          <p:nvPr>
            <p:ph type="dt" sz="half" idx="10"/>
          </p:nvPr>
        </p:nvSpPr>
        <p:spPr/>
        <p:txBody>
          <a:bodyPr/>
          <a:lstStyle/>
          <a:p>
            <a:fld id="{39A04186-BB2B-42C3-A452-9227BB1E24B8}" type="datetime1">
              <a:rPr lang="en-CA" smtClean="0"/>
              <a:t>2024-04-14</a:t>
            </a:fld>
            <a:endParaRPr lang="en-CA"/>
          </a:p>
        </p:txBody>
      </p:sp>
      <p:sp>
        <p:nvSpPr>
          <p:cNvPr id="6" name="Footer Placeholder 5">
            <a:extLst>
              <a:ext uri="{FF2B5EF4-FFF2-40B4-BE49-F238E27FC236}">
                <a16:creationId xmlns:a16="http://schemas.microsoft.com/office/drawing/2014/main" id="{7AC82F7F-0154-3570-0A5E-05E36DC6CD8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4B625F7-8401-F364-3E55-3371090F0431}"/>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73378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2E418-5FB6-C733-762E-96B8E69CEF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1F677FDC-DE7F-9229-B54E-62DD4F6502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7B1EA9C0-672D-06D3-5A4E-1E92AC5060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84339F-FD29-F616-57E2-364E815D8E34}"/>
              </a:ext>
            </a:extLst>
          </p:cNvPr>
          <p:cNvSpPr>
            <a:spLocks noGrp="1"/>
          </p:cNvSpPr>
          <p:nvPr>
            <p:ph type="dt" sz="half" idx="10"/>
          </p:nvPr>
        </p:nvSpPr>
        <p:spPr/>
        <p:txBody>
          <a:bodyPr/>
          <a:lstStyle/>
          <a:p>
            <a:fld id="{3F174ED6-FA25-4A67-8D78-BA9EC6218AB2}" type="datetime1">
              <a:rPr lang="en-CA" smtClean="0"/>
              <a:t>2024-04-14</a:t>
            </a:fld>
            <a:endParaRPr lang="en-CA"/>
          </a:p>
        </p:txBody>
      </p:sp>
      <p:sp>
        <p:nvSpPr>
          <p:cNvPr id="6" name="Footer Placeholder 5">
            <a:extLst>
              <a:ext uri="{FF2B5EF4-FFF2-40B4-BE49-F238E27FC236}">
                <a16:creationId xmlns:a16="http://schemas.microsoft.com/office/drawing/2014/main" id="{FE05CFE4-EA94-7B00-5114-6F5C44609F2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E983B7F-27A0-175D-9089-E93B058EA4D6}"/>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239834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511F96-D751-4B72-BC4A-66A4934EF0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586801D-9AFA-7A4C-236B-C59AD16B46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AEA9BDB-AE34-1F25-E1A6-1ABE3C3B20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5C0A320-8816-4056-8D50-A9D48AEC0EAA}" type="datetime1">
              <a:rPr lang="en-CA" smtClean="0"/>
              <a:t>2024-04-14</a:t>
            </a:fld>
            <a:endParaRPr lang="en-CA"/>
          </a:p>
        </p:txBody>
      </p:sp>
      <p:sp>
        <p:nvSpPr>
          <p:cNvPr id="5" name="Footer Placeholder 4">
            <a:extLst>
              <a:ext uri="{FF2B5EF4-FFF2-40B4-BE49-F238E27FC236}">
                <a16:creationId xmlns:a16="http://schemas.microsoft.com/office/drawing/2014/main" id="{C6F51061-8992-C509-336A-B002C04BA6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E5490908-C308-DDD1-D186-D8A78E94B0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BD3201E-7DF8-462B-AC18-61E63795AE0D}" type="slidenum">
              <a:rPr lang="en-CA" smtClean="0"/>
              <a:t>‹#›</a:t>
            </a:fld>
            <a:endParaRPr lang="en-CA"/>
          </a:p>
        </p:txBody>
      </p:sp>
    </p:spTree>
    <p:extLst>
      <p:ext uri="{BB962C8B-B14F-4D97-AF65-F5344CB8AC3E}">
        <p14:creationId xmlns:p14="http://schemas.microsoft.com/office/powerpoint/2010/main" val="3249405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chart" Target="../charts/char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8/10/relationships/comments" Target="../comments/modernComment_108_E5C5E78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microsoft.com/office/2018/10/relationships/comments" Target="../comments/modernComment_106_4791FEFC.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ADD842-7469-481F-AEF2-DDA7D3A9AB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12191990" cy="235867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00D569F-9935-3F48-A837-424B7BA73DC0}"/>
              </a:ext>
            </a:extLst>
          </p:cNvPr>
          <p:cNvSpPr>
            <a:spLocks noGrp="1"/>
          </p:cNvSpPr>
          <p:nvPr>
            <p:ph type="ctrTitle"/>
          </p:nvPr>
        </p:nvSpPr>
        <p:spPr>
          <a:xfrm>
            <a:off x="1155558" y="320872"/>
            <a:ext cx="9889797" cy="2290112"/>
          </a:xfrm>
        </p:spPr>
        <p:txBody>
          <a:bodyPr anchor="b">
            <a:normAutofit fontScale="90000"/>
          </a:bodyPr>
          <a:lstStyle/>
          <a:p>
            <a:pPr algn="just"/>
            <a:r>
              <a:rPr lang="en-CA" sz="4400" dirty="0" err="1">
                <a:solidFill>
                  <a:schemeClr val="bg1"/>
                </a:solidFill>
              </a:rPr>
              <a:t>Projet</a:t>
            </a:r>
            <a:r>
              <a:rPr lang="en-CA" sz="4400" dirty="0">
                <a:solidFill>
                  <a:schemeClr val="bg1"/>
                </a:solidFill>
              </a:rPr>
              <a:t> Final – </a:t>
            </a:r>
            <a:r>
              <a:rPr lang="fr-CA" sz="4400" dirty="0">
                <a:solidFill>
                  <a:schemeClr val="bg1"/>
                </a:solidFill>
              </a:rPr>
              <a:t>V&amp;V d’un modèle d’éléments finis modélisant la section lombaire d’une colonne vertébrale</a:t>
            </a:r>
            <a:br>
              <a:rPr lang="fr-CA" sz="1800" kern="100" dirty="0">
                <a:effectLst/>
                <a:latin typeface="Aptos" panose="020B0004020202020204" pitchFamily="34" charset="0"/>
                <a:ea typeface="Aptos" panose="020B0004020202020204" pitchFamily="34" charset="0"/>
                <a:cs typeface="Arial" panose="020B0604020202020204" pitchFamily="34" charset="0"/>
              </a:rPr>
            </a:br>
            <a:endParaRPr lang="en-CA" sz="4400" dirty="0">
              <a:solidFill>
                <a:schemeClr val="bg1"/>
              </a:solidFill>
            </a:endParaRPr>
          </a:p>
        </p:txBody>
      </p:sp>
      <p:sp>
        <p:nvSpPr>
          <p:cNvPr id="10" name="Rectangle 9">
            <a:extLst>
              <a:ext uri="{FF2B5EF4-FFF2-40B4-BE49-F238E27FC236}">
                <a16:creationId xmlns:a16="http://schemas.microsoft.com/office/drawing/2014/main" id="{94058847-87A2-48B5-B733-C9FC6F0FF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58676"/>
            <a:ext cx="12191990" cy="45454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2747FDDE-CB2B-8FE9-4131-0BA966165B91}"/>
              </a:ext>
            </a:extLst>
          </p:cNvPr>
          <p:cNvSpPr>
            <a:spLocks noGrp="1"/>
          </p:cNvSpPr>
          <p:nvPr>
            <p:ph type="subTitle" idx="1"/>
          </p:nvPr>
        </p:nvSpPr>
        <p:spPr>
          <a:xfrm>
            <a:off x="1155558" y="3100284"/>
            <a:ext cx="9889793" cy="3437676"/>
          </a:xfrm>
        </p:spPr>
        <p:txBody>
          <a:bodyPr anchor="t">
            <a:normAutofit/>
          </a:bodyPr>
          <a:lstStyle/>
          <a:p>
            <a:pPr algn="l"/>
            <a:r>
              <a:rPr lang="en-CA" dirty="0"/>
              <a:t>MEC8211 – Hiver 2024</a:t>
            </a:r>
          </a:p>
          <a:p>
            <a:pPr algn="l"/>
            <a:endParaRPr lang="en-CA" dirty="0"/>
          </a:p>
          <a:p>
            <a:pPr algn="l"/>
            <a:r>
              <a:rPr lang="en-CA" sz="1800" dirty="0" err="1"/>
              <a:t>Présenté</a:t>
            </a:r>
            <a:r>
              <a:rPr lang="en-CA" sz="1800" dirty="0"/>
              <a:t> par</a:t>
            </a:r>
          </a:p>
          <a:p>
            <a:pPr algn="l"/>
            <a:r>
              <a:rPr lang="en-CA" dirty="0"/>
              <a:t>Ben Daya, Mohammed Mahdi </a:t>
            </a:r>
            <a:r>
              <a:rPr lang="en-CA" dirty="0" err="1"/>
              <a:t>Sahbi</a:t>
            </a:r>
            <a:endParaRPr lang="en-CA" dirty="0"/>
          </a:p>
          <a:p>
            <a:pPr algn="l"/>
            <a:r>
              <a:rPr lang="en-CA" dirty="0"/>
              <a:t>Sfeir, </a:t>
            </a:r>
            <a:r>
              <a:rPr lang="en-CA" dirty="0" err="1"/>
              <a:t>Acile</a:t>
            </a:r>
            <a:endParaRPr lang="en-CA" dirty="0"/>
          </a:p>
          <a:p>
            <a:pPr algn="l"/>
            <a:r>
              <a:rPr lang="en-CA" dirty="0" err="1"/>
              <a:t>Deschênes</a:t>
            </a:r>
            <a:r>
              <a:rPr lang="en-CA" dirty="0"/>
              <a:t>, Alexandre</a:t>
            </a:r>
          </a:p>
        </p:txBody>
      </p:sp>
      <p:sp>
        <p:nvSpPr>
          <p:cNvPr id="12" name="Rectangle 11">
            <a:extLst>
              <a:ext uri="{FF2B5EF4-FFF2-40B4-BE49-F238E27FC236}">
                <a16:creationId xmlns:a16="http://schemas.microsoft.com/office/drawing/2014/main" id="{38CE886A-266A-45DB-B141-3271799F4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893697"/>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9A96887F-4FF8-0232-2D9B-34C552678221}"/>
              </a:ext>
            </a:extLst>
          </p:cNvPr>
          <p:cNvSpPr>
            <a:spLocks noGrp="1"/>
          </p:cNvSpPr>
          <p:nvPr>
            <p:ph type="sldNum" sz="quarter" idx="12"/>
          </p:nvPr>
        </p:nvSpPr>
        <p:spPr/>
        <p:txBody>
          <a:bodyPr/>
          <a:lstStyle/>
          <a:p>
            <a:fld id="{4BD3201E-7DF8-462B-AC18-61E63795AE0D}" type="slidenum">
              <a:rPr lang="en-CA" smtClean="0"/>
              <a:t>1</a:t>
            </a:fld>
            <a:endParaRPr lang="en-CA"/>
          </a:p>
        </p:txBody>
      </p:sp>
    </p:spTree>
    <p:extLst>
      <p:ext uri="{BB962C8B-B14F-4D97-AF65-F5344CB8AC3E}">
        <p14:creationId xmlns:p14="http://schemas.microsoft.com/office/powerpoint/2010/main" val="1461263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Vérification de code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714375" y="1150374"/>
            <a:ext cx="6715125" cy="5342501"/>
          </a:xfrm>
        </p:spPr>
        <p:txBody>
          <a:bodyPr>
            <a:normAutofit/>
          </a:bodyPr>
          <a:lstStyle/>
          <a:p>
            <a:pPr algn="just"/>
            <a:r>
              <a:rPr lang="fr-CA" sz="1800" dirty="0"/>
              <a:t>Observation : Malgré le fait d’avoir imposé un encastrement à l’extrémité inférieure de la poutre, ce qui devrait se traduire </a:t>
            </a:r>
            <a:r>
              <a:rPr lang="fr-FR" sz="1800" dirty="0"/>
              <a:t>par un angle nul au premier élément, cette condition ne peut pas être respectée par des éléments linéaires</a:t>
            </a:r>
            <a:endParaRPr lang="en-CA" sz="1800" dirty="0">
              <a:highlight>
                <a:srgbClr val="FFFF00"/>
              </a:highlight>
            </a:endParaRPr>
          </a:p>
          <a:p>
            <a:pPr marL="0" indent="0" algn="just">
              <a:buNone/>
            </a:pPr>
            <a:endParaRPr lang="fr-CA" sz="1800" dirty="0"/>
          </a:p>
          <a:p>
            <a:pPr marL="0" indent="0" algn="just">
              <a:buNone/>
            </a:pPr>
            <a:r>
              <a:rPr lang="fr-CA" sz="1800" dirty="0"/>
              <a:t>Il est important de noter que cet écart ne remet pas en question la vérification du code de </a:t>
            </a:r>
            <a:r>
              <a:rPr lang="fr-CA" sz="1800" dirty="0" err="1"/>
              <a:t>SimCenter</a:t>
            </a:r>
            <a:r>
              <a:rPr lang="fr-CA" sz="1800" dirty="0"/>
              <a:t>/</a:t>
            </a:r>
            <a:r>
              <a:rPr lang="fr-CA" sz="1800" dirty="0" err="1"/>
              <a:t>Nastran</a:t>
            </a:r>
            <a:r>
              <a:rPr lang="fr-CA" sz="1800" dirty="0"/>
              <a:t> mais plutôt la méthode utilisée pour la vérification.</a:t>
            </a:r>
          </a:p>
        </p:txBody>
      </p:sp>
      <p:pic>
        <p:nvPicPr>
          <p:cNvPr id="10" name="Picture 9">
            <a:extLst>
              <a:ext uri="{FF2B5EF4-FFF2-40B4-BE49-F238E27FC236}">
                <a16:creationId xmlns:a16="http://schemas.microsoft.com/office/drawing/2014/main" id="{4C6094C8-647C-6C33-05D7-E0D0C50BE585}"/>
              </a:ext>
            </a:extLst>
          </p:cNvPr>
          <p:cNvPicPr>
            <a:picLocks noChangeAspect="1"/>
          </p:cNvPicPr>
          <p:nvPr/>
        </p:nvPicPr>
        <p:blipFill>
          <a:blip r:embed="rId2"/>
          <a:stretch>
            <a:fillRect/>
          </a:stretch>
        </p:blipFill>
        <p:spPr>
          <a:xfrm>
            <a:off x="7746693" y="718420"/>
            <a:ext cx="4261003" cy="4476750"/>
          </a:xfrm>
          <a:prstGeom prst="rect">
            <a:avLst/>
          </a:prstGeom>
        </p:spPr>
      </p:pic>
      <p:sp>
        <p:nvSpPr>
          <p:cNvPr id="11" name="ZoneTexte 4">
            <a:extLst>
              <a:ext uri="{FF2B5EF4-FFF2-40B4-BE49-F238E27FC236}">
                <a16:creationId xmlns:a16="http://schemas.microsoft.com/office/drawing/2014/main" id="{D45E035C-2C6B-E5B4-30DE-7A0788EED6B4}"/>
              </a:ext>
            </a:extLst>
          </p:cNvPr>
          <p:cNvSpPr txBox="1"/>
          <p:nvPr/>
        </p:nvSpPr>
        <p:spPr>
          <a:xfrm>
            <a:off x="7746693" y="5271466"/>
            <a:ext cx="5435048" cy="276999"/>
          </a:xfrm>
          <a:prstGeom prst="rect">
            <a:avLst/>
          </a:prstGeom>
          <a:noFill/>
        </p:spPr>
        <p:txBody>
          <a:bodyPr wrap="square" rtlCol="0">
            <a:spAutoFit/>
          </a:bodyPr>
          <a:lstStyle/>
          <a:p>
            <a:r>
              <a:rPr lang="fr-FR" sz="1200" dirty="0"/>
              <a:t>Fig.4. Simulation d’une poutre encastrée-libre à un élément</a:t>
            </a:r>
          </a:p>
        </p:txBody>
      </p:sp>
      <p:sp>
        <p:nvSpPr>
          <p:cNvPr id="4" name="Slide Number Placeholder 3">
            <a:extLst>
              <a:ext uri="{FF2B5EF4-FFF2-40B4-BE49-F238E27FC236}">
                <a16:creationId xmlns:a16="http://schemas.microsoft.com/office/drawing/2014/main" id="{A39722D7-DF6C-5874-2BE9-0D86EE5DED57}"/>
              </a:ext>
            </a:extLst>
          </p:cNvPr>
          <p:cNvSpPr>
            <a:spLocks noGrp="1"/>
          </p:cNvSpPr>
          <p:nvPr>
            <p:ph type="sldNum" sz="quarter" idx="12"/>
          </p:nvPr>
        </p:nvSpPr>
        <p:spPr/>
        <p:txBody>
          <a:bodyPr/>
          <a:lstStyle/>
          <a:p>
            <a:fld id="{4BD3201E-7DF8-462B-AC18-61E63795AE0D}" type="slidenum">
              <a:rPr lang="en-CA" smtClean="0"/>
              <a:t>10</a:t>
            </a:fld>
            <a:endParaRPr lang="en-CA"/>
          </a:p>
        </p:txBody>
      </p:sp>
      <p:sp>
        <p:nvSpPr>
          <p:cNvPr id="5" name="Rectangle 4">
            <a:extLst>
              <a:ext uri="{FF2B5EF4-FFF2-40B4-BE49-F238E27FC236}">
                <a16:creationId xmlns:a16="http://schemas.microsoft.com/office/drawing/2014/main" id="{DC4C1535-31D9-41B6-E383-14B31ABE66BC}"/>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94895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 – méthode alternative</a:t>
            </a:r>
            <a:endParaRPr lang="en-CA" sz="3000"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6272814" cy="5342501"/>
              </a:xfrm>
            </p:spPr>
            <p:txBody>
              <a:bodyPr>
                <a:normAutofit fontScale="70000" lnSpcReduction="20000"/>
              </a:bodyPr>
              <a:lstStyle/>
              <a:p>
                <a:pPr algn="just"/>
                <a:r>
                  <a:rPr lang="fr-CA" sz="1800" dirty="0"/>
                  <a:t>Norme L2 non-valide pour les éléments poutre</a:t>
                </a:r>
              </a:p>
              <a:p>
                <a:pPr marL="0" indent="0" algn="just">
                  <a:buNone/>
                </a:pPr>
                <a:endParaRPr lang="fr-CA" sz="1800" dirty="0"/>
              </a:p>
              <a:p>
                <a:pPr algn="just"/>
                <a:r>
                  <a:rPr lang="fr-CA" sz="1800" dirty="0"/>
                  <a:t>Utilisation de l’énergie de déformation</a:t>
                </a:r>
              </a:p>
              <a:p>
                <a:pPr marL="0" indent="0" algn="just">
                  <a:buNone/>
                </a:pPr>
                <a:endParaRPr lang="fr-CA" sz="1800" dirty="0"/>
              </a:p>
              <a:p>
                <a:pPr marL="0" indent="0" algn="just">
                  <a:buNone/>
                </a:pPr>
                <a14:m>
                  <m:oMathPara xmlns:m="http://schemas.openxmlformats.org/officeDocument/2006/math">
                    <m:oMathParaPr>
                      <m:jc m:val="centerGroup"/>
                    </m:oMathParaPr>
                    <m:oMath xmlns:m="http://schemas.openxmlformats.org/officeDocument/2006/math">
                      <m:r>
                        <a:rPr lang="fr-CA" sz="1800" b="0" i="1" smtClean="0">
                          <a:latin typeface="Cambria Math" panose="02040503050406030204" pitchFamily="18" charset="0"/>
                        </a:rPr>
                        <m:t>𝑈</m:t>
                      </m:r>
                      <m:r>
                        <a:rPr lang="fr-CA" sz="1800" b="0" i="1" smtClean="0">
                          <a:latin typeface="Cambria Math" panose="02040503050406030204" pitchFamily="18" charset="0"/>
                        </a:rPr>
                        <m:t>=</m:t>
                      </m:r>
                      <m:f>
                        <m:fPr>
                          <m:ctrlPr>
                            <a:rPr lang="fr-CA" sz="1800" b="0" i="1" smtClean="0">
                              <a:latin typeface="Cambria Math" panose="02040503050406030204" pitchFamily="18" charset="0"/>
                            </a:rPr>
                          </m:ctrlPr>
                        </m:fPr>
                        <m:num>
                          <m:sSubSup>
                            <m:sSubSupPr>
                              <m:ctrlPr>
                                <a:rPr lang="fr-CA" sz="1800" b="0" i="1" smtClean="0">
                                  <a:latin typeface="Cambria Math" panose="02040503050406030204" pitchFamily="18" charset="0"/>
                                </a:rPr>
                              </m:ctrlPr>
                            </m:sSubSupPr>
                            <m:e>
                              <m:r>
                                <a:rPr lang="fr-CA" sz="1800" b="0" i="1" smtClean="0">
                                  <a:latin typeface="Cambria Math" panose="02040503050406030204" pitchFamily="18" charset="0"/>
                                </a:rPr>
                                <m:t>𝑀</m:t>
                              </m:r>
                            </m:e>
                            <m:sub>
                              <m:r>
                                <a:rPr lang="fr-CA" sz="1800" b="0" i="1" smtClean="0">
                                  <a:latin typeface="Cambria Math" panose="02040503050406030204" pitchFamily="18" charset="0"/>
                                </a:rPr>
                                <m:t>𝑒𝑓</m:t>
                              </m:r>
                            </m:sub>
                            <m:sup>
                              <m:r>
                                <a:rPr lang="fr-CA" sz="1800" b="0" i="1" smtClean="0">
                                  <a:latin typeface="Cambria Math" panose="02040503050406030204" pitchFamily="18" charset="0"/>
                                </a:rPr>
                                <m:t>2</m:t>
                              </m:r>
                            </m:sup>
                          </m:sSubSup>
                        </m:num>
                        <m:den>
                          <m:r>
                            <a:rPr lang="fr-CA" sz="1800" b="0" i="1" smtClean="0">
                              <a:latin typeface="Cambria Math" panose="02040503050406030204" pitchFamily="18" charset="0"/>
                            </a:rPr>
                            <m:t>2 </m:t>
                          </m:r>
                          <m:r>
                            <a:rPr lang="fr-CA" sz="1800" b="0" i="1" smtClean="0">
                              <a:latin typeface="Cambria Math" panose="02040503050406030204" pitchFamily="18" charset="0"/>
                            </a:rPr>
                            <m:t>𝐸𝐼</m:t>
                          </m:r>
                        </m:den>
                      </m:f>
                      <m:r>
                        <a:rPr lang="fr-CA" sz="1800" b="0" i="1" smtClean="0">
                          <a:latin typeface="Cambria Math" panose="02040503050406030204" pitchFamily="18" charset="0"/>
                        </a:rPr>
                        <m:t> </m:t>
                      </m:r>
                      <m:r>
                        <a:rPr lang="fr-CA" sz="1800" b="0" i="1" smtClean="0">
                          <a:latin typeface="Cambria Math" panose="02040503050406030204" pitchFamily="18" charset="0"/>
                        </a:rPr>
                        <m:t>h</m:t>
                      </m:r>
                    </m:oMath>
                  </m:oMathPara>
                </a14:m>
                <a:endParaRPr lang="fr-CA" sz="1800" dirty="0"/>
              </a:p>
              <a:p>
                <a:pPr marL="0" indent="0" algn="just">
                  <a:buNone/>
                </a:pPr>
                <a:endParaRPr lang="fr-CA" sz="1800" dirty="0"/>
              </a:p>
              <a:p>
                <a:pPr algn="just"/>
                <a:r>
                  <a:rPr lang="fr-CA" sz="1800" dirty="0"/>
                  <a:t>L’erreur locale de discrétisation est :</a:t>
                </a:r>
              </a:p>
              <a:p>
                <a:pPr marL="0" indent="0" algn="just">
                  <a:buNone/>
                </a:pPr>
                <a:endParaRPr lang="fr-CA" sz="1800" dirty="0"/>
              </a:p>
              <a:p>
                <a:pPr marL="0" indent="0" algn="just">
                  <a:buNone/>
                </a:pPr>
                <a14:m>
                  <m:oMathPara xmlns:m="http://schemas.openxmlformats.org/officeDocument/2006/math">
                    <m:oMathParaPr>
                      <m:jc m:val="centerGroup"/>
                    </m:oMathParaPr>
                    <m:oMath xmlns:m="http://schemas.openxmlformats.org/officeDocument/2006/math">
                      <m:r>
                        <a:rPr lang="fr-CA" sz="1800" b="0" i="1" smtClean="0">
                          <a:latin typeface="Cambria Math" panose="02040503050406030204" pitchFamily="18" charset="0"/>
                        </a:rPr>
                        <m:t>𝑒</m:t>
                      </m:r>
                      <m:r>
                        <a:rPr lang="fr-CA" sz="1800" b="0" i="1" smtClean="0">
                          <a:latin typeface="Cambria Math" panose="02040503050406030204" pitchFamily="18" charset="0"/>
                        </a:rPr>
                        <m:t>=</m:t>
                      </m:r>
                      <m:sSub>
                        <m:sSubPr>
                          <m:ctrlPr>
                            <a:rPr lang="fr-CA" sz="1800" b="0" i="1" smtClean="0">
                              <a:latin typeface="Cambria Math" panose="02040503050406030204" pitchFamily="18" charset="0"/>
                            </a:rPr>
                          </m:ctrlPr>
                        </m:sSubPr>
                        <m:e>
                          <m:r>
                            <a:rPr lang="fr-CA" sz="1800" b="0" i="1" smtClean="0">
                              <a:latin typeface="Cambria Math" panose="02040503050406030204" pitchFamily="18" charset="0"/>
                            </a:rPr>
                            <m:t>𝑀</m:t>
                          </m:r>
                        </m:e>
                        <m:sub>
                          <m:r>
                            <a:rPr lang="fr-CA" sz="1800" b="0" i="1" smtClean="0">
                              <a:latin typeface="Cambria Math" panose="02040503050406030204" pitchFamily="18" charset="0"/>
                            </a:rPr>
                            <m:t>𝑛𝑢𝑚</m:t>
                          </m:r>
                        </m:sub>
                      </m:sSub>
                      <m:r>
                        <a:rPr lang="fr-CA" sz="1800" b="0" i="1" smtClean="0">
                          <a:latin typeface="Cambria Math" panose="02040503050406030204" pitchFamily="18" charset="0"/>
                        </a:rPr>
                        <m:t>−</m:t>
                      </m:r>
                      <m:sSub>
                        <m:sSubPr>
                          <m:ctrlPr>
                            <a:rPr lang="fr-CA" sz="1800" b="0" i="1" smtClean="0">
                              <a:latin typeface="Cambria Math" panose="02040503050406030204" pitchFamily="18" charset="0"/>
                            </a:rPr>
                          </m:ctrlPr>
                        </m:sSubPr>
                        <m:e>
                          <m:r>
                            <a:rPr lang="fr-CA" sz="1800" b="0" i="1" smtClean="0">
                              <a:latin typeface="Cambria Math" panose="02040503050406030204" pitchFamily="18" charset="0"/>
                            </a:rPr>
                            <m:t>𝑀</m:t>
                          </m:r>
                        </m:e>
                        <m:sub>
                          <m:r>
                            <a:rPr lang="fr-CA" sz="1800" b="0" i="1" smtClean="0">
                              <a:latin typeface="Cambria Math" panose="02040503050406030204" pitchFamily="18" charset="0"/>
                            </a:rPr>
                            <m:t>𝑟</m:t>
                          </m:r>
                          <m:r>
                            <a:rPr lang="fr-CA" sz="1800" b="0" i="1" smtClean="0">
                              <a:latin typeface="Cambria Math" panose="02040503050406030204" pitchFamily="18" charset="0"/>
                            </a:rPr>
                            <m:t>é</m:t>
                          </m:r>
                          <m:r>
                            <a:rPr lang="fr-CA" sz="1800" b="0" i="1" smtClean="0">
                              <a:latin typeface="Cambria Math" panose="02040503050406030204" pitchFamily="18" charset="0"/>
                            </a:rPr>
                            <m:t>𝑒𝑙</m:t>
                          </m:r>
                        </m:sub>
                      </m:sSub>
                    </m:oMath>
                  </m:oMathPara>
                </a14:m>
                <a:endParaRPr lang="fr-CA" sz="1800" dirty="0"/>
              </a:p>
              <a:p>
                <a:pPr marL="0" indent="0" algn="just">
                  <a:buNone/>
                </a:pPr>
                <a:endParaRPr lang="fr-CA" sz="1800" dirty="0"/>
              </a:p>
              <a:p>
                <a:pPr algn="just"/>
                <a:r>
                  <a:rPr lang="fr-CA" sz="1800" dirty="0"/>
                  <a:t>L’erreur locale sur l’énergie de déformation devient:</a:t>
                </a:r>
              </a:p>
              <a:p>
                <a:pPr marL="0" indent="0" algn="just">
                  <a:buNone/>
                </a:pPr>
                <a:endParaRPr lang="fr-CA" sz="1800" dirty="0"/>
              </a:p>
              <a:p>
                <a:pPr marL="0" indent="0" algn="just">
                  <a:buNone/>
                </a:pPr>
                <a14:m>
                  <m:oMathPara xmlns:m="http://schemas.openxmlformats.org/officeDocument/2006/math">
                    <m:oMathParaPr>
                      <m:jc m:val="centerGroup"/>
                    </m:oMathParaPr>
                    <m:oMath xmlns:m="http://schemas.openxmlformats.org/officeDocument/2006/math">
                      <m:sSup>
                        <m:sSupPr>
                          <m:ctrlPr>
                            <a:rPr lang="fr-CA" sz="1800" b="0" i="1" smtClean="0">
                              <a:latin typeface="Cambria Math" panose="02040503050406030204" pitchFamily="18" charset="0"/>
                            </a:rPr>
                          </m:ctrlPr>
                        </m:sSupPr>
                        <m:e>
                          <m:r>
                            <m:rPr>
                              <m:sty m:val="p"/>
                            </m:rPr>
                            <a:rPr lang="el-GR" sz="1800" b="0" i="1" smtClean="0">
                              <a:latin typeface="Cambria Math" panose="02040503050406030204" pitchFamily="18" charset="0"/>
                            </a:rPr>
                            <m:t>ε</m:t>
                          </m:r>
                        </m:e>
                        <m:sup>
                          <m:r>
                            <a:rPr lang="fr-CA" sz="1800" b="0" i="1" smtClean="0">
                              <a:latin typeface="Cambria Math" panose="02040503050406030204" pitchFamily="18" charset="0"/>
                            </a:rPr>
                            <m:t>2</m:t>
                          </m:r>
                        </m:sup>
                      </m:sSup>
                      <m:r>
                        <a:rPr lang="fr-CA" sz="1800" b="0" i="1" smtClean="0">
                          <a:latin typeface="Cambria Math" panose="02040503050406030204" pitchFamily="18" charset="0"/>
                        </a:rPr>
                        <m:t>=</m:t>
                      </m:r>
                      <m:f>
                        <m:fPr>
                          <m:ctrlPr>
                            <a:rPr lang="fr-CA" sz="1800" b="0" i="1" smtClean="0">
                              <a:latin typeface="Cambria Math" panose="02040503050406030204" pitchFamily="18" charset="0"/>
                            </a:rPr>
                          </m:ctrlPr>
                        </m:fPr>
                        <m:num>
                          <m:sSup>
                            <m:sSupPr>
                              <m:ctrlPr>
                                <a:rPr lang="fr-CA" sz="1800" b="0" i="1" smtClean="0">
                                  <a:latin typeface="Cambria Math" panose="02040503050406030204" pitchFamily="18" charset="0"/>
                                </a:rPr>
                              </m:ctrlPr>
                            </m:sSupPr>
                            <m:e>
                              <m:r>
                                <a:rPr lang="fr-CA" sz="1800" b="0" i="1" smtClean="0">
                                  <a:latin typeface="Cambria Math" panose="02040503050406030204" pitchFamily="18" charset="0"/>
                                </a:rPr>
                                <m:t>𝑒</m:t>
                              </m:r>
                            </m:e>
                            <m:sup>
                              <m:r>
                                <a:rPr lang="fr-CA" sz="1800" b="0" i="1" smtClean="0">
                                  <a:latin typeface="Cambria Math" panose="02040503050406030204" pitchFamily="18" charset="0"/>
                                </a:rPr>
                                <m:t>2</m:t>
                              </m:r>
                            </m:sup>
                          </m:sSup>
                        </m:num>
                        <m:den>
                          <m:r>
                            <a:rPr lang="fr-CA" sz="1800" b="0" i="1" smtClean="0">
                              <a:latin typeface="Cambria Math" panose="02040503050406030204" pitchFamily="18" charset="0"/>
                            </a:rPr>
                            <m:t>2 </m:t>
                          </m:r>
                          <m:r>
                            <a:rPr lang="fr-CA" sz="1800" b="0" i="1" smtClean="0">
                              <a:latin typeface="Cambria Math" panose="02040503050406030204" pitchFamily="18" charset="0"/>
                            </a:rPr>
                            <m:t>𝐸𝐼</m:t>
                          </m:r>
                        </m:den>
                      </m:f>
                      <m:r>
                        <a:rPr lang="fr-CA" sz="1800" b="0" i="1" smtClean="0">
                          <a:latin typeface="Cambria Math" panose="02040503050406030204" pitchFamily="18" charset="0"/>
                        </a:rPr>
                        <m:t> </m:t>
                      </m:r>
                      <m:r>
                        <a:rPr lang="fr-CA" sz="1800" b="0" i="1" smtClean="0">
                          <a:latin typeface="Cambria Math" panose="02040503050406030204" pitchFamily="18" charset="0"/>
                        </a:rPr>
                        <m:t>h</m:t>
                      </m:r>
                    </m:oMath>
                  </m:oMathPara>
                </a14:m>
                <a:endParaRPr lang="fr-CA" sz="1800" dirty="0"/>
              </a:p>
              <a:p>
                <a:pPr marL="0" indent="0" algn="just">
                  <a:buNone/>
                </a:pPr>
                <a:endParaRPr lang="fr-CA" sz="1800" dirty="0"/>
              </a:p>
              <a:p>
                <a:pPr algn="just"/>
                <a:r>
                  <a:rPr lang="fr-CA" sz="1800" dirty="0"/>
                  <a:t>À l’aide de la formulation de l’erreur de discrétisation d’une méthode par éléments finis, elle est également définie comme:</a:t>
                </a:r>
              </a:p>
              <a:p>
                <a:pPr algn="just"/>
                <a:endParaRPr lang="fr-CA" sz="1800" dirty="0"/>
              </a:p>
              <a:p>
                <a:pPr marL="0" indent="0" algn="just">
                  <a:buNone/>
                </a:pPr>
                <a14:m>
                  <m:oMathPara xmlns:m="http://schemas.openxmlformats.org/officeDocument/2006/math">
                    <m:oMathParaPr>
                      <m:jc m:val="centerGroup"/>
                    </m:oMathParaPr>
                    <m:oMath xmlns:m="http://schemas.openxmlformats.org/officeDocument/2006/math">
                      <m:r>
                        <m:rPr>
                          <m:nor/>
                        </m:rPr>
                        <a:rPr lang="el-GR" sz="1800" dirty="0"/>
                        <m:t>ε</m:t>
                      </m:r>
                      <m:r>
                        <a:rPr lang="fr-CA" sz="1800" b="0" i="1" smtClean="0">
                          <a:latin typeface="Cambria Math" panose="02040503050406030204" pitchFamily="18" charset="0"/>
                        </a:rPr>
                        <m:t>=</m:t>
                      </m:r>
                      <m:sSup>
                        <m:sSupPr>
                          <m:ctrlPr>
                            <a:rPr lang="fr-CA" sz="1800" b="0" i="1" smtClean="0">
                              <a:latin typeface="Cambria Math" panose="02040503050406030204" pitchFamily="18" charset="0"/>
                            </a:rPr>
                          </m:ctrlPr>
                        </m:sSupPr>
                        <m:e>
                          <m:r>
                            <a:rPr lang="fr-CA" sz="1800" b="0" i="1" smtClean="0">
                              <a:latin typeface="Cambria Math" panose="02040503050406030204" pitchFamily="18" charset="0"/>
                            </a:rPr>
                            <m:t>𝐶h</m:t>
                          </m:r>
                        </m:e>
                        <m:sup>
                          <m:r>
                            <a:rPr lang="fr-CA" sz="1800" b="0" i="1" smtClean="0">
                              <a:latin typeface="Cambria Math" panose="02040503050406030204" pitchFamily="18" charset="0"/>
                            </a:rPr>
                            <m:t>𝑝</m:t>
                          </m:r>
                        </m:sup>
                      </m:sSup>
                    </m:oMath>
                  </m:oMathPara>
                </a14:m>
                <a:endParaRPr lang="fr-CA" sz="1800" i="1" dirty="0"/>
              </a:p>
              <a:p>
                <a:pPr marL="0" indent="0" algn="just">
                  <a:buNone/>
                </a:pPr>
                <a:endParaRPr lang="fr-CA" sz="1800" i="1" dirty="0"/>
              </a:p>
              <a:p>
                <a:pPr algn="just"/>
                <a:r>
                  <a:rPr lang="fr-CA" sz="1800" dirty="0"/>
                  <a:t>En combinant les deux équations, il est alors possible de calculer l’ordre de convergence du maillage.</a:t>
                </a:r>
              </a:p>
              <a:p>
                <a:pPr marL="0" indent="0" algn="just">
                  <a:buNone/>
                </a:pPr>
                <a:endParaRPr lang="fr-CA" sz="1800" dirty="0"/>
              </a:p>
            </p:txBody>
          </p:sp>
        </mc:Choice>
        <mc:Fallback>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6272814" cy="5342501"/>
              </a:xfrm>
              <a:blipFill>
                <a:blip r:embed="rId2"/>
                <a:stretch>
                  <a:fillRect l="-97" t="-913" r="-97" b="-799"/>
                </a:stretch>
              </a:blipFill>
            </p:spPr>
            <p:txBody>
              <a:bodyPr/>
              <a:lstStyle/>
              <a:p>
                <a:r>
                  <a:rPr lang="en-CA">
                    <a:noFill/>
                  </a:rPr>
                  <a:t> </a:t>
                </a:r>
              </a:p>
            </p:txBody>
          </p:sp>
        </mc:Fallback>
      </mc:AlternateContent>
      <p:sp>
        <p:nvSpPr>
          <p:cNvPr id="4" name="Slide Number Placeholder 3">
            <a:extLst>
              <a:ext uri="{FF2B5EF4-FFF2-40B4-BE49-F238E27FC236}">
                <a16:creationId xmlns:a16="http://schemas.microsoft.com/office/drawing/2014/main" id="{FDF96E43-3087-8A4D-EBD6-7CBB6A4F2F60}"/>
              </a:ext>
            </a:extLst>
          </p:cNvPr>
          <p:cNvSpPr>
            <a:spLocks noGrp="1"/>
          </p:cNvSpPr>
          <p:nvPr>
            <p:ph type="sldNum" sz="quarter" idx="12"/>
          </p:nvPr>
        </p:nvSpPr>
        <p:spPr/>
        <p:txBody>
          <a:bodyPr/>
          <a:lstStyle/>
          <a:p>
            <a:fld id="{4BD3201E-7DF8-462B-AC18-61E63795AE0D}" type="slidenum">
              <a:rPr lang="en-CA" smtClean="0"/>
              <a:t>11</a:t>
            </a:fld>
            <a:endParaRPr lang="en-CA"/>
          </a:p>
        </p:txBody>
      </p:sp>
      <p:sp>
        <p:nvSpPr>
          <p:cNvPr id="5" name="Rectangle 4">
            <a:extLst>
              <a:ext uri="{FF2B5EF4-FFF2-40B4-BE49-F238E27FC236}">
                <a16:creationId xmlns:a16="http://schemas.microsoft.com/office/drawing/2014/main" id="{E17DE8ED-B555-9AF9-B7C6-78506172C47B}"/>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9BEE59CD-AB30-FC94-BC2C-73A1370526C9}"/>
                  </a:ext>
                </a:extLst>
              </p:cNvPr>
              <p:cNvSpPr txBox="1">
                <a:spLocks/>
              </p:cNvSpPr>
              <p:nvPr/>
            </p:nvSpPr>
            <p:spPr>
              <a:xfrm>
                <a:off x="7608162" y="1071716"/>
                <a:ext cx="4440315" cy="53425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14:m>
                  <m:oMath xmlns:m="http://schemas.openxmlformats.org/officeDocument/2006/math">
                    <m:r>
                      <a:rPr lang="fr-CA" sz="1600" i="1" dirty="0" smtClean="0">
                        <a:latin typeface="Cambria Math" panose="02040503050406030204" pitchFamily="18" charset="0"/>
                      </a:rPr>
                      <m:t>𝑈</m:t>
                    </m:r>
                    <m:r>
                      <a:rPr lang="fr-CA" sz="1600" i="1" dirty="0" smtClean="0">
                        <a:latin typeface="Cambria Math" panose="02040503050406030204" pitchFamily="18" charset="0"/>
                      </a:rPr>
                      <m:t> </m:t>
                    </m:r>
                  </m:oMath>
                </a14:m>
                <a:r>
                  <a:rPr lang="fr-CA" sz="1600" i="1" dirty="0"/>
                  <a:t>: Énergie de déformation</a:t>
                </a:r>
              </a:p>
              <a:p>
                <a:pPr algn="just"/>
                <a14:m>
                  <m:oMath xmlns:m="http://schemas.openxmlformats.org/officeDocument/2006/math">
                    <m:sSub>
                      <m:sSubPr>
                        <m:ctrlPr>
                          <a:rPr lang="fr-CA" sz="1600" b="0" i="1" smtClean="0">
                            <a:latin typeface="Cambria Math" panose="02040503050406030204" pitchFamily="18" charset="0"/>
                          </a:rPr>
                        </m:ctrlPr>
                      </m:sSubPr>
                      <m:e>
                        <m:r>
                          <a:rPr lang="fr-CA" sz="1600" b="0" i="1" smtClean="0">
                            <a:latin typeface="Cambria Math" panose="02040503050406030204" pitchFamily="18" charset="0"/>
                          </a:rPr>
                          <m:t>𝑀</m:t>
                        </m:r>
                      </m:e>
                      <m:sub>
                        <m:r>
                          <a:rPr lang="fr-CA" sz="1600" b="0" i="1" smtClean="0">
                            <a:latin typeface="Cambria Math" panose="02040503050406030204" pitchFamily="18" charset="0"/>
                          </a:rPr>
                          <m:t>𝑒𝑓</m:t>
                        </m:r>
                      </m:sub>
                    </m:sSub>
                  </m:oMath>
                </a14:m>
                <a:r>
                  <a:rPr lang="fr-CA" sz="1600" i="1" dirty="0"/>
                  <a:t> : Moment fléchissant</a:t>
                </a:r>
              </a:p>
              <a:p>
                <a:pPr algn="just"/>
                <a14:m>
                  <m:oMath xmlns:m="http://schemas.openxmlformats.org/officeDocument/2006/math">
                    <m:r>
                      <a:rPr lang="fr-CA" sz="1600" b="0" i="1" smtClean="0">
                        <a:latin typeface="Cambria Math" panose="02040503050406030204" pitchFamily="18" charset="0"/>
                      </a:rPr>
                      <m:t>𝐸</m:t>
                    </m:r>
                  </m:oMath>
                </a14:m>
                <a:r>
                  <a:rPr lang="fr-CA" sz="1600" i="1" dirty="0"/>
                  <a:t> : Module de Young</a:t>
                </a:r>
              </a:p>
              <a:p>
                <a:pPr algn="just"/>
                <a14:m>
                  <m:oMath xmlns:m="http://schemas.openxmlformats.org/officeDocument/2006/math">
                    <m:r>
                      <a:rPr lang="fr-CA" sz="1600" b="0" i="1" smtClean="0">
                        <a:latin typeface="Cambria Math" panose="02040503050406030204" pitchFamily="18" charset="0"/>
                      </a:rPr>
                      <m:t>𝐼</m:t>
                    </m:r>
                  </m:oMath>
                </a14:m>
                <a:r>
                  <a:rPr lang="fr-CA" sz="1600" i="1" dirty="0"/>
                  <a:t> : Moment quadratique</a:t>
                </a:r>
              </a:p>
              <a:p>
                <a:pPr algn="just"/>
                <a14:m>
                  <m:oMath xmlns:m="http://schemas.openxmlformats.org/officeDocument/2006/math">
                    <m:sSub>
                      <m:sSubPr>
                        <m:ctrlPr>
                          <a:rPr lang="fr-CA" sz="1600" b="0" i="1" smtClean="0">
                            <a:latin typeface="Cambria Math" panose="02040503050406030204" pitchFamily="18" charset="0"/>
                          </a:rPr>
                        </m:ctrlPr>
                      </m:sSubPr>
                      <m:e>
                        <m:r>
                          <a:rPr lang="fr-CA" sz="1600" b="0" i="1" smtClean="0">
                            <a:latin typeface="Cambria Math" panose="02040503050406030204" pitchFamily="18" charset="0"/>
                          </a:rPr>
                          <m:t>𝑀</m:t>
                        </m:r>
                      </m:e>
                      <m:sub>
                        <m:r>
                          <a:rPr lang="fr-CA" sz="1600" b="0" i="1" smtClean="0">
                            <a:latin typeface="Cambria Math" panose="02040503050406030204" pitchFamily="18" charset="0"/>
                          </a:rPr>
                          <m:t>𝑛𝑢𝑚</m:t>
                        </m:r>
                      </m:sub>
                    </m:sSub>
                  </m:oMath>
                </a14:m>
                <a:r>
                  <a:rPr lang="fr-CA" sz="1600" i="1" dirty="0"/>
                  <a:t> : Moment fléchissant numérique</a:t>
                </a:r>
              </a:p>
              <a:p>
                <a:pPr algn="just"/>
                <a14:m>
                  <m:oMath xmlns:m="http://schemas.openxmlformats.org/officeDocument/2006/math">
                    <m:sSub>
                      <m:sSubPr>
                        <m:ctrlPr>
                          <a:rPr lang="fr-CA" sz="1600" b="0" i="1" smtClean="0">
                            <a:latin typeface="Cambria Math" panose="02040503050406030204" pitchFamily="18" charset="0"/>
                          </a:rPr>
                        </m:ctrlPr>
                      </m:sSubPr>
                      <m:e>
                        <m:r>
                          <a:rPr lang="fr-CA" sz="1600" b="0" i="1" smtClean="0">
                            <a:latin typeface="Cambria Math" panose="02040503050406030204" pitchFamily="18" charset="0"/>
                          </a:rPr>
                          <m:t>𝑀</m:t>
                        </m:r>
                      </m:e>
                      <m:sub>
                        <m:r>
                          <a:rPr lang="fr-CA" sz="1600" b="0" i="1" smtClean="0">
                            <a:latin typeface="Cambria Math" panose="02040503050406030204" pitchFamily="18" charset="0"/>
                          </a:rPr>
                          <m:t>𝑟</m:t>
                        </m:r>
                        <m:r>
                          <a:rPr lang="fr-CA" sz="1600" b="0" i="1" smtClean="0">
                            <a:latin typeface="Cambria Math" panose="02040503050406030204" pitchFamily="18" charset="0"/>
                          </a:rPr>
                          <m:t>é</m:t>
                        </m:r>
                        <m:r>
                          <a:rPr lang="fr-CA" sz="1600" b="0" i="1" smtClean="0">
                            <a:latin typeface="Cambria Math" panose="02040503050406030204" pitchFamily="18" charset="0"/>
                          </a:rPr>
                          <m:t>𝑒𝑙</m:t>
                        </m:r>
                      </m:sub>
                    </m:sSub>
                  </m:oMath>
                </a14:m>
                <a:r>
                  <a:rPr lang="fr-CA" sz="1600" i="1" dirty="0"/>
                  <a:t> : Moment fléchissant réel</a:t>
                </a:r>
              </a:p>
              <a:p>
                <a:pPr algn="just"/>
                <a14:m>
                  <m:oMath xmlns:m="http://schemas.openxmlformats.org/officeDocument/2006/math">
                    <m:r>
                      <a:rPr lang="fr-CA" sz="1600" b="0" i="1" smtClean="0">
                        <a:latin typeface="Cambria Math" panose="02040503050406030204" pitchFamily="18" charset="0"/>
                      </a:rPr>
                      <m:t>𝑒</m:t>
                    </m:r>
                  </m:oMath>
                </a14:m>
                <a:r>
                  <a:rPr lang="fr-CA" sz="1600" i="1" dirty="0"/>
                  <a:t> : Erreur locale de discrétisation</a:t>
                </a:r>
              </a:p>
              <a:p>
                <a:pPr algn="just"/>
                <a14:m>
                  <m:oMath xmlns:m="http://schemas.openxmlformats.org/officeDocument/2006/math">
                    <m:r>
                      <m:rPr>
                        <m:sty m:val="p"/>
                      </m:rPr>
                      <a:rPr lang="el-GR" sz="1600" i="1">
                        <a:latin typeface="Cambria Math" panose="02040503050406030204" pitchFamily="18" charset="0"/>
                      </a:rPr>
                      <m:t>ε</m:t>
                    </m:r>
                  </m:oMath>
                </a14:m>
                <a:r>
                  <a:rPr lang="fr-CA" sz="1600" i="1" dirty="0"/>
                  <a:t> : Erreur local de l’énergie de déformation</a:t>
                </a:r>
              </a:p>
              <a:p>
                <a:pPr algn="just"/>
                <a14:m>
                  <m:oMath xmlns:m="http://schemas.openxmlformats.org/officeDocument/2006/math">
                    <m:r>
                      <a:rPr lang="fr-CA" sz="1600" b="0" i="1" smtClean="0">
                        <a:latin typeface="Cambria Math" panose="02040503050406030204" pitchFamily="18" charset="0"/>
                      </a:rPr>
                      <m:t>h</m:t>
                    </m:r>
                  </m:oMath>
                </a14:m>
                <a:r>
                  <a:rPr lang="fr-CA" sz="1600" i="1" dirty="0"/>
                  <a:t> : Taille de l’élément</a:t>
                </a:r>
              </a:p>
              <a:p>
                <a:pPr algn="just"/>
                <a14:m>
                  <m:oMath xmlns:m="http://schemas.openxmlformats.org/officeDocument/2006/math">
                    <m:r>
                      <a:rPr lang="fr-CA" sz="1600" b="0" i="1" smtClean="0">
                        <a:latin typeface="Cambria Math" panose="02040503050406030204" pitchFamily="18" charset="0"/>
                      </a:rPr>
                      <m:t>𝑝</m:t>
                    </m:r>
                  </m:oMath>
                </a14:m>
                <a:r>
                  <a:rPr lang="fr-CA" sz="1600" i="1" dirty="0"/>
                  <a:t> : Ordre de convergence </a:t>
                </a:r>
              </a:p>
              <a:p>
                <a:pPr marL="0" indent="0" algn="just">
                  <a:buFont typeface="Arial" panose="020B0604020202020204" pitchFamily="34" charset="0"/>
                  <a:buNone/>
                </a:pPr>
                <a:endParaRPr lang="fr-CA" sz="1800" dirty="0"/>
              </a:p>
            </p:txBody>
          </p:sp>
        </mc:Choice>
        <mc:Fallback>
          <p:sp>
            <p:nvSpPr>
              <p:cNvPr id="6" name="Content Placeholder 2">
                <a:extLst>
                  <a:ext uri="{FF2B5EF4-FFF2-40B4-BE49-F238E27FC236}">
                    <a16:creationId xmlns:a16="http://schemas.microsoft.com/office/drawing/2014/main" id="{9BEE59CD-AB30-FC94-BC2C-73A1370526C9}"/>
                  </a:ext>
                </a:extLst>
              </p:cNvPr>
              <p:cNvSpPr txBox="1">
                <a:spLocks noRot="1" noChangeAspect="1" noMove="1" noResize="1" noEditPoints="1" noAdjustHandles="1" noChangeArrowheads="1" noChangeShapeType="1" noTextEdit="1"/>
              </p:cNvSpPr>
              <p:nvPr/>
            </p:nvSpPr>
            <p:spPr>
              <a:xfrm>
                <a:off x="7608162" y="1071716"/>
                <a:ext cx="4440315" cy="5342501"/>
              </a:xfrm>
              <a:prstGeom prst="rect">
                <a:avLst/>
              </a:prstGeom>
              <a:blipFill>
                <a:blip r:embed="rId3"/>
                <a:stretch>
                  <a:fillRect l="-549" t="-799"/>
                </a:stretch>
              </a:blipFill>
            </p:spPr>
            <p:txBody>
              <a:bodyPr/>
              <a:lstStyle/>
              <a:p>
                <a:r>
                  <a:rPr lang="en-CA">
                    <a:noFill/>
                  </a:rPr>
                  <a:t> </a:t>
                </a:r>
              </a:p>
            </p:txBody>
          </p:sp>
        </mc:Fallback>
      </mc:AlternateContent>
    </p:spTree>
    <p:extLst>
      <p:ext uri="{BB962C8B-B14F-4D97-AF65-F5344CB8AC3E}">
        <p14:creationId xmlns:p14="http://schemas.microsoft.com/office/powerpoint/2010/main" val="2581581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 – méthode alternative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buNone/>
            </a:pPr>
            <a:r>
              <a:rPr lang="fr-CA" sz="1800" dirty="0"/>
              <a:t>Ainsi, en réalisant des simulations qui augmentent le nombre d’éléments (i.e. en diminuant h), on observe les résultats suivants:</a:t>
            </a:r>
          </a:p>
          <a:p>
            <a:pPr marL="0" indent="0" algn="just">
              <a:buNone/>
            </a:pPr>
            <a:r>
              <a:rPr lang="fr-CA" sz="1800" dirty="0"/>
              <a:t> </a:t>
            </a:r>
          </a:p>
          <a:p>
            <a:pPr marL="0" indent="0" algn="just">
              <a:buNone/>
            </a:pPr>
            <a:endParaRPr lang="fr-CA" sz="1800" dirty="0"/>
          </a:p>
        </p:txBody>
      </p:sp>
      <p:graphicFrame>
        <p:nvGraphicFramePr>
          <p:cNvPr id="5" name="Tableau 4">
            <a:extLst>
              <a:ext uri="{FF2B5EF4-FFF2-40B4-BE49-F238E27FC236}">
                <a16:creationId xmlns:a16="http://schemas.microsoft.com/office/drawing/2014/main" id="{1E3C8E96-FEA8-F541-ED57-035B52468DA4}"/>
              </a:ext>
            </a:extLst>
          </p:cNvPr>
          <p:cNvGraphicFramePr>
            <a:graphicFrameLocks noGrp="1"/>
          </p:cNvGraphicFramePr>
          <p:nvPr>
            <p:extLst>
              <p:ext uri="{D42A27DB-BD31-4B8C-83A1-F6EECF244321}">
                <p14:modId xmlns:p14="http://schemas.microsoft.com/office/powerpoint/2010/main" val="2676117715"/>
              </p:ext>
            </p:extLst>
          </p:nvPr>
        </p:nvGraphicFramePr>
        <p:xfrm>
          <a:off x="838200" y="1729331"/>
          <a:ext cx="2583426" cy="4098138"/>
        </p:xfrm>
        <a:graphic>
          <a:graphicData uri="http://schemas.openxmlformats.org/drawingml/2006/table">
            <a:tbl>
              <a:tblPr>
                <a:tableStyleId>{5C22544A-7EE6-4342-B048-85BDC9FD1C3A}</a:tableStyleId>
              </a:tblPr>
              <a:tblGrid>
                <a:gridCol w="861142">
                  <a:extLst>
                    <a:ext uri="{9D8B030D-6E8A-4147-A177-3AD203B41FA5}">
                      <a16:colId xmlns:a16="http://schemas.microsoft.com/office/drawing/2014/main" val="1227360745"/>
                    </a:ext>
                  </a:extLst>
                </a:gridCol>
                <a:gridCol w="861142">
                  <a:extLst>
                    <a:ext uri="{9D8B030D-6E8A-4147-A177-3AD203B41FA5}">
                      <a16:colId xmlns:a16="http://schemas.microsoft.com/office/drawing/2014/main" val="3107719020"/>
                    </a:ext>
                  </a:extLst>
                </a:gridCol>
                <a:gridCol w="861142">
                  <a:extLst>
                    <a:ext uri="{9D8B030D-6E8A-4147-A177-3AD203B41FA5}">
                      <a16:colId xmlns:a16="http://schemas.microsoft.com/office/drawing/2014/main" val="1044542190"/>
                    </a:ext>
                  </a:extLst>
                </a:gridCol>
              </a:tblGrid>
              <a:tr h="1060138">
                <a:tc>
                  <a:txBody>
                    <a:bodyPr/>
                    <a:lstStyle/>
                    <a:p>
                      <a:pPr algn="ctr" fontAlgn="ctr"/>
                      <a:r>
                        <a:rPr lang="fr-CA" sz="1100" u="none" strike="noStrike" dirty="0">
                          <a:effectLst/>
                        </a:rPr>
                        <a:t>Nombre d’éléments</a:t>
                      </a:r>
                      <a:endParaRPr lang="fr-CA"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b="0" i="0" u="none" strike="noStrike" dirty="0">
                          <a:solidFill>
                            <a:srgbClr val="000000"/>
                          </a:solidFill>
                          <a:effectLst/>
                          <a:latin typeface="Calibri" panose="020F0502020204030204" pitchFamily="34" charset="0"/>
                        </a:rPr>
                        <a:t>Pas en espace dx [m]</a:t>
                      </a:r>
                    </a:p>
                  </a:txBody>
                  <a:tcPr marL="7620" marR="7620" marT="7620" marB="0" anchor="ctr"/>
                </a:tc>
                <a:tc>
                  <a:txBody>
                    <a:bodyPr/>
                    <a:lstStyle/>
                    <a:p>
                      <a:pPr algn="ctr" fontAlgn="ctr"/>
                      <a:r>
                        <a:rPr lang="fr-CA" sz="1100" u="none" strike="noStrike" dirty="0">
                          <a:effectLst/>
                        </a:rPr>
                        <a:t>Erreur de déformation</a:t>
                      </a:r>
                      <a:endParaRPr lang="fr-CA"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343584684"/>
                  </a:ext>
                </a:extLst>
              </a:tr>
              <a:tr h="379750">
                <a:tc>
                  <a:txBody>
                    <a:bodyPr/>
                    <a:lstStyle/>
                    <a:p>
                      <a:pPr algn="ctr" fontAlgn="ctr"/>
                      <a:r>
                        <a:rPr lang="fr-CA" sz="1100" u="none" strike="noStrike">
                          <a:effectLst/>
                        </a:rPr>
                        <a:t>1</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500</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6.3078314</a:t>
                      </a:r>
                    </a:p>
                  </a:txBody>
                  <a:tcPr marL="9525" marR="9525" marT="9525" marB="0" anchor="ctr"/>
                </a:tc>
                <a:extLst>
                  <a:ext uri="{0D108BD9-81ED-4DB2-BD59-A6C34878D82A}">
                    <a16:rowId xmlns:a16="http://schemas.microsoft.com/office/drawing/2014/main" val="2690500205"/>
                  </a:ext>
                </a:extLst>
              </a:tr>
              <a:tr h="379750">
                <a:tc>
                  <a:txBody>
                    <a:bodyPr/>
                    <a:lstStyle/>
                    <a:p>
                      <a:pPr algn="ctr" fontAlgn="ctr"/>
                      <a:r>
                        <a:rPr lang="fr-CA" sz="1100" u="none" strike="noStrike">
                          <a:effectLst/>
                        </a:rPr>
                        <a:t>2</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250</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3.153916</a:t>
                      </a:r>
                    </a:p>
                  </a:txBody>
                  <a:tcPr marL="9525" marR="9525" marT="9525" marB="0" anchor="ctr"/>
                </a:tc>
                <a:extLst>
                  <a:ext uri="{0D108BD9-81ED-4DB2-BD59-A6C34878D82A}">
                    <a16:rowId xmlns:a16="http://schemas.microsoft.com/office/drawing/2014/main" val="85500179"/>
                  </a:ext>
                </a:extLst>
              </a:tr>
              <a:tr h="379750">
                <a:tc>
                  <a:txBody>
                    <a:bodyPr/>
                    <a:lstStyle/>
                    <a:p>
                      <a:pPr algn="ctr" fontAlgn="ctr"/>
                      <a:r>
                        <a:rPr lang="fr-CA" sz="1100" u="none" strike="noStrike">
                          <a:effectLst/>
                        </a:rPr>
                        <a:t>4</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1.576958</a:t>
                      </a:r>
                    </a:p>
                  </a:txBody>
                  <a:tcPr marL="9525" marR="9525" marT="9525" marB="0" anchor="ctr"/>
                </a:tc>
                <a:extLst>
                  <a:ext uri="{0D108BD9-81ED-4DB2-BD59-A6C34878D82A}">
                    <a16:rowId xmlns:a16="http://schemas.microsoft.com/office/drawing/2014/main" val="1329961423"/>
                  </a:ext>
                </a:extLst>
              </a:tr>
              <a:tr h="379750">
                <a:tc>
                  <a:txBody>
                    <a:bodyPr/>
                    <a:lstStyle/>
                    <a:p>
                      <a:pPr algn="ctr" fontAlgn="ctr"/>
                      <a:r>
                        <a:rPr lang="fr-CA" sz="1100" u="none" strike="noStrike">
                          <a:effectLst/>
                        </a:rPr>
                        <a:t>8</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62,5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0.788479</a:t>
                      </a:r>
                    </a:p>
                  </a:txBody>
                  <a:tcPr marL="9525" marR="9525" marT="9525" marB="0" anchor="ctr"/>
                </a:tc>
                <a:extLst>
                  <a:ext uri="{0D108BD9-81ED-4DB2-BD59-A6C34878D82A}">
                    <a16:rowId xmlns:a16="http://schemas.microsoft.com/office/drawing/2014/main" val="1029355492"/>
                  </a:ext>
                </a:extLst>
              </a:tr>
              <a:tr h="379750">
                <a:tc>
                  <a:txBody>
                    <a:bodyPr/>
                    <a:lstStyle/>
                    <a:p>
                      <a:pPr algn="ctr" fontAlgn="ctr"/>
                      <a:r>
                        <a:rPr lang="fr-CA" sz="1100" u="none" strike="noStrike">
                          <a:effectLst/>
                        </a:rPr>
                        <a:t>16</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31,25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0.394239</a:t>
                      </a:r>
                    </a:p>
                  </a:txBody>
                  <a:tcPr marL="9525" marR="9525" marT="9525" marB="0" anchor="ctr"/>
                </a:tc>
                <a:extLst>
                  <a:ext uri="{0D108BD9-81ED-4DB2-BD59-A6C34878D82A}">
                    <a16:rowId xmlns:a16="http://schemas.microsoft.com/office/drawing/2014/main" val="1431671733"/>
                  </a:ext>
                </a:extLst>
              </a:tr>
              <a:tr h="379750">
                <a:tc>
                  <a:txBody>
                    <a:bodyPr/>
                    <a:lstStyle/>
                    <a:p>
                      <a:pPr algn="ctr" fontAlgn="ctr"/>
                      <a:r>
                        <a:rPr lang="fr-CA" sz="1100" u="none" strike="noStrike" dirty="0">
                          <a:effectLst/>
                        </a:rPr>
                        <a:t>32</a:t>
                      </a:r>
                      <a:endParaRPr lang="fr-CA"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15,625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0.19712</a:t>
                      </a:r>
                    </a:p>
                  </a:txBody>
                  <a:tcPr marL="9525" marR="9525" marT="9525" marB="0" anchor="ctr"/>
                </a:tc>
                <a:extLst>
                  <a:ext uri="{0D108BD9-81ED-4DB2-BD59-A6C34878D82A}">
                    <a16:rowId xmlns:a16="http://schemas.microsoft.com/office/drawing/2014/main" val="3712731881"/>
                  </a:ext>
                </a:extLst>
              </a:tr>
              <a:tr h="379750">
                <a:tc>
                  <a:txBody>
                    <a:bodyPr/>
                    <a:lstStyle/>
                    <a:p>
                      <a:pPr algn="ctr" fontAlgn="ctr"/>
                      <a:r>
                        <a:rPr lang="fr-CA" sz="1100" b="0" i="0" u="none" strike="noStrike" dirty="0">
                          <a:solidFill>
                            <a:srgbClr val="000000"/>
                          </a:solidFill>
                          <a:effectLst/>
                          <a:latin typeface="Calibri" panose="020F0502020204030204" pitchFamily="34" charset="0"/>
                        </a:rPr>
                        <a:t>64</a:t>
                      </a: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7.8125</a:t>
                      </a:r>
                    </a:p>
                  </a:txBody>
                  <a:tcPr marL="9525" marR="9525" marT="9525" marB="0" anchor="ctr"/>
                </a:tc>
                <a:tc>
                  <a:txBody>
                    <a:bodyPr/>
                    <a:lstStyle/>
                    <a:p>
                      <a:pPr algn="ctr" fontAlgn="b"/>
                      <a:r>
                        <a:rPr lang="en-CA" sz="1100" b="0" i="0" u="none" strike="noStrike" dirty="0">
                          <a:solidFill>
                            <a:srgbClr val="000000"/>
                          </a:solidFill>
                          <a:effectLst/>
                          <a:latin typeface="Aptos Narrow" panose="020B0004020202020204" pitchFamily="34" charset="0"/>
                        </a:rPr>
                        <a:t>0.098561</a:t>
                      </a:r>
                    </a:p>
                  </a:txBody>
                  <a:tcPr marL="9525" marR="9525" marT="9525" marB="0" anchor="ctr"/>
                </a:tc>
                <a:extLst>
                  <a:ext uri="{0D108BD9-81ED-4DB2-BD59-A6C34878D82A}">
                    <a16:rowId xmlns:a16="http://schemas.microsoft.com/office/drawing/2014/main" val="1479933162"/>
                  </a:ext>
                </a:extLst>
              </a:tr>
              <a:tr h="379750">
                <a:tc>
                  <a:txBody>
                    <a:bodyPr/>
                    <a:lstStyle/>
                    <a:p>
                      <a:pPr algn="ctr" fontAlgn="ctr"/>
                      <a:r>
                        <a:rPr lang="fr-CA" sz="1100" b="0" i="0" u="none" strike="noStrike" dirty="0">
                          <a:solidFill>
                            <a:srgbClr val="000000"/>
                          </a:solidFill>
                          <a:effectLst/>
                          <a:latin typeface="Calibri" panose="020F0502020204030204" pitchFamily="34" charset="0"/>
                        </a:rPr>
                        <a:t>128</a:t>
                      </a: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3.90625</a:t>
                      </a:r>
                    </a:p>
                  </a:txBody>
                  <a:tcPr marL="9525" marR="9525" marT="9525" marB="0" anchor="ctr"/>
                </a:tc>
                <a:tc>
                  <a:txBody>
                    <a:bodyPr/>
                    <a:lstStyle/>
                    <a:p>
                      <a:pPr algn="ctr" fontAlgn="b"/>
                      <a:r>
                        <a:rPr lang="en-CA" sz="1100" b="0" i="0" u="none" strike="noStrike" dirty="0">
                          <a:solidFill>
                            <a:srgbClr val="000000"/>
                          </a:solidFill>
                          <a:effectLst/>
                          <a:latin typeface="Aptos Narrow" panose="020B0004020202020204" pitchFamily="34" charset="0"/>
                        </a:rPr>
                        <a:t>0.049279</a:t>
                      </a:r>
                    </a:p>
                  </a:txBody>
                  <a:tcPr marL="9525" marR="9525" marT="9525" marB="0" anchor="ctr"/>
                </a:tc>
                <a:extLst>
                  <a:ext uri="{0D108BD9-81ED-4DB2-BD59-A6C34878D82A}">
                    <a16:rowId xmlns:a16="http://schemas.microsoft.com/office/drawing/2014/main" val="1093481435"/>
                  </a:ext>
                </a:extLst>
              </a:tr>
            </a:tbl>
          </a:graphicData>
        </a:graphic>
      </p:graphicFrame>
      <p:sp>
        <p:nvSpPr>
          <p:cNvPr id="4" name="ZoneTexte 4">
            <a:extLst>
              <a:ext uri="{FF2B5EF4-FFF2-40B4-BE49-F238E27FC236}">
                <a16:creationId xmlns:a16="http://schemas.microsoft.com/office/drawing/2014/main" id="{1C1EA7A2-B906-0687-7FAB-E254C5ACBEF8}"/>
              </a:ext>
            </a:extLst>
          </p:cNvPr>
          <p:cNvSpPr txBox="1"/>
          <p:nvPr/>
        </p:nvSpPr>
        <p:spPr>
          <a:xfrm>
            <a:off x="5420276" y="5866798"/>
            <a:ext cx="5435048" cy="276999"/>
          </a:xfrm>
          <a:prstGeom prst="rect">
            <a:avLst/>
          </a:prstGeom>
          <a:noFill/>
        </p:spPr>
        <p:txBody>
          <a:bodyPr wrap="square" rtlCol="0">
            <a:spAutoFit/>
          </a:bodyPr>
          <a:lstStyle/>
          <a:p>
            <a:r>
              <a:rPr lang="fr-FR" sz="1200" dirty="0"/>
              <a:t>Fig.5. </a:t>
            </a:r>
            <a:r>
              <a:rPr lang="en-CA" sz="1200" dirty="0"/>
              <a:t>Convergence de </a:t>
            </a:r>
            <a:r>
              <a:rPr lang="en-CA" sz="1200" dirty="0" err="1"/>
              <a:t>l’erreur</a:t>
            </a:r>
            <a:r>
              <a:rPr lang="en-CA" sz="1200" dirty="0"/>
              <a:t> de </a:t>
            </a:r>
            <a:r>
              <a:rPr lang="en-CA" sz="1200" dirty="0" err="1"/>
              <a:t>déformation</a:t>
            </a:r>
            <a:r>
              <a:rPr lang="en-CA" sz="1200" dirty="0"/>
              <a:t> </a:t>
            </a:r>
            <a:r>
              <a:rPr lang="en-CA" sz="1200" dirty="0" err="1"/>
              <a:t>en</a:t>
            </a:r>
            <a:r>
              <a:rPr lang="en-CA" sz="1200" dirty="0"/>
              <a:t> </a:t>
            </a:r>
            <a:r>
              <a:rPr lang="en-CA" sz="1200" dirty="0" err="1"/>
              <a:t>fonction</a:t>
            </a:r>
            <a:r>
              <a:rPr lang="en-CA" sz="1200" dirty="0"/>
              <a:t> de h</a:t>
            </a:r>
            <a:endParaRPr lang="fr-FR" sz="1200" dirty="0"/>
          </a:p>
        </p:txBody>
      </p:sp>
      <p:sp>
        <p:nvSpPr>
          <p:cNvPr id="7" name="ZoneTexte 4">
            <a:extLst>
              <a:ext uri="{FF2B5EF4-FFF2-40B4-BE49-F238E27FC236}">
                <a16:creationId xmlns:a16="http://schemas.microsoft.com/office/drawing/2014/main" id="{D171DBA5-F2AB-1803-42AF-95DB866C9BD0}"/>
              </a:ext>
            </a:extLst>
          </p:cNvPr>
          <p:cNvSpPr txBox="1"/>
          <p:nvPr/>
        </p:nvSpPr>
        <p:spPr>
          <a:xfrm>
            <a:off x="776749" y="5866798"/>
            <a:ext cx="2723536" cy="461665"/>
          </a:xfrm>
          <a:prstGeom prst="rect">
            <a:avLst/>
          </a:prstGeom>
          <a:noFill/>
        </p:spPr>
        <p:txBody>
          <a:bodyPr wrap="square" rtlCol="0">
            <a:spAutoFit/>
          </a:bodyPr>
          <a:lstStyle/>
          <a:p>
            <a:r>
              <a:rPr lang="fr-FR" sz="1200" dirty="0"/>
              <a:t>Tableau 3. </a:t>
            </a:r>
            <a:r>
              <a:rPr lang="en-CA" sz="1200" dirty="0"/>
              <a:t>Valeur de </a:t>
            </a:r>
            <a:r>
              <a:rPr lang="en-CA" sz="1200" dirty="0" err="1"/>
              <a:t>l’erreur</a:t>
            </a:r>
            <a:r>
              <a:rPr lang="en-CA" sz="1200" dirty="0"/>
              <a:t> de </a:t>
            </a:r>
            <a:r>
              <a:rPr lang="en-CA" sz="1200" dirty="0" err="1"/>
              <a:t>déformation</a:t>
            </a:r>
            <a:r>
              <a:rPr lang="en-CA" sz="1200" dirty="0"/>
              <a:t> pour </a:t>
            </a:r>
            <a:r>
              <a:rPr lang="en-CA" sz="1200" dirty="0" err="1"/>
              <a:t>différents</a:t>
            </a:r>
            <a:r>
              <a:rPr lang="en-CA" sz="1200" dirty="0"/>
              <a:t> </a:t>
            </a:r>
            <a:r>
              <a:rPr lang="en-CA" sz="1200" dirty="0" err="1"/>
              <a:t>maillages</a:t>
            </a:r>
            <a:endParaRPr lang="fr-FR" sz="1200" dirty="0"/>
          </a:p>
        </p:txBody>
      </p:sp>
      <p:graphicFrame>
        <p:nvGraphicFramePr>
          <p:cNvPr id="8" name="Chart 7">
            <a:extLst>
              <a:ext uri="{FF2B5EF4-FFF2-40B4-BE49-F238E27FC236}">
                <a16:creationId xmlns:a16="http://schemas.microsoft.com/office/drawing/2014/main" id="{6F0BDE2F-EA72-3241-7427-B88E7D002C01}"/>
              </a:ext>
            </a:extLst>
          </p:cNvPr>
          <p:cNvGraphicFramePr>
            <a:graphicFrameLocks/>
          </p:cNvGraphicFramePr>
          <p:nvPr>
            <p:extLst>
              <p:ext uri="{D42A27DB-BD31-4B8C-83A1-F6EECF244321}">
                <p14:modId xmlns:p14="http://schemas.microsoft.com/office/powerpoint/2010/main" val="2005764556"/>
              </p:ext>
            </p:extLst>
          </p:nvPr>
        </p:nvGraphicFramePr>
        <p:xfrm>
          <a:off x="4563344" y="1850608"/>
          <a:ext cx="6291980" cy="3855584"/>
        </p:xfrm>
        <a:graphic>
          <a:graphicData uri="http://schemas.openxmlformats.org/drawingml/2006/chart">
            <c:chart xmlns:c="http://schemas.openxmlformats.org/drawingml/2006/chart" xmlns:r="http://schemas.openxmlformats.org/officeDocument/2006/relationships" r:id="rId2"/>
          </a:graphicData>
        </a:graphic>
      </p:graphicFrame>
      <p:sp>
        <p:nvSpPr>
          <p:cNvPr id="6" name="Slide Number Placeholder 5">
            <a:extLst>
              <a:ext uri="{FF2B5EF4-FFF2-40B4-BE49-F238E27FC236}">
                <a16:creationId xmlns:a16="http://schemas.microsoft.com/office/drawing/2014/main" id="{86D0EB4A-B638-2D21-54FF-82EC4519B1AD}"/>
              </a:ext>
            </a:extLst>
          </p:cNvPr>
          <p:cNvSpPr>
            <a:spLocks noGrp="1"/>
          </p:cNvSpPr>
          <p:nvPr>
            <p:ph type="sldNum" sz="quarter" idx="12"/>
          </p:nvPr>
        </p:nvSpPr>
        <p:spPr/>
        <p:txBody>
          <a:bodyPr/>
          <a:lstStyle/>
          <a:p>
            <a:fld id="{4BD3201E-7DF8-462B-AC18-61E63795AE0D}" type="slidenum">
              <a:rPr lang="en-CA" smtClean="0"/>
              <a:t>12</a:t>
            </a:fld>
            <a:endParaRPr lang="en-CA"/>
          </a:p>
        </p:txBody>
      </p:sp>
      <p:sp>
        <p:nvSpPr>
          <p:cNvPr id="9" name="Rectangle 8">
            <a:extLst>
              <a:ext uri="{FF2B5EF4-FFF2-40B4-BE49-F238E27FC236}">
                <a16:creationId xmlns:a16="http://schemas.microsoft.com/office/drawing/2014/main" id="{19CEC3C7-8C32-489E-D900-A06B861398B2}"/>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283470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 – méthode alternative</a:t>
            </a:r>
            <a:endParaRPr lang="en-CA" sz="3000"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algn="just"/>
                <a:r>
                  <a:rPr lang="fr-CA" sz="1800" dirty="0"/>
                  <a:t>Cette méthode converge selon </a:t>
                </a:r>
                <a14:m>
                  <m:oMath xmlns:m="http://schemas.openxmlformats.org/officeDocument/2006/math">
                    <m:r>
                      <m:rPr>
                        <m:sty m:val="p"/>
                      </m:rPr>
                      <a:rPr lang="el-GR" sz="1800" i="1" smtClean="0">
                        <a:latin typeface="Cambria Math" panose="02040503050406030204" pitchFamily="18" charset="0"/>
                      </a:rPr>
                      <m:t>Ο</m:t>
                    </m:r>
                    <m:r>
                      <a:rPr lang="fr-CA" sz="1800" b="0" i="1" smtClean="0">
                        <a:latin typeface="Cambria Math" panose="02040503050406030204" pitchFamily="18" charset="0"/>
                      </a:rPr>
                      <m:t>(</m:t>
                    </m:r>
                    <m:sSup>
                      <m:sSupPr>
                        <m:ctrlPr>
                          <a:rPr lang="fr-CA" sz="1800" b="0" i="1" smtClean="0">
                            <a:latin typeface="Cambria Math" panose="02040503050406030204" pitchFamily="18" charset="0"/>
                          </a:rPr>
                        </m:ctrlPr>
                      </m:sSupPr>
                      <m:e>
                        <m:r>
                          <a:rPr lang="fr-CA" sz="1800" b="0" i="1" smtClean="0">
                            <a:latin typeface="Cambria Math" panose="02040503050406030204" pitchFamily="18" charset="0"/>
                          </a:rPr>
                          <m:t>h</m:t>
                        </m:r>
                      </m:e>
                      <m:sup>
                        <m:r>
                          <a:rPr lang="fr-CA" sz="1800" b="0" i="1" smtClean="0">
                            <a:latin typeface="Cambria Math" panose="02040503050406030204" pitchFamily="18" charset="0"/>
                          </a:rPr>
                          <m:t>𝑝</m:t>
                        </m:r>
                      </m:sup>
                    </m:sSup>
                    <m:r>
                      <a:rPr lang="fr-CA" sz="1800" b="0" i="1" smtClean="0">
                        <a:latin typeface="Cambria Math" panose="02040503050406030204" pitchFamily="18" charset="0"/>
                      </a:rPr>
                      <m:t>)</m:t>
                    </m:r>
                  </m:oMath>
                </a14:m>
                <a:r>
                  <a:rPr lang="fr-CA" sz="1800" dirty="0"/>
                  <a:t> où p est l’ordre de convergence</a:t>
                </a:r>
              </a:p>
              <a:p>
                <a:pPr algn="just"/>
                <a:endParaRPr lang="fr-CA" sz="1800" dirty="0"/>
              </a:p>
              <a:p>
                <a:pPr algn="just"/>
                <a:r>
                  <a:rPr lang="fr-CA" sz="1800" dirty="0"/>
                  <a:t>Les poutres utilisées par le logiciel Simcenter3D sont des éléments finis linéaires. </a:t>
                </a:r>
              </a:p>
              <a:p>
                <a:pPr algn="just"/>
                <a:endParaRPr lang="fr-CA" sz="1800" dirty="0"/>
              </a:p>
              <a:p>
                <a:pPr algn="just"/>
                <a:r>
                  <a:rPr lang="fr-CA" sz="1800" dirty="0"/>
                  <a:t>Les éléments se comporte tel qu’attendu étant donné que l’erreur de déformation converge selon un ordre linéaire </a:t>
                </a:r>
                <a14:m>
                  <m:oMath xmlns:m="http://schemas.openxmlformats.org/officeDocument/2006/math">
                    <m:acc>
                      <m:accPr>
                        <m:chr m:val="̂"/>
                        <m:ctrlPr>
                          <a:rPr lang="en-CA" sz="1800" b="0" i="1" smtClean="0">
                            <a:latin typeface="Cambria Math" panose="02040503050406030204" pitchFamily="18" charset="0"/>
                          </a:rPr>
                        </m:ctrlPr>
                      </m:accPr>
                      <m:e>
                        <m:r>
                          <a:rPr lang="en-CA" sz="1800" b="0" i="1" smtClean="0">
                            <a:latin typeface="Cambria Math" panose="02040503050406030204" pitchFamily="18" charset="0"/>
                          </a:rPr>
                          <m:t>𝑝</m:t>
                        </m:r>
                      </m:e>
                    </m:acc>
                    <m:r>
                      <a:rPr lang="en-CA" sz="1800" b="0" i="1" smtClean="0">
                        <a:latin typeface="Cambria Math" panose="02040503050406030204" pitchFamily="18" charset="0"/>
                      </a:rPr>
                      <m:t>=1</m:t>
                    </m:r>
                  </m:oMath>
                </a14:m>
                <a:r>
                  <a:rPr lang="fr-CA" sz="1800" dirty="0"/>
                  <a:t>.</a:t>
                </a:r>
              </a:p>
              <a:p>
                <a:pPr marL="0" indent="0" algn="just">
                  <a:buNone/>
                </a:pPr>
                <a:endParaRPr lang="fr-CA" sz="1800" dirty="0"/>
              </a:p>
              <a:p>
                <a:pPr algn="just"/>
                <a:r>
                  <a:rPr lang="fr-CA" sz="1800" dirty="0"/>
                  <a:t>La qualité de la régression est normale étant donné que l’on utilise un logiciel commercial qui a dû être vérifié extensivement par Siemens.</a:t>
                </a:r>
              </a:p>
              <a:p>
                <a:pPr marL="0" indent="0" algn="just">
                  <a:buNone/>
                </a:pPr>
                <a:endParaRPr lang="fr-CA" sz="1800" dirty="0"/>
              </a:p>
              <a:p>
                <a:pPr algn="just"/>
                <a:r>
                  <a:rPr lang="fr-CA" sz="1800" dirty="0"/>
                  <a:t>Le code résout donc correctement les formulations mathématiques utilisées pour définir les éléments poutre.</a:t>
                </a:r>
              </a:p>
            </p:txBody>
          </p:sp>
        </mc:Choice>
        <mc:Fallback>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406" t="-1142" r="-464"/>
                </a:stretch>
              </a:blipFill>
            </p:spPr>
            <p:txBody>
              <a:bodyPr/>
              <a:lstStyle/>
              <a:p>
                <a:r>
                  <a:rPr lang="en-CA">
                    <a:noFill/>
                  </a:rPr>
                  <a:t> </a:t>
                </a:r>
              </a:p>
            </p:txBody>
          </p:sp>
        </mc:Fallback>
      </mc:AlternateContent>
      <p:sp>
        <p:nvSpPr>
          <p:cNvPr id="4" name="Slide Number Placeholder 3">
            <a:extLst>
              <a:ext uri="{FF2B5EF4-FFF2-40B4-BE49-F238E27FC236}">
                <a16:creationId xmlns:a16="http://schemas.microsoft.com/office/drawing/2014/main" id="{94F52DBE-447B-FAD3-C032-9EC66003A2C5}"/>
              </a:ext>
            </a:extLst>
          </p:cNvPr>
          <p:cNvSpPr>
            <a:spLocks noGrp="1"/>
          </p:cNvSpPr>
          <p:nvPr>
            <p:ph type="sldNum" sz="quarter" idx="12"/>
          </p:nvPr>
        </p:nvSpPr>
        <p:spPr/>
        <p:txBody>
          <a:bodyPr/>
          <a:lstStyle/>
          <a:p>
            <a:fld id="{4BD3201E-7DF8-462B-AC18-61E63795AE0D}" type="slidenum">
              <a:rPr lang="en-CA" smtClean="0"/>
              <a:t>13</a:t>
            </a:fld>
            <a:endParaRPr lang="en-CA"/>
          </a:p>
        </p:txBody>
      </p:sp>
      <p:sp>
        <p:nvSpPr>
          <p:cNvPr id="5" name="Rectangle 4">
            <a:extLst>
              <a:ext uri="{FF2B5EF4-FFF2-40B4-BE49-F238E27FC236}">
                <a16:creationId xmlns:a16="http://schemas.microsoft.com/office/drawing/2014/main" id="{E54E7F00-ECD7-E0CD-CB45-68E29DEF8CA0}"/>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0149627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Vérification de solution</a:t>
            </a:r>
            <a:endParaRPr lang="en-CA" sz="300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algn="just">
                  <a:lnSpc>
                    <a:spcPct val="110000"/>
                  </a:lnSpc>
                </a:pPr>
                <a:r>
                  <a:rPr lang="fr-CA" sz="1800" dirty="0"/>
                  <a:t>Donnée d’entrée  F à 150N pour effectuer la vérification.</a:t>
                </a:r>
              </a:p>
              <a:p>
                <a:pPr algn="just">
                  <a:lnSpc>
                    <a:spcPct val="110000"/>
                  </a:lnSpc>
                </a:pPr>
                <a:r>
                  <a:rPr lang="fr-CA" sz="1800" dirty="0"/>
                  <a:t>Raffinement de maillage par un facteur r = 10. </a:t>
                </a:r>
              </a:p>
              <a:p>
                <a:pPr algn="just">
                  <a:lnSpc>
                    <a:spcPct val="100000"/>
                  </a:lnSpc>
                </a:pPr>
                <a:r>
                  <a:rPr lang="fr-CA" sz="1800" dirty="0"/>
                  <a:t> Équation de Richardson combinée à trois maillage </a:t>
                </a:r>
                <a14:m>
                  <m:oMath xmlns:m="http://schemas.openxmlformats.org/officeDocument/2006/math">
                    <m:acc>
                      <m:accPr>
                        <m:chr m:val="̂"/>
                        <m:ctrlPr>
                          <a:rPr lang="fr-CA" sz="1800" i="1">
                            <a:latin typeface="Cambria Math" panose="02040503050406030204" pitchFamily="18" charset="0"/>
                          </a:rPr>
                        </m:ctrlPr>
                      </m:accPr>
                      <m:e>
                        <m:r>
                          <a:rPr lang="fr-FR" sz="1800" i="1">
                            <a:latin typeface="Cambria Math" panose="02040503050406030204" pitchFamily="18" charset="0"/>
                          </a:rPr>
                          <m:t>𝑝</m:t>
                        </m:r>
                      </m:e>
                    </m:acc>
                    <m:r>
                      <a:rPr lang="fr-FR" sz="1800" i="1">
                        <a:latin typeface="Cambria Math" panose="02040503050406030204" pitchFamily="18" charset="0"/>
                      </a:rPr>
                      <m:t>=</m:t>
                    </m:r>
                    <m:f>
                      <m:fPr>
                        <m:ctrlPr>
                          <a:rPr lang="fr-FR" sz="1800" i="1">
                            <a:latin typeface="Cambria Math" panose="02040503050406030204" pitchFamily="18" charset="0"/>
                          </a:rPr>
                        </m:ctrlPr>
                      </m:fPr>
                      <m:num>
                        <m:r>
                          <m:rPr>
                            <m:sty m:val="p"/>
                          </m:rPr>
                          <a:rPr lang="fr-FR" sz="1800">
                            <a:latin typeface="Cambria Math" panose="02040503050406030204" pitchFamily="18" charset="0"/>
                          </a:rPr>
                          <m:t>ln</m:t>
                        </m:r>
                        <m:r>
                          <a:rPr lang="fr-FR" sz="1800" i="1">
                            <a:latin typeface="Cambria Math" panose="02040503050406030204" pitchFamily="18" charset="0"/>
                          </a:rPr>
                          <m:t>⁡</m:t>
                        </m:r>
                        <m:d>
                          <m:dPr>
                            <m:ctrlPr>
                              <a:rPr lang="fr-FR" sz="1800" i="1">
                                <a:latin typeface="Cambria Math" panose="02040503050406030204" pitchFamily="18" charset="0"/>
                              </a:rPr>
                            </m:ctrlPr>
                          </m:dPr>
                          <m:e>
                            <m:f>
                              <m:fPr>
                                <m:ctrlPr>
                                  <a:rPr lang="fr-FR" sz="1800" i="1">
                                    <a:latin typeface="Cambria Math" panose="02040503050406030204" pitchFamily="18" charset="0"/>
                                  </a:rPr>
                                </m:ctrlPr>
                              </m:fPr>
                              <m:num>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3</m:t>
                                    </m:r>
                                  </m:sub>
                                </m:sSub>
                                <m:r>
                                  <a:rPr lang="fr-FR" sz="1800" i="1">
                                    <a:latin typeface="Cambria Math" panose="02040503050406030204" pitchFamily="18" charset="0"/>
                                  </a:rPr>
                                  <m:t>−</m:t>
                                </m:r>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2</m:t>
                                    </m:r>
                                  </m:sub>
                                </m:sSub>
                              </m:num>
                              <m:den>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2</m:t>
                                    </m:r>
                                  </m:sub>
                                </m:sSub>
                                <m:r>
                                  <a:rPr lang="fr-FR" sz="1800" i="1">
                                    <a:latin typeface="Cambria Math" panose="02040503050406030204" pitchFamily="18" charset="0"/>
                                  </a:rPr>
                                  <m:t>−</m:t>
                                </m:r>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1</m:t>
                                    </m:r>
                                  </m:sub>
                                </m:sSub>
                              </m:den>
                            </m:f>
                          </m:e>
                        </m:d>
                      </m:num>
                      <m:den>
                        <m:r>
                          <m:rPr>
                            <m:sty m:val="p"/>
                          </m:rPr>
                          <a:rPr lang="fr-FR" sz="1800">
                            <a:latin typeface="Cambria Math" panose="02040503050406030204" pitchFamily="18" charset="0"/>
                          </a:rPr>
                          <m:t>ln</m:t>
                        </m:r>
                        <m:r>
                          <a:rPr lang="fr-FR" sz="1800" i="1">
                            <a:latin typeface="Cambria Math" panose="02040503050406030204" pitchFamily="18" charset="0"/>
                          </a:rPr>
                          <m:t>⁡(</m:t>
                        </m:r>
                        <m:r>
                          <a:rPr lang="fr-FR" sz="1800" i="1">
                            <a:latin typeface="Cambria Math" panose="02040503050406030204" pitchFamily="18" charset="0"/>
                          </a:rPr>
                          <m:t>𝑟</m:t>
                        </m:r>
                        <m:r>
                          <a:rPr lang="fr-FR" sz="1800" i="1">
                            <a:latin typeface="Cambria Math" panose="02040503050406030204" pitchFamily="18" charset="0"/>
                          </a:rPr>
                          <m:t>)</m:t>
                        </m:r>
                      </m:den>
                    </m:f>
                  </m:oMath>
                </a14:m>
                <a:r>
                  <a:rPr lang="fr-CA" sz="1800" dirty="0"/>
                  <a:t>                           </a:t>
                </a:r>
              </a:p>
              <a:p>
                <a:pPr algn="just">
                  <a:lnSpc>
                    <a:spcPct val="100000"/>
                  </a:lnSpc>
                </a:pPr>
                <a14:m>
                  <m:oMath xmlns:m="http://schemas.openxmlformats.org/officeDocument/2006/math">
                    <m:acc>
                      <m:accPr>
                        <m:chr m:val="̂"/>
                        <m:ctrlPr>
                          <a:rPr lang="fr-CA" sz="1800" i="1" smtClean="0">
                            <a:latin typeface="Cambria Math" panose="02040503050406030204" pitchFamily="18" charset="0"/>
                          </a:rPr>
                        </m:ctrlPr>
                      </m:accPr>
                      <m:e>
                        <m:r>
                          <a:rPr lang="fr-FR" sz="1800" b="0" i="1" smtClean="0">
                            <a:latin typeface="Cambria Math" panose="02040503050406030204" pitchFamily="18" charset="0"/>
                          </a:rPr>
                          <m:t>𝑝</m:t>
                        </m:r>
                      </m:e>
                    </m:acc>
                    <m:r>
                      <a:rPr lang="en-CA" sz="1800" b="0" i="1" smtClean="0">
                        <a:latin typeface="Cambria Math" panose="02040503050406030204" pitchFamily="18" charset="0"/>
                      </a:rPr>
                      <m:t>=2.055</m:t>
                    </m:r>
                    <m:r>
                      <a:rPr lang="fr-FR" sz="1800" b="0" i="0" smtClean="0">
                        <a:latin typeface="Cambria Math" panose="02040503050406030204" pitchFamily="18" charset="0"/>
                      </a:rPr>
                      <m:t> </m:t>
                    </m:r>
                  </m:oMath>
                </a14:m>
                <a:endParaRPr lang="en-CA" sz="1800" b="0" dirty="0"/>
              </a:p>
              <a:p>
                <a:pPr marL="0" indent="0" algn="just">
                  <a:lnSpc>
                    <a:spcPct val="100000"/>
                  </a:lnSpc>
                  <a:buNone/>
                </a:pPr>
                <a:r>
                  <a:rPr lang="fr-CA" sz="1800" dirty="0"/>
                  <a:t>					</a:t>
                </a:r>
              </a:p>
              <a:p>
                <a:pPr marL="0" indent="0" algn="just">
                  <a:lnSpc>
                    <a:spcPct val="100000"/>
                  </a:lnSpc>
                  <a:buNone/>
                </a:pPr>
                <a:endParaRPr lang="fr-CA" sz="1800" dirty="0"/>
              </a:p>
              <a:p>
                <a:pPr marL="0" indent="0" algn="just">
                  <a:lnSpc>
                    <a:spcPct val="100000"/>
                  </a:lnSpc>
                  <a:buNone/>
                </a:pPr>
                <a:endParaRPr lang="fr-CA" sz="1800" dirty="0"/>
              </a:p>
              <a:p>
                <a:pPr marL="0" indent="0" algn="just">
                  <a:lnSpc>
                    <a:spcPct val="100000"/>
                  </a:lnSpc>
                  <a:buNone/>
                </a:pPr>
                <a:endParaRPr lang="fr-CA" sz="1800" dirty="0"/>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406" t="-342"/>
                </a:stretch>
              </a:blipFill>
            </p:spPr>
            <p:txBody>
              <a:bodyPr/>
              <a:lstStyle/>
              <a:p>
                <a:r>
                  <a:rPr lang="fr-FR">
                    <a:noFill/>
                  </a:rPr>
                  <a:t> </a:t>
                </a:r>
              </a:p>
            </p:txBody>
          </p:sp>
        </mc:Fallback>
      </mc:AlternateContent>
      <p:graphicFrame>
        <p:nvGraphicFramePr>
          <p:cNvPr id="5" name="Tableau 4">
            <a:extLst>
              <a:ext uri="{FF2B5EF4-FFF2-40B4-BE49-F238E27FC236}">
                <a16:creationId xmlns:a16="http://schemas.microsoft.com/office/drawing/2014/main" id="{EABFD2CE-56EE-BB92-262D-CAD7E39FC6D0}"/>
              </a:ext>
            </a:extLst>
          </p:cNvPr>
          <p:cNvGraphicFramePr>
            <a:graphicFrameLocks noGrp="1"/>
          </p:cNvGraphicFramePr>
          <p:nvPr>
            <p:extLst>
              <p:ext uri="{D42A27DB-BD31-4B8C-83A1-F6EECF244321}">
                <p14:modId xmlns:p14="http://schemas.microsoft.com/office/powerpoint/2010/main" val="2729998987"/>
              </p:ext>
            </p:extLst>
          </p:nvPr>
        </p:nvGraphicFramePr>
        <p:xfrm>
          <a:off x="3473245" y="3821624"/>
          <a:ext cx="4038600" cy="2315951"/>
        </p:xfrm>
        <a:graphic>
          <a:graphicData uri="http://schemas.openxmlformats.org/drawingml/2006/table">
            <a:tbl>
              <a:tblPr>
                <a:tableStyleId>{073A0DAA-6AF3-43AB-8588-CEC1D06C72B9}</a:tableStyleId>
              </a:tblPr>
              <a:tblGrid>
                <a:gridCol w="1404731">
                  <a:extLst>
                    <a:ext uri="{9D8B030D-6E8A-4147-A177-3AD203B41FA5}">
                      <a16:colId xmlns:a16="http://schemas.microsoft.com/office/drawing/2014/main" val="3415350444"/>
                    </a:ext>
                  </a:extLst>
                </a:gridCol>
                <a:gridCol w="2633869">
                  <a:extLst>
                    <a:ext uri="{9D8B030D-6E8A-4147-A177-3AD203B41FA5}">
                      <a16:colId xmlns:a16="http://schemas.microsoft.com/office/drawing/2014/main" val="2443206338"/>
                    </a:ext>
                  </a:extLst>
                </a:gridCol>
              </a:tblGrid>
              <a:tr h="624803">
                <a:tc>
                  <a:txBody>
                    <a:bodyPr/>
                    <a:lstStyle/>
                    <a:p>
                      <a:pPr algn="ctr" fontAlgn="ctr"/>
                      <a:r>
                        <a:rPr lang="fr-CA" sz="1300" b="1" u="none" strike="noStrike" dirty="0">
                          <a:solidFill>
                            <a:schemeClr val="bg1"/>
                          </a:solidFill>
                          <a:effectLst/>
                        </a:rPr>
                        <a:t>Taille d’élément</a:t>
                      </a:r>
                      <a:endParaRPr lang="fr-CA" sz="1300" b="1" i="0" u="none" strike="noStrike" dirty="0">
                        <a:solidFill>
                          <a:schemeClr val="bg1"/>
                        </a:solidFill>
                        <a:effectLst/>
                        <a:latin typeface="Calibri" panose="020F0502020204030204" pitchFamily="34" charset="0"/>
                      </a:endParaRPr>
                    </a:p>
                  </a:txBody>
                  <a:tcPr marL="7620" marR="7620" marT="7620" marB="0" anchor="ctr">
                    <a:solidFill>
                      <a:schemeClr val="tx1">
                        <a:lumMod val="50000"/>
                        <a:lumOff val="50000"/>
                      </a:schemeClr>
                    </a:solidFill>
                  </a:tcPr>
                </a:tc>
                <a:tc>
                  <a:txBody>
                    <a:bodyPr/>
                    <a:lstStyle/>
                    <a:p>
                      <a:pPr algn="ctr" fontAlgn="ctr"/>
                      <a:r>
                        <a:rPr lang="fr-FR" sz="1300" b="1" u="none" strike="noStrike" dirty="0">
                          <a:solidFill>
                            <a:schemeClr val="bg1"/>
                          </a:solidFill>
                          <a:effectLst/>
                        </a:rPr>
                        <a:t>Magnitude du déplacement de L1</a:t>
                      </a:r>
                      <a:endParaRPr lang="fr-FR" sz="1300" b="1" i="0" u="none" strike="noStrike" dirty="0">
                        <a:solidFill>
                          <a:schemeClr val="bg1"/>
                        </a:solidFill>
                        <a:effectLst/>
                        <a:latin typeface="Calibri" panose="020F0502020204030204" pitchFamily="34" charset="0"/>
                      </a:endParaRPr>
                    </a:p>
                  </a:txBody>
                  <a:tcPr marL="7620" marR="7620" marT="7620" marB="0" anchor="ctr">
                    <a:solidFill>
                      <a:schemeClr val="tx1">
                        <a:lumMod val="50000"/>
                        <a:lumOff val="50000"/>
                      </a:schemeClr>
                    </a:solidFill>
                  </a:tcPr>
                </a:tc>
                <a:extLst>
                  <a:ext uri="{0D108BD9-81ED-4DB2-BD59-A6C34878D82A}">
                    <a16:rowId xmlns:a16="http://schemas.microsoft.com/office/drawing/2014/main" val="803735086"/>
                  </a:ext>
                </a:extLst>
              </a:tr>
              <a:tr h="422787">
                <a:tc>
                  <a:txBody>
                    <a:bodyPr/>
                    <a:lstStyle/>
                    <a:p>
                      <a:pPr algn="ctr" fontAlgn="ctr"/>
                      <a:r>
                        <a:rPr lang="fr-CA" sz="1300" u="none" strike="noStrike" dirty="0">
                          <a:effectLst/>
                        </a:rPr>
                        <a:t>9</a:t>
                      </a:r>
                      <a:endParaRPr lang="fr-CA" sz="1300" b="0" i="0" u="none" strike="noStrike" dirty="0">
                        <a:solidFill>
                          <a:srgbClr val="000000"/>
                        </a:solidFill>
                        <a:effectLst/>
                        <a:latin typeface="Calibri" panose="020F0502020204030204" pitchFamily="34" charset="0"/>
                      </a:endParaRPr>
                    </a:p>
                  </a:txBody>
                  <a:tcPr marL="7620" marR="7620" marT="7620" marB="0" anchor="ctr"/>
                </a:tc>
                <a:tc>
                  <a:txBody>
                    <a:bodyPr/>
                    <a:lstStyle/>
                    <a:p>
                      <a:pPr marL="0" algn="ctr" defTabSz="914400" rtl="0" eaLnBrk="1" fontAlgn="ctr" latinLnBrk="0" hangingPunct="1"/>
                      <a:r>
                        <a:rPr lang="fr-CA" sz="1300" u="none" strike="noStrike" kern="1200" dirty="0">
                          <a:solidFill>
                            <a:schemeClr val="dk1"/>
                          </a:solidFill>
                          <a:effectLst/>
                          <a:latin typeface="+mn-lt"/>
                          <a:ea typeface="+mn-ea"/>
                          <a:cs typeface="+mn-cs"/>
                        </a:rPr>
                        <a:t>18,8922314</a:t>
                      </a:r>
                    </a:p>
                  </a:txBody>
                  <a:tcPr marL="7620" marR="7620" marT="7620" marB="0" anchor="ctr"/>
                </a:tc>
                <a:extLst>
                  <a:ext uri="{0D108BD9-81ED-4DB2-BD59-A6C34878D82A}">
                    <a16:rowId xmlns:a16="http://schemas.microsoft.com/office/drawing/2014/main" val="3079437706"/>
                  </a:ext>
                </a:extLst>
              </a:tr>
              <a:tr h="422787">
                <a:tc>
                  <a:txBody>
                    <a:bodyPr/>
                    <a:lstStyle/>
                    <a:p>
                      <a:pPr algn="ctr" fontAlgn="ctr"/>
                      <a:r>
                        <a:rPr lang="fr-CA" sz="1300" u="none" strike="noStrike" dirty="0">
                          <a:effectLst/>
                        </a:rPr>
                        <a:t>1</a:t>
                      </a:r>
                      <a:endParaRPr lang="fr-CA" sz="1300" b="0" i="0" u="none" strike="noStrike" dirty="0">
                        <a:solidFill>
                          <a:srgbClr val="000000"/>
                        </a:solidFill>
                        <a:effectLst/>
                        <a:latin typeface="Calibri" panose="020F0502020204030204" pitchFamily="34" charset="0"/>
                      </a:endParaRPr>
                    </a:p>
                  </a:txBody>
                  <a:tcPr marL="7620" marR="7620" marT="7620" marB="0" anchor="ctr"/>
                </a:tc>
                <a:tc>
                  <a:txBody>
                    <a:bodyPr/>
                    <a:lstStyle/>
                    <a:p>
                      <a:pPr marL="0" algn="ctr" defTabSz="914400" rtl="0" eaLnBrk="1" fontAlgn="ctr" latinLnBrk="0" hangingPunct="1"/>
                      <a:r>
                        <a:rPr lang="fr-CA" sz="1300" u="none" strike="noStrike" kern="1200" dirty="0">
                          <a:solidFill>
                            <a:schemeClr val="dk1"/>
                          </a:solidFill>
                          <a:effectLst/>
                          <a:latin typeface="+mn-lt"/>
                          <a:ea typeface="+mn-ea"/>
                          <a:cs typeface="+mn-cs"/>
                        </a:rPr>
                        <a:t>18,8847067</a:t>
                      </a:r>
                    </a:p>
                  </a:txBody>
                  <a:tcPr marL="7620" marR="7620" marT="7620" marB="0" anchor="ctr"/>
                </a:tc>
                <a:extLst>
                  <a:ext uri="{0D108BD9-81ED-4DB2-BD59-A6C34878D82A}">
                    <a16:rowId xmlns:a16="http://schemas.microsoft.com/office/drawing/2014/main" val="2895031179"/>
                  </a:ext>
                </a:extLst>
              </a:tr>
              <a:tr h="422787">
                <a:tc>
                  <a:txBody>
                    <a:bodyPr/>
                    <a:lstStyle/>
                    <a:p>
                      <a:pPr algn="ctr" fontAlgn="ctr"/>
                      <a:r>
                        <a:rPr lang="fr-CA" sz="1300" u="none" strike="noStrike" dirty="0">
                          <a:effectLst/>
                        </a:rPr>
                        <a:t>0,1</a:t>
                      </a:r>
                      <a:endParaRPr lang="fr-CA" sz="1300" b="0" i="0" u="none" strike="noStrike" dirty="0">
                        <a:solidFill>
                          <a:srgbClr val="000000"/>
                        </a:solidFill>
                        <a:effectLst/>
                        <a:latin typeface="Calibri" panose="020F0502020204030204" pitchFamily="34" charset="0"/>
                      </a:endParaRPr>
                    </a:p>
                  </a:txBody>
                  <a:tcPr marL="7620" marR="7620" marT="7620" marB="0" anchor="ctr"/>
                </a:tc>
                <a:tc>
                  <a:txBody>
                    <a:bodyPr/>
                    <a:lstStyle/>
                    <a:p>
                      <a:pPr marL="0" algn="ctr" defTabSz="914400" rtl="0" eaLnBrk="1" fontAlgn="ctr" latinLnBrk="0" hangingPunct="1"/>
                      <a:r>
                        <a:rPr lang="fr-CA" sz="1300" u="none" strike="noStrike" kern="1200" dirty="0">
                          <a:solidFill>
                            <a:schemeClr val="dk1"/>
                          </a:solidFill>
                          <a:effectLst/>
                          <a:latin typeface="+mn-lt"/>
                          <a:ea typeface="+mn-ea"/>
                          <a:cs typeface="+mn-cs"/>
                        </a:rPr>
                        <a:t>18,8825487</a:t>
                      </a:r>
                    </a:p>
                  </a:txBody>
                  <a:tcPr marL="7620" marR="7620" marT="7620" marB="0" anchor="ctr"/>
                </a:tc>
                <a:extLst>
                  <a:ext uri="{0D108BD9-81ED-4DB2-BD59-A6C34878D82A}">
                    <a16:rowId xmlns:a16="http://schemas.microsoft.com/office/drawing/2014/main" val="2332115357"/>
                  </a:ext>
                </a:extLst>
              </a:tr>
              <a:tr h="422787">
                <a:tc>
                  <a:txBody>
                    <a:bodyPr/>
                    <a:lstStyle/>
                    <a:p>
                      <a:pPr algn="ctr" fontAlgn="ctr"/>
                      <a:r>
                        <a:rPr lang="fr-CA" sz="1300" u="none" strike="noStrike">
                          <a:effectLst/>
                        </a:rPr>
                        <a:t>0,01</a:t>
                      </a:r>
                      <a:endParaRPr lang="fr-CA" sz="1300" b="0" i="0" u="none" strike="noStrike">
                        <a:solidFill>
                          <a:srgbClr val="000000"/>
                        </a:solidFill>
                        <a:effectLst/>
                        <a:latin typeface="Calibri" panose="020F0502020204030204" pitchFamily="34" charset="0"/>
                      </a:endParaRPr>
                    </a:p>
                  </a:txBody>
                  <a:tcPr marL="7620" marR="7620" marT="7620" marB="0" anchor="ctr"/>
                </a:tc>
                <a:tc>
                  <a:txBody>
                    <a:bodyPr/>
                    <a:lstStyle/>
                    <a:p>
                      <a:pPr marL="0" algn="ctr" defTabSz="914400" rtl="0" eaLnBrk="1" fontAlgn="ctr" latinLnBrk="0" hangingPunct="1"/>
                      <a:r>
                        <a:rPr lang="fr-CA" sz="1300" u="none" strike="noStrike" kern="1200" dirty="0">
                          <a:solidFill>
                            <a:schemeClr val="dk1"/>
                          </a:solidFill>
                          <a:effectLst/>
                          <a:latin typeface="+mn-lt"/>
                          <a:ea typeface="+mn-ea"/>
                          <a:cs typeface="+mn-cs"/>
                        </a:rPr>
                        <a:t>18,8825297</a:t>
                      </a:r>
                    </a:p>
                  </a:txBody>
                  <a:tcPr marL="7620" marR="7620" marT="7620" marB="0" anchor="ctr"/>
                </a:tc>
                <a:extLst>
                  <a:ext uri="{0D108BD9-81ED-4DB2-BD59-A6C34878D82A}">
                    <a16:rowId xmlns:a16="http://schemas.microsoft.com/office/drawing/2014/main" val="4036792602"/>
                  </a:ext>
                </a:extLst>
              </a:tr>
            </a:tbl>
          </a:graphicData>
        </a:graphic>
      </p:graphicFrame>
      <p:sp>
        <p:nvSpPr>
          <p:cNvPr id="4" name="ZoneTexte 4">
            <a:extLst>
              <a:ext uri="{FF2B5EF4-FFF2-40B4-BE49-F238E27FC236}">
                <a16:creationId xmlns:a16="http://schemas.microsoft.com/office/drawing/2014/main" id="{779B6F13-D5E5-E8C2-ECB7-F2073E2589CF}"/>
              </a:ext>
            </a:extLst>
          </p:cNvPr>
          <p:cNvSpPr txBox="1"/>
          <p:nvPr/>
        </p:nvSpPr>
        <p:spPr>
          <a:xfrm>
            <a:off x="3473245" y="3544625"/>
            <a:ext cx="4038600" cy="276999"/>
          </a:xfrm>
          <a:prstGeom prst="rect">
            <a:avLst/>
          </a:prstGeom>
          <a:noFill/>
        </p:spPr>
        <p:txBody>
          <a:bodyPr wrap="square" rtlCol="0">
            <a:spAutoFit/>
          </a:bodyPr>
          <a:lstStyle/>
          <a:p>
            <a:r>
              <a:rPr lang="fr-FR" sz="1200" dirty="0"/>
              <a:t>Tableau 4. </a:t>
            </a:r>
            <a:r>
              <a:rPr lang="en-CA" sz="1200" dirty="0" err="1"/>
              <a:t>Déplacements</a:t>
            </a:r>
            <a:r>
              <a:rPr lang="en-CA" sz="1200" dirty="0"/>
              <a:t> pour un </a:t>
            </a:r>
            <a:r>
              <a:rPr lang="en-CA" sz="1200" dirty="0" err="1"/>
              <a:t>raffinement</a:t>
            </a:r>
            <a:r>
              <a:rPr lang="en-CA" sz="1200" dirty="0"/>
              <a:t> de </a:t>
            </a:r>
            <a:r>
              <a:rPr lang="en-CA" sz="1200" dirty="0" err="1"/>
              <a:t>maillage</a:t>
            </a:r>
            <a:endParaRPr lang="fr-FR" sz="1200" dirty="0"/>
          </a:p>
        </p:txBody>
      </p:sp>
      <p:sp>
        <p:nvSpPr>
          <p:cNvPr id="6" name="Slide Number Placeholder 5">
            <a:extLst>
              <a:ext uri="{FF2B5EF4-FFF2-40B4-BE49-F238E27FC236}">
                <a16:creationId xmlns:a16="http://schemas.microsoft.com/office/drawing/2014/main" id="{50073DD1-F228-7EC1-9926-E54F288DB991}"/>
              </a:ext>
            </a:extLst>
          </p:cNvPr>
          <p:cNvSpPr>
            <a:spLocks noGrp="1"/>
          </p:cNvSpPr>
          <p:nvPr>
            <p:ph type="sldNum" sz="quarter" idx="12"/>
          </p:nvPr>
        </p:nvSpPr>
        <p:spPr/>
        <p:txBody>
          <a:bodyPr/>
          <a:lstStyle/>
          <a:p>
            <a:fld id="{4BD3201E-7DF8-462B-AC18-61E63795AE0D}" type="slidenum">
              <a:rPr lang="en-CA" smtClean="0"/>
              <a:t>14</a:t>
            </a:fld>
            <a:endParaRPr lang="en-CA"/>
          </a:p>
        </p:txBody>
      </p:sp>
      <p:sp>
        <p:nvSpPr>
          <p:cNvPr id="7" name="Rectangle 6">
            <a:extLst>
              <a:ext uri="{FF2B5EF4-FFF2-40B4-BE49-F238E27FC236}">
                <a16:creationId xmlns:a16="http://schemas.microsoft.com/office/drawing/2014/main" id="{C4D0EBE4-5442-7A6A-D59B-61EE44D795EB}"/>
              </a:ext>
            </a:extLst>
          </p:cNvPr>
          <p:cNvSpPr/>
          <p:nvPr/>
        </p:nvSpPr>
        <p:spPr>
          <a:xfrm>
            <a:off x="0" y="365125"/>
            <a:ext cx="678427" cy="556649"/>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567347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Vérification de solution</a:t>
            </a:r>
            <a:endParaRPr lang="en-CA" sz="300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algn="just">
                  <a:lnSpc>
                    <a:spcPct val="100000"/>
                  </a:lnSpc>
                </a:pPr>
                <a:r>
                  <a:rPr lang="fr-FR" sz="1800" dirty="0">
                    <a:latin typeface="Aptos "/>
                  </a:rPr>
                  <a:t>Ecart entre l’ordre formel et l’ordre observé </a:t>
                </a:r>
                <a14:m>
                  <m:oMath xmlns:m="http://schemas.openxmlformats.org/officeDocument/2006/math">
                    <m:d>
                      <m:dPr>
                        <m:begChr m:val="|"/>
                        <m:endChr m:val="|"/>
                        <m:ctrlPr>
                          <a:rPr lang="fr-CA" sz="1800" i="1">
                            <a:latin typeface="Cambria Math" panose="02040503050406030204" pitchFamily="18" charset="0"/>
                          </a:rPr>
                        </m:ctrlPr>
                      </m:dPr>
                      <m:e>
                        <m:f>
                          <m:fPr>
                            <m:ctrlPr>
                              <a:rPr lang="fr-CA" sz="1800" i="1">
                                <a:latin typeface="Cambria Math" panose="02040503050406030204" pitchFamily="18" charset="0"/>
                              </a:rPr>
                            </m:ctrlPr>
                          </m:fPr>
                          <m:num>
                            <m:sSub>
                              <m:sSubPr>
                                <m:ctrlPr>
                                  <a:rPr lang="fr-CA" sz="1800" i="1">
                                    <a:latin typeface="Cambria Math" panose="02040503050406030204" pitchFamily="18" charset="0"/>
                                  </a:rPr>
                                </m:ctrlPr>
                              </m:sSubPr>
                              <m:e>
                                <m:r>
                                  <a:rPr lang="fr-FR" sz="1800" i="1">
                                    <a:latin typeface="Cambria Math" panose="02040503050406030204" pitchFamily="18" charset="0"/>
                                  </a:rPr>
                                  <m:t>𝑝</m:t>
                                </m:r>
                              </m:e>
                              <m:sub>
                                <m:r>
                                  <a:rPr lang="fr-FR" sz="1800" i="1">
                                    <a:latin typeface="Cambria Math" panose="02040503050406030204" pitchFamily="18" charset="0"/>
                                  </a:rPr>
                                  <m:t>𝑓</m:t>
                                </m:r>
                              </m:sub>
                            </m:sSub>
                            <m:r>
                              <a:rPr lang="fr-FR" sz="1800" i="1">
                                <a:latin typeface="Cambria Math" panose="02040503050406030204" pitchFamily="18" charset="0"/>
                              </a:rPr>
                              <m:t>−</m:t>
                            </m:r>
                            <m:acc>
                              <m:accPr>
                                <m:chr m:val="̂"/>
                                <m:ctrlPr>
                                  <a:rPr lang="fr-CA" sz="1800" i="1">
                                    <a:latin typeface="Cambria Math" panose="02040503050406030204" pitchFamily="18" charset="0"/>
                                  </a:rPr>
                                </m:ctrlPr>
                              </m:accPr>
                              <m:e>
                                <m:r>
                                  <a:rPr lang="fr-FR" sz="1800" i="1">
                                    <a:latin typeface="Cambria Math" panose="02040503050406030204" pitchFamily="18" charset="0"/>
                                  </a:rPr>
                                  <m:t>𝑝</m:t>
                                </m:r>
                              </m:e>
                            </m:acc>
                          </m:num>
                          <m:den>
                            <m:r>
                              <a:rPr lang="fr-FR" sz="1800" i="1">
                                <a:latin typeface="Cambria Math" panose="02040503050406030204" pitchFamily="18" charset="0"/>
                              </a:rPr>
                              <m:t>𝑝</m:t>
                            </m:r>
                          </m:den>
                        </m:f>
                      </m:e>
                    </m:d>
                    <m:r>
                      <a:rPr lang="fr-FR" sz="1800" i="1">
                        <a:latin typeface="Cambria Math" panose="02040503050406030204" pitchFamily="18" charset="0"/>
                      </a:rPr>
                      <m:t>=3%</m:t>
                    </m:r>
                  </m:oMath>
                </a14:m>
                <a:r>
                  <a:rPr lang="fr-CA" sz="1800" dirty="0">
                    <a:latin typeface="Aptos "/>
                  </a:rPr>
                  <a:t>. </a:t>
                </a:r>
              </a:p>
              <a:p>
                <a:pPr algn="just">
                  <a:lnSpc>
                    <a:spcPct val="100000"/>
                  </a:lnSpc>
                </a:pPr>
                <a:r>
                  <a:rPr lang="fr-CA" sz="1800" dirty="0">
                    <a:latin typeface="Aptos "/>
                  </a:rPr>
                  <a:t>Étape 1: GCI</a:t>
                </a:r>
              </a:p>
              <a:p>
                <a:pPr marL="0" indent="0" algn="ctr">
                  <a:lnSpc>
                    <a:spcPct val="100000"/>
                  </a:lnSpc>
                  <a:buNone/>
                </a:pPr>
                <a14:m>
                  <m:oMath xmlns:m="http://schemas.openxmlformats.org/officeDocument/2006/math">
                    <m:r>
                      <a:rPr lang="fr-FR" sz="1800" i="1">
                        <a:latin typeface="Cambria Math" panose="02040503050406030204" pitchFamily="18" charset="0"/>
                      </a:rPr>
                      <m:t>𝑓</m:t>
                    </m:r>
                    <m:r>
                      <a:rPr lang="fr-FR" sz="1800" i="1">
                        <a:latin typeface="Cambria Math" panose="02040503050406030204" pitchFamily="18" charset="0"/>
                      </a:rPr>
                      <m:t>=</m:t>
                    </m:r>
                    <m:sSub>
                      <m:sSubPr>
                        <m:ctrlPr>
                          <a:rPr lang="fr-CA"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h</m:t>
                        </m:r>
                      </m:sub>
                    </m:sSub>
                    <m:r>
                      <a:rPr lang="fr-FR" sz="1800" i="1">
                        <a:latin typeface="Cambria Math" panose="02040503050406030204" pitchFamily="18" charset="0"/>
                      </a:rPr>
                      <m:t>±</m:t>
                    </m:r>
                    <m:f>
                      <m:fPr>
                        <m:ctrlPr>
                          <a:rPr lang="fr-CA" sz="1800" i="1">
                            <a:latin typeface="Cambria Math" panose="02040503050406030204" pitchFamily="18" charset="0"/>
                          </a:rPr>
                        </m:ctrlPr>
                      </m:fPr>
                      <m:num>
                        <m:sSub>
                          <m:sSubPr>
                            <m:ctrlPr>
                              <a:rPr lang="fr-CA" sz="1800" i="1">
                                <a:latin typeface="Cambria Math" panose="02040503050406030204" pitchFamily="18" charset="0"/>
                              </a:rPr>
                            </m:ctrlPr>
                          </m:sSubPr>
                          <m:e>
                            <m:r>
                              <a:rPr lang="fr-FR" sz="1800" i="1">
                                <a:latin typeface="Cambria Math" panose="02040503050406030204" pitchFamily="18" charset="0"/>
                              </a:rPr>
                              <m:t>𝐹</m:t>
                            </m:r>
                          </m:e>
                          <m:sub>
                            <m:r>
                              <a:rPr lang="fr-FR" sz="1800" i="1">
                                <a:latin typeface="Cambria Math" panose="02040503050406030204" pitchFamily="18" charset="0"/>
                              </a:rPr>
                              <m:t>𝑆</m:t>
                            </m:r>
                          </m:sub>
                        </m:sSub>
                      </m:num>
                      <m:den>
                        <m:sSup>
                          <m:sSupPr>
                            <m:ctrlPr>
                              <a:rPr lang="fr-CA" sz="1800" i="1">
                                <a:latin typeface="Cambria Math" panose="02040503050406030204" pitchFamily="18" charset="0"/>
                              </a:rPr>
                            </m:ctrlPr>
                          </m:sSupPr>
                          <m:e>
                            <m:r>
                              <a:rPr lang="fr-FR" sz="1800" i="1">
                                <a:latin typeface="Cambria Math" panose="02040503050406030204" pitchFamily="18" charset="0"/>
                              </a:rPr>
                              <m:t>𝑟</m:t>
                            </m:r>
                          </m:e>
                          <m:sup>
                            <m:sSub>
                              <m:sSubPr>
                                <m:ctrlPr>
                                  <a:rPr lang="fr-CA" sz="1800" i="1">
                                    <a:latin typeface="Cambria Math" panose="02040503050406030204" pitchFamily="18" charset="0"/>
                                  </a:rPr>
                                </m:ctrlPr>
                              </m:sSubPr>
                              <m:e>
                                <m:r>
                                  <a:rPr lang="fr-FR" sz="1800" i="1">
                                    <a:latin typeface="Cambria Math" panose="02040503050406030204" pitchFamily="18" charset="0"/>
                                  </a:rPr>
                                  <m:t>𝑝</m:t>
                                </m:r>
                              </m:e>
                              <m:sub>
                                <m:r>
                                  <a:rPr lang="fr-FR" sz="1800" i="1">
                                    <a:latin typeface="Cambria Math" panose="02040503050406030204" pitchFamily="18" charset="0"/>
                                  </a:rPr>
                                  <m:t>𝑓</m:t>
                                </m:r>
                              </m:sub>
                            </m:sSub>
                          </m:sup>
                        </m:sSup>
                        <m:r>
                          <a:rPr lang="fr-FR" sz="1800" i="1">
                            <a:latin typeface="Cambria Math" panose="02040503050406030204" pitchFamily="18" charset="0"/>
                          </a:rPr>
                          <m:t>−1</m:t>
                        </m:r>
                      </m:den>
                    </m:f>
                    <m:d>
                      <m:dPr>
                        <m:begChr m:val="|"/>
                        <m:endChr m:val="|"/>
                        <m:ctrlPr>
                          <a:rPr lang="fr-CA" sz="1800" i="1">
                            <a:latin typeface="Cambria Math" panose="02040503050406030204" pitchFamily="18" charset="0"/>
                          </a:rPr>
                        </m:ctrlPr>
                      </m:dPr>
                      <m:e>
                        <m:sSub>
                          <m:sSubPr>
                            <m:ctrlPr>
                              <a:rPr lang="fr-CA"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h</m:t>
                            </m:r>
                          </m:sub>
                        </m:sSub>
                        <m:r>
                          <a:rPr lang="fr-FR" sz="1800" i="1">
                            <a:latin typeface="Cambria Math" panose="02040503050406030204" pitchFamily="18" charset="0"/>
                          </a:rPr>
                          <m:t>−</m:t>
                        </m:r>
                        <m:sSub>
                          <m:sSubPr>
                            <m:ctrlPr>
                              <a:rPr lang="fr-CA"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𝑟h</m:t>
                            </m:r>
                          </m:sub>
                        </m:sSub>
                      </m:e>
                    </m:d>
                  </m:oMath>
                </a14:m>
                <a:r>
                  <a:rPr lang="fr-FR" sz="1800" dirty="0">
                    <a:latin typeface="Aptos "/>
                  </a:rPr>
                  <a:t> </a:t>
                </a:r>
                <a:endParaRPr lang="fr-CA" sz="1800" dirty="0">
                  <a:latin typeface="Aptos "/>
                </a:endParaRPr>
              </a:p>
              <a:p>
                <a:pPr marL="0" indent="0" algn="just">
                  <a:lnSpc>
                    <a:spcPct val="100000"/>
                  </a:lnSpc>
                  <a:buNone/>
                </a:pPr>
                <a:r>
                  <a:rPr lang="fr-CA" sz="1800" dirty="0">
                    <a:latin typeface="Aptos "/>
                  </a:rPr>
                  <a:t>Dans notre cas l’écart relativement faible entre l’ordre formel et observé a permis de d’opter pour un faible facteur de sécurité </a:t>
                </a:r>
                <a14:m>
                  <m:oMath xmlns:m="http://schemas.openxmlformats.org/officeDocument/2006/math">
                    <m:sSub>
                      <m:sSubPr>
                        <m:ctrlPr>
                          <a:rPr lang="fr-CA" sz="1800" i="1">
                            <a:latin typeface="Cambria Math" panose="02040503050406030204" pitchFamily="18" charset="0"/>
                          </a:rPr>
                        </m:ctrlPr>
                      </m:sSubPr>
                      <m:e>
                        <m:r>
                          <a:rPr lang="fr-FR" sz="1800" i="1">
                            <a:latin typeface="Cambria Math" panose="02040503050406030204" pitchFamily="18" charset="0"/>
                          </a:rPr>
                          <m:t>𝐹</m:t>
                        </m:r>
                      </m:e>
                      <m:sub>
                        <m:r>
                          <a:rPr lang="fr-FR" sz="1800" i="1">
                            <a:latin typeface="Cambria Math" panose="02040503050406030204" pitchFamily="18" charset="0"/>
                          </a:rPr>
                          <m:t>𝑆</m:t>
                        </m:r>
                      </m:sub>
                    </m:sSub>
                  </m:oMath>
                </a14:m>
                <a:r>
                  <a:rPr lang="fr-CA" sz="1800" dirty="0">
                    <a:latin typeface="Aptos "/>
                  </a:rPr>
                  <a:t>=1,25. Ainsi, on obtient l’intervalle:</a:t>
                </a:r>
              </a:p>
              <a:p>
                <a:pPr marL="0" indent="0" algn="ctr">
                  <a:lnSpc>
                    <a:spcPct val="100000"/>
                  </a:lnSpc>
                  <a:buNone/>
                </a:pPr>
                <a:r>
                  <a:rPr lang="fr-CA" sz="1800" dirty="0">
                    <a:latin typeface="Aptos "/>
                  </a:rPr>
                  <a:t> </a:t>
                </a:r>
                <a14:m>
                  <m:oMath xmlns:m="http://schemas.openxmlformats.org/officeDocument/2006/math">
                    <m:r>
                      <a:rPr lang="fr-FR" sz="1800" i="1">
                        <a:latin typeface="Cambria Math" panose="02040503050406030204" pitchFamily="18" charset="0"/>
                      </a:rPr>
                      <m:t>𝑓</m:t>
                    </m:r>
                    <m:r>
                      <a:rPr lang="fr-FR" sz="1800" i="1">
                        <a:latin typeface="Cambria Math" panose="02040503050406030204" pitchFamily="18" charset="0"/>
                      </a:rPr>
                      <m:t>=41,54970169±2,399 . </m:t>
                    </m:r>
                    <m:sSup>
                      <m:sSupPr>
                        <m:ctrlPr>
                          <a:rPr lang="en-CA" sz="1800" b="0" i="1" smtClean="0">
                            <a:latin typeface="Cambria Math" panose="02040503050406030204" pitchFamily="18" charset="0"/>
                          </a:rPr>
                        </m:ctrlPr>
                      </m:sSupPr>
                      <m:e>
                        <m:r>
                          <a:rPr lang="en-CA" sz="1800" b="0" i="1" smtClean="0">
                            <a:latin typeface="Cambria Math" panose="02040503050406030204" pitchFamily="18" charset="0"/>
                          </a:rPr>
                          <m:t>10</m:t>
                        </m:r>
                      </m:e>
                      <m:sup>
                        <m:r>
                          <a:rPr lang="en-CA" sz="1800" b="0" i="1" smtClean="0">
                            <a:latin typeface="Cambria Math" panose="02040503050406030204" pitchFamily="18" charset="0"/>
                          </a:rPr>
                          <m:t>−7</m:t>
                        </m:r>
                      </m:sup>
                    </m:sSup>
                    <m:r>
                      <a:rPr lang="en-CA" sz="1800" b="0" i="1" smtClean="0">
                        <a:latin typeface="Cambria Math" panose="02040503050406030204" pitchFamily="18" charset="0"/>
                      </a:rPr>
                      <m:t>𝑚</m:t>
                    </m:r>
                    <m:r>
                      <a:rPr lang="en-CA" sz="1800" b="0" i="1" smtClean="0">
                        <a:latin typeface="Cambria Math" panose="02040503050406030204" pitchFamily="18" charset="0"/>
                      </a:rPr>
                      <m:t>.</m:t>
                    </m:r>
                  </m:oMath>
                </a14:m>
                <a:endParaRPr lang="en-CA" sz="1800" b="0" dirty="0">
                  <a:latin typeface="Aptos "/>
                </a:endParaRPr>
              </a:p>
              <a:p>
                <a:pPr marL="0" indent="0" algn="just">
                  <a:lnSpc>
                    <a:spcPct val="100000"/>
                  </a:lnSpc>
                  <a:buNone/>
                </a:pPr>
                <a:endParaRPr lang="en-CA" sz="1800" b="0" dirty="0">
                  <a:latin typeface="Aptos "/>
                </a:endParaRPr>
              </a:p>
              <a:p>
                <a:pPr algn="just">
                  <a:lnSpc>
                    <a:spcPct val="100000"/>
                  </a:lnSpc>
                </a:pPr>
                <a:r>
                  <a:rPr lang="fr-CA" sz="1800" dirty="0">
                    <a:latin typeface="Aptos "/>
                  </a:rPr>
                  <a:t>Étape 2: Extrapolation de Richardson</a:t>
                </a:r>
                <a:endParaRPr lang="fr-CA" sz="1800" strike="sngStrike" dirty="0">
                  <a:latin typeface="Aptos "/>
                </a:endParaRPr>
              </a:p>
              <a:p>
                <a:pPr marL="0" indent="0" algn="just">
                  <a:lnSpc>
                    <a:spcPct val="100000"/>
                  </a:lnSpc>
                  <a:buNone/>
                </a:pPr>
                <a14:m>
                  <m:oMathPara xmlns:m="http://schemas.openxmlformats.org/officeDocument/2006/math">
                    <m:oMathParaPr>
                      <m:jc m:val="centerGroup"/>
                    </m:oMathParaPr>
                    <m:oMath xmlns:m="http://schemas.openxmlformats.org/officeDocument/2006/math">
                      <m:r>
                        <a:rPr lang="fr-FR" sz="1800">
                          <a:latin typeface="Cambria Math" panose="02040503050406030204" pitchFamily="18" charset="0"/>
                        </a:rPr>
                        <m:t>𝑓</m:t>
                      </m:r>
                      <m:r>
                        <a:rPr lang="fr-FR" sz="1800">
                          <a:latin typeface="Cambria Math" panose="02040503050406030204" pitchFamily="18" charset="0"/>
                        </a:rPr>
                        <m:t>=</m:t>
                      </m:r>
                      <m:sSub>
                        <m:sSubPr>
                          <m:ctrlPr>
                            <a:rPr lang="fr-CA" sz="1800" i="1">
                              <a:latin typeface="Cambria Math" panose="02040503050406030204" pitchFamily="18" charset="0"/>
                            </a:rPr>
                          </m:ctrlPr>
                        </m:sSubPr>
                        <m:e>
                          <m:r>
                            <a:rPr lang="fr-FR" sz="1800">
                              <a:latin typeface="Cambria Math" panose="02040503050406030204" pitchFamily="18" charset="0"/>
                            </a:rPr>
                            <m:t>𝑓</m:t>
                          </m:r>
                        </m:e>
                        <m:sub>
                          <m:r>
                            <a:rPr lang="fr-FR" sz="1800">
                              <a:latin typeface="Cambria Math" panose="02040503050406030204" pitchFamily="18" charset="0"/>
                            </a:rPr>
                            <m:t>h</m:t>
                          </m:r>
                        </m:sub>
                      </m:sSub>
                      <m:r>
                        <a:rPr lang="fr-FR" sz="1800">
                          <a:latin typeface="Cambria Math" panose="02040503050406030204" pitchFamily="18" charset="0"/>
                        </a:rPr>
                        <m:t>+</m:t>
                      </m:r>
                      <m:f>
                        <m:fPr>
                          <m:ctrlPr>
                            <a:rPr lang="fr-CA" sz="1800" i="1">
                              <a:latin typeface="Cambria Math" panose="02040503050406030204" pitchFamily="18" charset="0"/>
                            </a:rPr>
                          </m:ctrlPr>
                        </m:fPr>
                        <m:num>
                          <m:sSub>
                            <m:sSubPr>
                              <m:ctrlPr>
                                <a:rPr lang="fr-CA" sz="1800" i="1">
                                  <a:latin typeface="Cambria Math" panose="02040503050406030204" pitchFamily="18" charset="0"/>
                                </a:rPr>
                              </m:ctrlPr>
                            </m:sSubPr>
                            <m:e>
                              <m:r>
                                <a:rPr lang="fr-FR" sz="1800">
                                  <a:latin typeface="Cambria Math" panose="02040503050406030204" pitchFamily="18" charset="0"/>
                                </a:rPr>
                                <m:t>𝑓</m:t>
                              </m:r>
                            </m:e>
                            <m:sub>
                              <m:r>
                                <a:rPr lang="fr-FR" sz="1800">
                                  <a:latin typeface="Cambria Math" panose="02040503050406030204" pitchFamily="18" charset="0"/>
                                </a:rPr>
                                <m:t>h</m:t>
                              </m:r>
                            </m:sub>
                          </m:sSub>
                          <m:r>
                            <a:rPr lang="fr-FR" sz="1800">
                              <a:latin typeface="Cambria Math" panose="02040503050406030204" pitchFamily="18" charset="0"/>
                            </a:rPr>
                            <m:t>−</m:t>
                          </m:r>
                          <m:sSub>
                            <m:sSubPr>
                              <m:ctrlPr>
                                <a:rPr lang="fr-CA" sz="1800" i="1">
                                  <a:latin typeface="Cambria Math" panose="02040503050406030204" pitchFamily="18" charset="0"/>
                                </a:rPr>
                              </m:ctrlPr>
                            </m:sSubPr>
                            <m:e>
                              <m:r>
                                <a:rPr lang="fr-FR" sz="1800">
                                  <a:latin typeface="Cambria Math" panose="02040503050406030204" pitchFamily="18" charset="0"/>
                                </a:rPr>
                                <m:t>𝑓</m:t>
                              </m:r>
                            </m:e>
                            <m:sub>
                              <m:r>
                                <a:rPr lang="fr-FR" sz="1800">
                                  <a:latin typeface="Cambria Math" panose="02040503050406030204" pitchFamily="18" charset="0"/>
                                </a:rPr>
                                <m:t>𝑟h</m:t>
                              </m:r>
                            </m:sub>
                          </m:sSub>
                        </m:num>
                        <m:den>
                          <m:sSup>
                            <m:sSupPr>
                              <m:ctrlPr>
                                <a:rPr lang="fr-CA" sz="1800" i="1">
                                  <a:latin typeface="Cambria Math" panose="02040503050406030204" pitchFamily="18" charset="0"/>
                                </a:rPr>
                              </m:ctrlPr>
                            </m:sSupPr>
                            <m:e>
                              <m:r>
                                <a:rPr lang="fr-FR" sz="1800">
                                  <a:latin typeface="Cambria Math" panose="02040503050406030204" pitchFamily="18" charset="0"/>
                                </a:rPr>
                                <m:t>𝑟</m:t>
                              </m:r>
                            </m:e>
                            <m:sup>
                              <m:sSub>
                                <m:sSubPr>
                                  <m:ctrlPr>
                                    <a:rPr lang="fr-CA" sz="1800" i="1">
                                      <a:latin typeface="Cambria Math" panose="02040503050406030204" pitchFamily="18" charset="0"/>
                                    </a:rPr>
                                  </m:ctrlPr>
                                </m:sSubPr>
                                <m:e>
                                  <m:r>
                                    <a:rPr lang="fr-FR" sz="1800">
                                      <a:latin typeface="Cambria Math" panose="02040503050406030204" pitchFamily="18" charset="0"/>
                                    </a:rPr>
                                    <m:t>𝑝</m:t>
                                  </m:r>
                                </m:e>
                                <m:sub>
                                  <m:r>
                                    <a:rPr lang="fr-FR" sz="1800">
                                      <a:latin typeface="Cambria Math" panose="02040503050406030204" pitchFamily="18" charset="0"/>
                                    </a:rPr>
                                    <m:t>𝑓</m:t>
                                  </m:r>
                                </m:sub>
                              </m:sSub>
                            </m:sup>
                          </m:sSup>
                          <m:r>
                            <a:rPr lang="fr-FR" sz="1800">
                              <a:latin typeface="Cambria Math" panose="02040503050406030204" pitchFamily="18" charset="0"/>
                            </a:rPr>
                            <m:t>−1</m:t>
                          </m:r>
                        </m:den>
                      </m:f>
                      <m:r>
                        <a:rPr lang="en-CA" sz="1800">
                          <a:latin typeface="Cambria Math" panose="02040503050406030204" pitchFamily="18" charset="0"/>
                        </a:rPr>
                        <m:t>=</m:t>
                      </m:r>
                      <m:r>
                        <m:rPr>
                          <m:nor/>
                        </m:rPr>
                        <a:rPr lang="fr-CA" sz="1800">
                          <a:latin typeface="Cambria Math" panose="02040503050406030204" pitchFamily="18" charset="0"/>
                        </a:rPr>
                        <m:t>41,54970188</m:t>
                      </m:r>
                      <m:r>
                        <a:rPr lang="en-CA" sz="1800">
                          <a:latin typeface="Cambria Math" panose="02040503050406030204" pitchFamily="18" charset="0"/>
                        </a:rPr>
                        <m:t>𝑚</m:t>
                      </m:r>
                    </m:oMath>
                  </m:oMathPara>
                </a14:m>
                <a:endParaRPr lang="en-CA" sz="1800" dirty="0">
                  <a:latin typeface="Cambria Math" panose="02040503050406030204" pitchFamily="18" charset="0"/>
                </a:endParaRPr>
              </a:p>
              <a:p>
                <a:pPr marL="0" indent="0" algn="just">
                  <a:lnSpc>
                    <a:spcPct val="100000"/>
                  </a:lnSpc>
                  <a:buNone/>
                </a:pPr>
                <a:endParaRPr lang="en-CA" sz="1800" dirty="0">
                  <a:latin typeface="Cambria Math" panose="02040503050406030204" pitchFamily="18" charset="0"/>
                </a:endParaRPr>
              </a:p>
              <a:p>
                <a:pPr marL="0" indent="0" algn="just">
                  <a:lnSpc>
                    <a:spcPct val="100000"/>
                  </a:lnSpc>
                  <a:buNone/>
                </a:pPr>
                <a:r>
                  <a:rPr lang="fr-CA" sz="1800" dirty="0">
                    <a:latin typeface="Aptos "/>
                  </a:rPr>
                  <a:t>Dans ce cas, l’erreur numérique </a:t>
                </a:r>
                <a14:m>
                  <m:oMath xmlns:m="http://schemas.openxmlformats.org/officeDocument/2006/math">
                    <m:sSub>
                      <m:sSubPr>
                        <m:ctrlPr>
                          <a:rPr lang="fr-CA" sz="1800" i="1">
                            <a:latin typeface="Cambria Math" panose="02040503050406030204" pitchFamily="18" charset="0"/>
                          </a:rPr>
                        </m:ctrlPr>
                      </m:sSubPr>
                      <m:e>
                        <m:r>
                          <a:rPr lang="fr-FR" sz="1800" i="1">
                            <a:latin typeface="Cambria Math" panose="02040503050406030204" pitchFamily="18" charset="0"/>
                          </a:rPr>
                          <m:t>𝑈</m:t>
                        </m:r>
                      </m:e>
                      <m:sub>
                        <m:r>
                          <a:rPr lang="fr-FR" sz="1800" i="1">
                            <a:latin typeface="Cambria Math" panose="02040503050406030204" pitchFamily="18" charset="0"/>
                          </a:rPr>
                          <m:t>𝑛𝑢𝑚</m:t>
                        </m:r>
                      </m:sub>
                    </m:sSub>
                    <m:r>
                      <a:rPr lang="fr-FR" sz="1800" i="1">
                        <a:latin typeface="Cambria Math" panose="02040503050406030204" pitchFamily="18" charset="0"/>
                      </a:rPr>
                      <m:t>=0</m:t>
                    </m:r>
                  </m:oMath>
                </a14:m>
                <a:r>
                  <a:rPr lang="fr-CA" sz="1800" dirty="0">
                    <a:latin typeface="Aptos "/>
                  </a:rPr>
                  <a:t>. Cette valeur de </a:t>
                </a:r>
                <a14:m>
                  <m:oMath xmlns:m="http://schemas.openxmlformats.org/officeDocument/2006/math">
                    <m:sSub>
                      <m:sSubPr>
                        <m:ctrlPr>
                          <a:rPr lang="fr-CA" sz="1800" i="1">
                            <a:latin typeface="Cambria Math" panose="02040503050406030204" pitchFamily="18" charset="0"/>
                          </a:rPr>
                        </m:ctrlPr>
                      </m:sSubPr>
                      <m:e>
                        <m:r>
                          <a:rPr lang="fr-FR" sz="1800" i="1">
                            <a:latin typeface="Cambria Math" panose="02040503050406030204" pitchFamily="18" charset="0"/>
                          </a:rPr>
                          <m:t>𝑈</m:t>
                        </m:r>
                      </m:e>
                      <m:sub>
                        <m:r>
                          <a:rPr lang="fr-FR" sz="1800" i="1">
                            <a:latin typeface="Cambria Math" panose="02040503050406030204" pitchFamily="18" charset="0"/>
                          </a:rPr>
                          <m:t>𝑛𝑢𝑚</m:t>
                        </m:r>
                      </m:sub>
                    </m:sSub>
                  </m:oMath>
                </a14:m>
                <a:r>
                  <a:rPr lang="fr-CA" sz="1800" dirty="0">
                    <a:latin typeface="Aptos "/>
                  </a:rPr>
                  <a:t> intervient par la suite dans le calcul de l’incertitude sur l’erreur du modèle.</a:t>
                </a:r>
                <a:endParaRPr lang="fr-FR" sz="1800" dirty="0">
                  <a:latin typeface="Aptos "/>
                </a:endParaRP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522" r="-464"/>
                </a:stretch>
              </a:blipFill>
            </p:spPr>
            <p:txBody>
              <a:bodyPr/>
              <a:lstStyle/>
              <a:p>
                <a:r>
                  <a:rPr lang="fr-FR">
                    <a:noFill/>
                  </a:rPr>
                  <a:t> </a:t>
                </a:r>
              </a:p>
            </p:txBody>
          </p:sp>
        </mc:Fallback>
      </mc:AlternateContent>
      <p:sp>
        <p:nvSpPr>
          <p:cNvPr id="4" name="Slide Number Placeholder 3">
            <a:extLst>
              <a:ext uri="{FF2B5EF4-FFF2-40B4-BE49-F238E27FC236}">
                <a16:creationId xmlns:a16="http://schemas.microsoft.com/office/drawing/2014/main" id="{6E8DD997-BFEB-4816-7E5D-1607C5862A03}"/>
              </a:ext>
            </a:extLst>
          </p:cNvPr>
          <p:cNvSpPr>
            <a:spLocks noGrp="1"/>
          </p:cNvSpPr>
          <p:nvPr>
            <p:ph type="sldNum" sz="quarter" idx="12"/>
          </p:nvPr>
        </p:nvSpPr>
        <p:spPr/>
        <p:txBody>
          <a:bodyPr/>
          <a:lstStyle/>
          <a:p>
            <a:fld id="{4BD3201E-7DF8-462B-AC18-61E63795AE0D}" type="slidenum">
              <a:rPr lang="en-CA" smtClean="0"/>
              <a:t>15</a:t>
            </a:fld>
            <a:endParaRPr lang="en-CA"/>
          </a:p>
        </p:txBody>
      </p:sp>
      <p:sp>
        <p:nvSpPr>
          <p:cNvPr id="5" name="Rectangle 4">
            <a:extLst>
              <a:ext uri="{FF2B5EF4-FFF2-40B4-BE49-F238E27FC236}">
                <a16:creationId xmlns:a16="http://schemas.microsoft.com/office/drawing/2014/main" id="{0F411A4D-A501-B948-8171-506FF21ADC4C}"/>
              </a:ext>
            </a:extLst>
          </p:cNvPr>
          <p:cNvSpPr/>
          <p:nvPr/>
        </p:nvSpPr>
        <p:spPr>
          <a:xfrm>
            <a:off x="0" y="365125"/>
            <a:ext cx="678427" cy="556649"/>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006935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Propagation des incertitudes </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vert="horz" lIns="91440" tIns="45720" rIns="91440" bIns="45720" rtlCol="0" anchor="t">
                <a:normAutofit/>
              </a:bodyPr>
              <a:lstStyle/>
              <a:p>
                <a:pPr algn="just">
                  <a:lnSpc>
                    <a:spcPct val="110000"/>
                  </a:lnSpc>
                </a:pPr>
                <a:r>
                  <a:rPr lang="fr-FR" sz="1700" dirty="0"/>
                  <a:t>Propagation d’incertitude : méthode de Monte Carlo (sans LHS car une donnée d’entrée) pour une série de 100 valeurs aléatoires.</a:t>
                </a:r>
              </a:p>
              <a:p>
                <a:pPr marL="0" indent="0" algn="just">
                  <a:lnSpc>
                    <a:spcPct val="110000"/>
                  </a:lnSpc>
                  <a:buNone/>
                </a:pPr>
                <a:endParaRPr lang="fr-FR" sz="1700" dirty="0"/>
              </a:p>
              <a:p>
                <a:pPr algn="just">
                  <a:lnSpc>
                    <a:spcPct val="110000"/>
                  </a:lnSpc>
                </a:pPr>
                <a:r>
                  <a:rPr lang="fr-FR" sz="1700" dirty="0"/>
                  <a:t>UNE donnée d’entrée du problème: la force verticale vers le bas (valeur choisie F=150 N)</a:t>
                </a:r>
              </a:p>
              <a:p>
                <a:pPr marL="0" indent="0" algn="just">
                  <a:lnSpc>
                    <a:spcPct val="110000"/>
                  </a:lnSpc>
                  <a:buNone/>
                </a:pPr>
                <a:endParaRPr lang="fr-FR" sz="1700" dirty="0"/>
              </a:p>
              <a:p>
                <a:pPr algn="just">
                  <a:lnSpc>
                    <a:spcPct val="110000"/>
                  </a:lnSpc>
                </a:pPr>
                <a:r>
                  <a:rPr lang="fr-FR" sz="1700" dirty="0"/>
                  <a:t>Hypothèses: </a:t>
                </a:r>
              </a:p>
              <a:p>
                <a:pPr marL="0" indent="0" algn="just">
                  <a:lnSpc>
                    <a:spcPct val="110000"/>
                  </a:lnSpc>
                  <a:buNone/>
                </a:pPr>
                <a:r>
                  <a:rPr lang="fr-FR" sz="1700" dirty="0"/>
                  <a:t>On suppose une distribution normale centrée en « 150 » + écart-type assimilé à celui d'un dynamomètre</a:t>
                </a:r>
              </a:p>
              <a:p>
                <a:pPr marL="0" indent="0" algn="just">
                  <a:lnSpc>
                    <a:spcPct val="110000"/>
                  </a:lnSpc>
                  <a:buNone/>
                </a:pPr>
                <a14:m>
                  <m:oMathPara xmlns:m="http://schemas.openxmlformats.org/officeDocument/2006/math">
                    <m:oMathParaPr>
                      <m:jc m:val="left"/>
                    </m:oMathParaPr>
                    <m:oMath xmlns:m="http://schemas.openxmlformats.org/officeDocument/2006/math">
                      <m:r>
                        <a:rPr lang="fr-FR" sz="1700" i="1" dirty="0" smtClean="0">
                          <a:latin typeface="Cambria Math" panose="02040503050406030204" pitchFamily="18" charset="0"/>
                        </a:rPr>
                        <m:t>𝐹</m:t>
                      </m:r>
                      <m:r>
                        <a:rPr lang="fr-FR" sz="1700" i="1" dirty="0" smtClean="0">
                          <a:latin typeface="Cambria Math" panose="02040503050406030204" pitchFamily="18" charset="0"/>
                        </a:rPr>
                        <m:t>~</m:t>
                      </m:r>
                      <m:r>
                        <a:rPr lang="fr-FR" sz="1700" i="1" dirty="0" smtClean="0">
                          <a:latin typeface="Cambria Math" panose="02040503050406030204" pitchFamily="18" charset="0"/>
                        </a:rPr>
                        <m:t>𝑁</m:t>
                      </m:r>
                      <m:r>
                        <a:rPr lang="fr-FR" sz="1700" i="1" dirty="0" smtClean="0">
                          <a:latin typeface="Cambria Math" panose="02040503050406030204" pitchFamily="18" charset="0"/>
                        </a:rPr>
                        <m:t>(150,</m:t>
                      </m:r>
                      <m:r>
                        <a:rPr lang="fr-FR" sz="1700" i="1" dirty="0" smtClean="0">
                          <a:latin typeface="Cambria Math" panose="02040503050406030204" pitchFamily="18" charset="0"/>
                        </a:rPr>
                        <m:t>𝜎</m:t>
                      </m:r>
                      <m:r>
                        <a:rPr lang="fr-FR" sz="1700" i="1" dirty="0" smtClean="0">
                          <a:latin typeface="Cambria Math" panose="02040503050406030204" pitchFamily="18" charset="0"/>
                        </a:rPr>
                        <m:t>)   </m:t>
                      </m:r>
                      <m:r>
                        <a:rPr lang="fr-FR" sz="1700" i="1" dirty="0" smtClean="0">
                          <a:latin typeface="Cambria Math" panose="02040503050406030204" pitchFamily="18" charset="0"/>
                          <a:sym typeface="Wingdings" panose="05000000000000000000" pitchFamily="2" charset="2"/>
                        </a:rPr>
                        <m:t>𝜎</m:t>
                      </m:r>
                      <m:r>
                        <a:rPr lang="fr-FR" sz="1700" i="1" dirty="0" smtClean="0">
                          <a:latin typeface="Cambria Math" panose="02040503050406030204" pitchFamily="18" charset="0"/>
                          <a:sym typeface="Wingdings" panose="05000000000000000000" pitchFamily="2" charset="2"/>
                        </a:rPr>
                        <m:t>?</m:t>
                      </m:r>
                    </m:oMath>
                  </m:oMathPara>
                </a14:m>
                <a:endParaRPr lang="fr-FR" sz="1700" dirty="0"/>
              </a:p>
              <a:p>
                <a:pPr marL="0" indent="0" algn="just">
                  <a:lnSpc>
                    <a:spcPct val="110000"/>
                  </a:lnSpc>
                  <a:buNone/>
                </a:pPr>
                <a:r>
                  <a:rPr lang="fr-FR" sz="1700" dirty="0"/>
                  <a:t>Choix d’un dynamomètre  (</a:t>
                </a:r>
                <a:r>
                  <a:rPr lang="fr-FR" sz="1700" dirty="0">
                    <a:ea typeface="+mn-lt"/>
                    <a:cs typeface="+mn-lt"/>
                  </a:rPr>
                  <a:t>DFS2-500) avec précision de ±0.1 % de sa pleine échelle (de 2500 N). Donc l’écart-type sur ses mesures est </a:t>
                </a:r>
                <a14:m>
                  <m:oMath xmlns:m="http://schemas.openxmlformats.org/officeDocument/2006/math">
                    <m:r>
                      <a:rPr lang="fr-FR" sz="1700" i="1" dirty="0" smtClean="0">
                        <a:latin typeface="Cambria Math" panose="02040503050406030204" pitchFamily="18" charset="0"/>
                        <a:ea typeface="+mn-lt"/>
                        <a:cs typeface="+mn-lt"/>
                      </a:rPr>
                      <m:t>𝜎</m:t>
                    </m:r>
                    <m:r>
                      <a:rPr lang="fr-FR" sz="1700" i="1" dirty="0" smtClean="0">
                        <a:latin typeface="Cambria Math" panose="02040503050406030204" pitchFamily="18" charset="0"/>
                        <a:ea typeface="+mn-lt"/>
                        <a:cs typeface="+mn-lt"/>
                      </a:rPr>
                      <m:t>=±2.5 </m:t>
                    </m:r>
                    <m:r>
                      <a:rPr lang="fr-FR" sz="1700" i="1" dirty="0" smtClean="0">
                        <a:latin typeface="Cambria Math" panose="02040503050406030204" pitchFamily="18" charset="0"/>
                        <a:ea typeface="+mn-lt"/>
                        <a:cs typeface="+mn-lt"/>
                      </a:rPr>
                      <m:t>𝑁</m:t>
                    </m:r>
                  </m:oMath>
                </a14:m>
                <a:endParaRPr lang="fr-FR" sz="1700" dirty="0">
                  <a:ea typeface="+mn-lt"/>
                  <a:cs typeface="+mn-lt"/>
                </a:endParaRPr>
              </a:p>
              <a:p>
                <a:pPr marL="0" indent="0" algn="just">
                  <a:lnSpc>
                    <a:spcPct val="110000"/>
                  </a:lnSpc>
                  <a:buNone/>
                </a:pPr>
                <a:r>
                  <a:rPr lang="fr-FR" sz="1700" dirty="0"/>
                  <a:t>Donc </a:t>
                </a:r>
                <a14:m>
                  <m:oMath xmlns:m="http://schemas.openxmlformats.org/officeDocument/2006/math">
                    <m:r>
                      <a:rPr lang="fr-FR" sz="1700" i="1" dirty="0" smtClean="0">
                        <a:latin typeface="Cambria Math" panose="02040503050406030204" pitchFamily="18" charset="0"/>
                      </a:rPr>
                      <m:t>𝐹</m:t>
                    </m:r>
                    <m:r>
                      <a:rPr lang="fr-FR" sz="1700" i="1" dirty="0" smtClean="0">
                        <a:latin typeface="Cambria Math" panose="02040503050406030204" pitchFamily="18" charset="0"/>
                      </a:rPr>
                      <m:t> ~ </m:t>
                    </m:r>
                    <m:r>
                      <a:rPr lang="fr-FR" sz="1700" i="1" dirty="0" smtClean="0">
                        <a:latin typeface="Cambria Math" panose="02040503050406030204" pitchFamily="18" charset="0"/>
                      </a:rPr>
                      <m:t>𝑁</m:t>
                    </m:r>
                    <m:r>
                      <a:rPr lang="fr-FR" sz="1700" i="1" dirty="0" smtClean="0">
                        <a:latin typeface="Cambria Math" panose="02040503050406030204" pitchFamily="18" charset="0"/>
                      </a:rPr>
                      <m:t>(</m:t>
                    </m:r>
                    <m:r>
                      <a:rPr lang="en-CA" sz="1700" b="0" i="1" dirty="0" smtClean="0">
                        <a:latin typeface="Cambria Math" panose="02040503050406030204" pitchFamily="18" charset="0"/>
                      </a:rPr>
                      <m:t>𝜇</m:t>
                    </m:r>
                    <m:r>
                      <a:rPr lang="fr-FR" sz="1700" i="1" dirty="0" smtClean="0">
                        <a:latin typeface="Cambria Math" panose="02040503050406030204" pitchFamily="18" charset="0"/>
                      </a:rPr>
                      <m:t>=</m:t>
                    </m:r>
                    <m:r>
                      <a:rPr lang="en-US" sz="1700" b="0" i="1" dirty="0" smtClean="0">
                        <a:latin typeface="Cambria Math" panose="02040503050406030204" pitchFamily="18" charset="0"/>
                      </a:rPr>
                      <m:t>15</m:t>
                    </m:r>
                    <m:r>
                      <a:rPr lang="fr-FR" sz="1700" i="1" dirty="0" smtClean="0">
                        <a:latin typeface="Cambria Math" panose="02040503050406030204" pitchFamily="18" charset="0"/>
                      </a:rPr>
                      <m:t>0, </m:t>
                    </m:r>
                    <m:r>
                      <a:rPr lang="fr-FR" sz="1700" i="1" dirty="0" smtClean="0">
                        <a:latin typeface="Cambria Math" panose="02040503050406030204" pitchFamily="18" charset="0"/>
                      </a:rPr>
                      <m:t>𝜎</m:t>
                    </m:r>
                    <m:r>
                      <a:rPr lang="fr-FR" sz="1700" i="1" dirty="0" smtClean="0">
                        <a:latin typeface="Cambria Math" panose="02040503050406030204" pitchFamily="18" charset="0"/>
                      </a:rPr>
                      <m:t>=2.5)</m:t>
                    </m:r>
                  </m:oMath>
                </a14:m>
                <a:r>
                  <a:rPr lang="fr-FR" sz="1700" i="1" dirty="0"/>
                  <a:t>.</a:t>
                </a:r>
                <a:endParaRPr lang="fr-FR" sz="1700" dirty="0"/>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406" t="-114" r="-348"/>
                </a:stretch>
              </a:blipFill>
            </p:spPr>
            <p:txBody>
              <a:bodyPr/>
              <a:lstStyle/>
              <a:p>
                <a:r>
                  <a:rPr lang="en-CA">
                    <a:noFill/>
                  </a:rPr>
                  <a:t> </a:t>
                </a:r>
              </a:p>
            </p:txBody>
          </p:sp>
        </mc:Fallback>
      </mc:AlternateContent>
      <p:sp>
        <p:nvSpPr>
          <p:cNvPr id="4" name="Slide Number Placeholder 3">
            <a:extLst>
              <a:ext uri="{FF2B5EF4-FFF2-40B4-BE49-F238E27FC236}">
                <a16:creationId xmlns:a16="http://schemas.microsoft.com/office/drawing/2014/main" id="{EDBA832B-5201-7BC0-7939-CDC9FCD3F61C}"/>
              </a:ext>
            </a:extLst>
          </p:cNvPr>
          <p:cNvSpPr>
            <a:spLocks noGrp="1"/>
          </p:cNvSpPr>
          <p:nvPr>
            <p:ph type="sldNum" sz="quarter" idx="12"/>
          </p:nvPr>
        </p:nvSpPr>
        <p:spPr/>
        <p:txBody>
          <a:bodyPr/>
          <a:lstStyle/>
          <a:p>
            <a:fld id="{4BD3201E-7DF8-462B-AC18-61E63795AE0D}" type="slidenum">
              <a:rPr lang="en-CA" smtClean="0"/>
              <a:t>16</a:t>
            </a:fld>
            <a:endParaRPr lang="en-CA"/>
          </a:p>
        </p:txBody>
      </p:sp>
      <p:sp>
        <p:nvSpPr>
          <p:cNvPr id="6" name="Rectangle 5">
            <a:extLst>
              <a:ext uri="{FF2B5EF4-FFF2-40B4-BE49-F238E27FC236}">
                <a16:creationId xmlns:a16="http://schemas.microsoft.com/office/drawing/2014/main" id="{501C3A99-74C7-2871-A4E0-6B672DBDAFA1}"/>
              </a:ext>
            </a:extLst>
          </p:cNvPr>
          <p:cNvSpPr/>
          <p:nvPr/>
        </p:nvSpPr>
        <p:spPr>
          <a:xfrm>
            <a:off x="0" y="365125"/>
            <a:ext cx="678427" cy="55664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031637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Propagation des incertitudes </a:t>
            </a:r>
            <a:endParaRPr lang="en-CA" sz="300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4412226" cy="2782529"/>
          </a:xfrm>
        </p:spPr>
        <p:txBody>
          <a:bodyPr vert="horz" lIns="91440" tIns="45720" rIns="91440" bIns="45720" rtlCol="0" anchor="t">
            <a:normAutofit/>
          </a:bodyPr>
          <a:lstStyle/>
          <a:p>
            <a:pPr marL="0" indent="0">
              <a:buNone/>
            </a:pPr>
            <a:r>
              <a:rPr lang="fr-FR" sz="1400" b="1" dirty="0"/>
              <a:t>Données d'entrée (F) avec </a:t>
            </a:r>
            <a:r>
              <a:rPr lang="fr-FR" sz="1400" b="1" dirty="0" err="1"/>
              <a:t>seed</a:t>
            </a:r>
            <a:r>
              <a:rPr lang="fr-FR" sz="1400" b="1" dirty="0"/>
              <a:t>=0:</a:t>
            </a:r>
          </a:p>
          <a:p>
            <a:r>
              <a:rPr lang="fr-FR" sz="1400" dirty="0">
                <a:ea typeface="+mn-lt"/>
                <a:cs typeface="+mn-lt"/>
              </a:rPr>
              <a:t>Moyenne voulue:  150.0 N</a:t>
            </a:r>
          </a:p>
          <a:p>
            <a:r>
              <a:rPr lang="fr-FR" sz="1400" dirty="0">
                <a:ea typeface="+mn-lt"/>
                <a:cs typeface="+mn-lt"/>
              </a:rPr>
              <a:t>Moyenne de l’échantillon:  150.14952 N</a:t>
            </a:r>
          </a:p>
          <a:p>
            <a:r>
              <a:rPr lang="fr-FR" sz="1400" dirty="0">
                <a:ea typeface="+mn-lt"/>
                <a:cs typeface="+mn-lt"/>
              </a:rPr>
              <a:t>Déviation standard voulue:  2.5 N</a:t>
            </a:r>
          </a:p>
          <a:p>
            <a:r>
              <a:rPr lang="fr-FR" sz="1400" dirty="0">
                <a:ea typeface="+mn-lt"/>
                <a:cs typeface="+mn-lt"/>
              </a:rPr>
              <a:t>Déviation standard de l’échantillon:  2.519705613 N</a:t>
            </a:r>
          </a:p>
          <a:p>
            <a:r>
              <a:rPr lang="fr-FR" sz="1400" dirty="0">
                <a:ea typeface="+mn-lt"/>
                <a:cs typeface="+mn-lt"/>
              </a:rPr>
              <a:t>Intervalle de confiance à  95.0 % :  [149.6496176;  150.6494224] N</a:t>
            </a:r>
          </a:p>
        </p:txBody>
      </p:sp>
      <p:sp>
        <p:nvSpPr>
          <p:cNvPr id="5" name="ZoneTexte 4">
            <a:extLst>
              <a:ext uri="{FF2B5EF4-FFF2-40B4-BE49-F238E27FC236}">
                <a16:creationId xmlns:a16="http://schemas.microsoft.com/office/drawing/2014/main" id="{76AD7D8A-0457-B0F8-7EAA-601E8FBAEA09}"/>
              </a:ext>
            </a:extLst>
          </p:cNvPr>
          <p:cNvSpPr txBox="1"/>
          <p:nvPr/>
        </p:nvSpPr>
        <p:spPr>
          <a:xfrm>
            <a:off x="464777" y="6211529"/>
            <a:ext cx="5027768" cy="276999"/>
          </a:xfrm>
          <a:prstGeom prst="rect">
            <a:avLst/>
          </a:prstGeom>
          <a:noFill/>
        </p:spPr>
        <p:txBody>
          <a:bodyPr wrap="square" rtlCol="0">
            <a:spAutoFit/>
          </a:bodyPr>
          <a:lstStyle/>
          <a:p>
            <a:r>
              <a:rPr lang="en-CA" sz="1200" dirty="0"/>
              <a:t>PDF d’un </a:t>
            </a:r>
            <a:r>
              <a:rPr lang="en-CA" sz="1200" dirty="0" err="1"/>
              <a:t>échantillon</a:t>
            </a:r>
            <a:r>
              <a:rPr lang="en-CA" sz="1200" dirty="0"/>
              <a:t> de 100 </a:t>
            </a:r>
            <a:r>
              <a:rPr lang="en-CA" sz="1200" dirty="0" err="1"/>
              <a:t>valeurs</a:t>
            </a:r>
            <a:r>
              <a:rPr lang="en-CA" sz="1200" dirty="0"/>
              <a:t> de la donnée </a:t>
            </a:r>
            <a:r>
              <a:rPr lang="en-CA" sz="1200" dirty="0" err="1"/>
              <a:t>d’entrée</a:t>
            </a:r>
            <a:r>
              <a:rPr lang="en-CA" sz="1200" dirty="0"/>
              <a:t> F=150 [N]</a:t>
            </a:r>
            <a:endParaRPr lang="fr-FR" sz="1200" dirty="0"/>
          </a:p>
        </p:txBody>
      </p:sp>
      <p:graphicFrame>
        <p:nvGraphicFramePr>
          <p:cNvPr id="6" name="Chart 5">
            <a:extLst>
              <a:ext uri="{FF2B5EF4-FFF2-40B4-BE49-F238E27FC236}">
                <a16:creationId xmlns:a16="http://schemas.microsoft.com/office/drawing/2014/main" id="{5393150A-9307-8620-5B82-2C263A6C0560}"/>
              </a:ext>
            </a:extLst>
          </p:cNvPr>
          <p:cNvGraphicFramePr>
            <a:graphicFrameLocks/>
          </p:cNvGraphicFramePr>
          <p:nvPr>
            <p:extLst>
              <p:ext uri="{D42A27DB-BD31-4B8C-83A1-F6EECF244321}">
                <p14:modId xmlns:p14="http://schemas.microsoft.com/office/powerpoint/2010/main" val="856810838"/>
              </p:ext>
            </p:extLst>
          </p:nvPr>
        </p:nvGraphicFramePr>
        <p:xfrm>
          <a:off x="572730" y="3429000"/>
          <a:ext cx="4205748" cy="286947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EF2E9CB3-DE1D-9445-68BB-59FA16D3ED3C}"/>
              </a:ext>
            </a:extLst>
          </p:cNvPr>
          <p:cNvGraphicFramePr>
            <a:graphicFrameLocks/>
          </p:cNvGraphicFramePr>
          <p:nvPr>
            <p:extLst>
              <p:ext uri="{D42A27DB-BD31-4B8C-83A1-F6EECF244321}">
                <p14:modId xmlns:p14="http://schemas.microsoft.com/office/powerpoint/2010/main" val="2392496904"/>
              </p:ext>
            </p:extLst>
          </p:nvPr>
        </p:nvGraphicFramePr>
        <p:xfrm>
          <a:off x="7443021" y="1055739"/>
          <a:ext cx="3940276" cy="278252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DE761705-BA20-AB8B-F766-AF212357F89B}"/>
              </a:ext>
            </a:extLst>
          </p:cNvPr>
          <p:cNvGraphicFramePr>
            <a:graphicFrameLocks/>
          </p:cNvGraphicFramePr>
          <p:nvPr>
            <p:extLst>
              <p:ext uri="{D42A27DB-BD31-4B8C-83A1-F6EECF244321}">
                <p14:modId xmlns:p14="http://schemas.microsoft.com/office/powerpoint/2010/main" val="2573613362"/>
              </p:ext>
            </p:extLst>
          </p:nvPr>
        </p:nvGraphicFramePr>
        <p:xfrm>
          <a:off x="7413525" y="4129549"/>
          <a:ext cx="3940276" cy="2365574"/>
        </p:xfrm>
        <a:graphic>
          <a:graphicData uri="http://schemas.openxmlformats.org/drawingml/2006/chart">
            <c:chart xmlns:c="http://schemas.openxmlformats.org/drawingml/2006/chart" xmlns:r="http://schemas.openxmlformats.org/officeDocument/2006/relationships" r:id="rId4"/>
          </a:graphicData>
        </a:graphic>
      </p:graphicFrame>
      <p:sp>
        <p:nvSpPr>
          <p:cNvPr id="8" name="ZoneTexte 4">
            <a:extLst>
              <a:ext uri="{FF2B5EF4-FFF2-40B4-BE49-F238E27FC236}">
                <a16:creationId xmlns:a16="http://schemas.microsoft.com/office/drawing/2014/main" id="{EC256C5A-ABAF-C306-90BE-F9CF379D8C58}"/>
              </a:ext>
            </a:extLst>
          </p:cNvPr>
          <p:cNvSpPr txBox="1"/>
          <p:nvPr/>
        </p:nvSpPr>
        <p:spPr>
          <a:xfrm>
            <a:off x="9232489" y="6494361"/>
            <a:ext cx="1386349" cy="276999"/>
          </a:xfrm>
          <a:prstGeom prst="rect">
            <a:avLst/>
          </a:prstGeom>
          <a:noFill/>
        </p:spPr>
        <p:txBody>
          <a:bodyPr wrap="square" rtlCol="0">
            <a:spAutoFit/>
          </a:bodyPr>
          <a:lstStyle/>
          <a:p>
            <a:r>
              <a:rPr lang="en-CA" sz="1200" dirty="0"/>
              <a:t>CDF de la SRQ</a:t>
            </a:r>
            <a:endParaRPr lang="fr-FR" sz="1200" dirty="0"/>
          </a:p>
        </p:txBody>
      </p:sp>
      <p:sp>
        <p:nvSpPr>
          <p:cNvPr id="9" name="ZoneTexte 4">
            <a:extLst>
              <a:ext uri="{FF2B5EF4-FFF2-40B4-BE49-F238E27FC236}">
                <a16:creationId xmlns:a16="http://schemas.microsoft.com/office/drawing/2014/main" id="{CB2B080B-D859-7DD1-FE8F-F2D610202CA4}"/>
              </a:ext>
            </a:extLst>
          </p:cNvPr>
          <p:cNvSpPr txBox="1"/>
          <p:nvPr/>
        </p:nvSpPr>
        <p:spPr>
          <a:xfrm>
            <a:off x="9113071" y="3712595"/>
            <a:ext cx="1386349" cy="276999"/>
          </a:xfrm>
          <a:prstGeom prst="rect">
            <a:avLst/>
          </a:prstGeom>
          <a:noFill/>
        </p:spPr>
        <p:txBody>
          <a:bodyPr wrap="square" rtlCol="0">
            <a:spAutoFit/>
          </a:bodyPr>
          <a:lstStyle/>
          <a:p>
            <a:r>
              <a:rPr lang="en-CA" sz="1200" dirty="0"/>
              <a:t>PDF de la SRQ</a:t>
            </a:r>
            <a:endParaRPr lang="fr-FR" sz="1200" dirty="0"/>
          </a:p>
        </p:txBody>
      </p:sp>
      <p:cxnSp>
        <p:nvCxnSpPr>
          <p:cNvPr id="11" name="Straight Connector 10">
            <a:extLst>
              <a:ext uri="{FF2B5EF4-FFF2-40B4-BE49-F238E27FC236}">
                <a16:creationId xmlns:a16="http://schemas.microsoft.com/office/drawing/2014/main" id="{AAF07D3B-1E15-9780-984D-18E7B3DEAC4A}"/>
              </a:ext>
            </a:extLst>
          </p:cNvPr>
          <p:cNvCxnSpPr>
            <a:cxnSpLocks/>
          </p:cNvCxnSpPr>
          <p:nvPr/>
        </p:nvCxnSpPr>
        <p:spPr>
          <a:xfrm>
            <a:off x="5492545" y="176981"/>
            <a:ext cx="0" cy="6311547"/>
          </a:xfrm>
          <a:prstGeom prst="line">
            <a:avLst/>
          </a:prstGeom>
        </p:spPr>
        <p:style>
          <a:lnRef idx="2">
            <a:schemeClr val="dk1"/>
          </a:lnRef>
          <a:fillRef idx="0">
            <a:schemeClr val="dk1"/>
          </a:fillRef>
          <a:effectRef idx="1">
            <a:schemeClr val="dk1"/>
          </a:effectRef>
          <a:fontRef idx="minor">
            <a:schemeClr val="tx1"/>
          </a:fontRef>
        </p:style>
      </p:cxnSp>
      <p:sp>
        <p:nvSpPr>
          <p:cNvPr id="13" name="TextBox 12">
            <a:extLst>
              <a:ext uri="{FF2B5EF4-FFF2-40B4-BE49-F238E27FC236}">
                <a16:creationId xmlns:a16="http://schemas.microsoft.com/office/drawing/2014/main" id="{062D39EF-C627-2F75-FAD0-46F5FBE0A259}"/>
              </a:ext>
            </a:extLst>
          </p:cNvPr>
          <p:cNvSpPr txBox="1"/>
          <p:nvPr/>
        </p:nvSpPr>
        <p:spPr>
          <a:xfrm>
            <a:off x="5651091" y="430264"/>
            <a:ext cx="4737918" cy="1169551"/>
          </a:xfrm>
          <a:prstGeom prst="rect">
            <a:avLst/>
          </a:prstGeom>
          <a:noFill/>
        </p:spPr>
        <p:txBody>
          <a:bodyPr wrap="square">
            <a:spAutoFit/>
          </a:bodyPr>
          <a:lstStyle/>
          <a:p>
            <a:pPr algn="just"/>
            <a:r>
              <a:rPr lang="fr-FR" sz="1400" b="1" dirty="0"/>
              <a:t>Résultat des simulations sur </a:t>
            </a:r>
            <a:r>
              <a:rPr lang="fr-FR" sz="1400" b="1" dirty="0" err="1"/>
              <a:t>SimCenter</a:t>
            </a:r>
            <a:r>
              <a:rPr lang="fr-FR" sz="1400" b="1" dirty="0"/>
              <a:t> :</a:t>
            </a:r>
          </a:p>
          <a:p>
            <a:pPr algn="just"/>
            <a:r>
              <a:rPr lang="fr-FR" sz="1400" dirty="0"/>
              <a:t>SRQ = déplacement postérieur de L1 en [mm] </a:t>
            </a:r>
          </a:p>
          <a:p>
            <a:pPr marL="0" indent="0" algn="just">
              <a:buNone/>
            </a:pPr>
            <a:endParaRPr lang="fr-FR" sz="1400" i="1" dirty="0"/>
          </a:p>
          <a:p>
            <a:pPr marL="0" indent="0" algn="just">
              <a:buNone/>
            </a:pPr>
            <a:r>
              <a:rPr lang="fr-FR" sz="1400" i="1" dirty="0"/>
              <a:t>µ(SRQ) = 18.9372 mm</a:t>
            </a:r>
          </a:p>
          <a:p>
            <a:pPr marL="0" indent="0">
              <a:buNone/>
            </a:pPr>
            <a:r>
              <a:rPr lang="fr-FR" sz="1400" i="1" dirty="0"/>
              <a:t>σ(SRQ) = 0.70302 mm</a:t>
            </a:r>
            <a:endParaRPr lang="fr-FR" sz="1400" dirty="0"/>
          </a:p>
        </p:txBody>
      </p:sp>
      <p:sp>
        <p:nvSpPr>
          <p:cNvPr id="15" name="Slide Number Placeholder 14">
            <a:extLst>
              <a:ext uri="{FF2B5EF4-FFF2-40B4-BE49-F238E27FC236}">
                <a16:creationId xmlns:a16="http://schemas.microsoft.com/office/drawing/2014/main" id="{7222E76E-883A-5391-13F6-F2CE9856F1F8}"/>
              </a:ext>
            </a:extLst>
          </p:cNvPr>
          <p:cNvSpPr>
            <a:spLocks noGrp="1"/>
          </p:cNvSpPr>
          <p:nvPr>
            <p:ph type="sldNum" sz="quarter" idx="12"/>
          </p:nvPr>
        </p:nvSpPr>
        <p:spPr/>
        <p:txBody>
          <a:bodyPr/>
          <a:lstStyle/>
          <a:p>
            <a:fld id="{4BD3201E-7DF8-462B-AC18-61E63795AE0D}" type="slidenum">
              <a:rPr lang="en-CA" smtClean="0"/>
              <a:t>17</a:t>
            </a:fld>
            <a:endParaRPr lang="en-CA"/>
          </a:p>
        </p:txBody>
      </p:sp>
      <p:sp>
        <p:nvSpPr>
          <p:cNvPr id="17" name="Rectangle 16">
            <a:extLst>
              <a:ext uri="{FF2B5EF4-FFF2-40B4-BE49-F238E27FC236}">
                <a16:creationId xmlns:a16="http://schemas.microsoft.com/office/drawing/2014/main" id="{D756C84A-348C-BD52-5F51-C4B6456D3BF2}"/>
              </a:ext>
            </a:extLst>
          </p:cNvPr>
          <p:cNvSpPr/>
          <p:nvPr/>
        </p:nvSpPr>
        <p:spPr>
          <a:xfrm>
            <a:off x="0" y="365125"/>
            <a:ext cx="678427" cy="55664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6327296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Propagation des incertitudes </a:t>
            </a:r>
            <a:endParaRPr lang="en-CA" sz="300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vert="horz" lIns="91440" tIns="45720" rIns="91440" bIns="45720" rtlCol="0" anchor="t">
                <a:normAutofit/>
              </a:bodyPr>
              <a:lstStyle/>
              <a:p>
                <a:pPr marL="0" indent="0">
                  <a:lnSpc>
                    <a:spcPct val="100000"/>
                  </a:lnSpc>
                  <a:spcBef>
                    <a:spcPts val="600"/>
                  </a:spcBef>
                  <a:buNone/>
                </a:pPr>
                <a:r>
                  <a:rPr lang="fr-FR" sz="1600" b="1" dirty="0"/>
                  <a:t>Calcul de </a:t>
                </a:r>
                <a14:m>
                  <m:oMath xmlns:m="http://schemas.openxmlformats.org/officeDocument/2006/math">
                    <m:sSub>
                      <m:sSubPr>
                        <m:ctrlPr>
                          <a:rPr lang="fr-FR" sz="1600" b="1" i="1">
                            <a:latin typeface="Cambria Math" panose="02040503050406030204" pitchFamily="18" charset="0"/>
                          </a:rPr>
                        </m:ctrlPr>
                      </m:sSubPr>
                      <m:e>
                        <m:r>
                          <a:rPr lang="en-CA" sz="1600" b="1" i="1" smtClean="0">
                            <a:latin typeface="Cambria Math" panose="02040503050406030204" pitchFamily="18" charset="0"/>
                          </a:rPr>
                          <m:t>𝒖</m:t>
                        </m:r>
                      </m:e>
                      <m:sub>
                        <m:r>
                          <a:rPr lang="fr-FR" sz="1600" b="1" i="1">
                            <a:latin typeface="Cambria Math" panose="02040503050406030204" pitchFamily="18" charset="0"/>
                          </a:rPr>
                          <m:t>𝒊𝒏𝒑𝒖𝒕</m:t>
                        </m:r>
                      </m:sub>
                    </m:sSub>
                  </m:oMath>
                </a14:m>
                <a:r>
                  <a:rPr lang="fr-FR" sz="1600" b="1" dirty="0"/>
                  <a:t> :</a:t>
                </a:r>
              </a:p>
              <a:p>
                <a:pPr marL="0" indent="0" algn="just">
                  <a:lnSpc>
                    <a:spcPct val="100000"/>
                  </a:lnSpc>
                  <a:spcBef>
                    <a:spcPts val="600"/>
                  </a:spcBef>
                  <a:buNone/>
                </a:pPr>
                <a14:m>
                  <m:oMath xmlns:m="http://schemas.openxmlformats.org/officeDocument/2006/math">
                    <m:sSub>
                      <m:sSubPr>
                        <m:ctrlPr>
                          <a:rPr lang="fr-FR" sz="1600" b="0" i="1" smtClean="0">
                            <a:latin typeface="Cambria Math" panose="02040503050406030204" pitchFamily="18" charset="0"/>
                          </a:rPr>
                        </m:ctrlPr>
                      </m:sSubPr>
                      <m:e>
                        <m:r>
                          <a:rPr lang="en-CA" sz="1600" b="0" i="1" smtClean="0">
                            <a:latin typeface="Cambria Math" panose="02040503050406030204" pitchFamily="18" charset="0"/>
                          </a:rPr>
                          <m:t>𝑢</m:t>
                        </m:r>
                      </m:e>
                      <m:sub>
                        <m:r>
                          <a:rPr lang="fr-FR" sz="1600" i="1" smtClean="0">
                            <a:latin typeface="Cambria Math" panose="02040503050406030204" pitchFamily="18" charset="0"/>
                          </a:rPr>
                          <m:t>𝑖𝑛𝑝𝑢𝑡</m:t>
                        </m:r>
                      </m:sub>
                    </m:sSub>
                  </m:oMath>
                </a14:m>
                <a:r>
                  <a:rPr lang="fr-FR" sz="1600" dirty="0"/>
                  <a:t> selon la méthode de Monte-Carlo:</a:t>
                </a:r>
              </a:p>
              <a:p>
                <a:pPr marL="0" indent="0" algn="just">
                  <a:lnSpc>
                    <a:spcPct val="100000"/>
                  </a:lnSpc>
                  <a:buNone/>
                </a:pPr>
                <a14:m>
                  <m:oMathPara xmlns:m="http://schemas.openxmlformats.org/officeDocument/2006/math">
                    <m:oMathParaPr>
                      <m:jc m:val="centerGroup"/>
                    </m:oMathParaPr>
                    <m:oMath xmlns:m="http://schemas.openxmlformats.org/officeDocument/2006/math">
                      <m:sSub>
                        <m:sSubPr>
                          <m:ctrlPr>
                            <a:rPr lang="fr-FR" sz="1600" i="1">
                              <a:latin typeface="Cambria Math" panose="02040503050406030204" pitchFamily="18" charset="0"/>
                            </a:rPr>
                          </m:ctrlPr>
                        </m:sSubPr>
                        <m:e>
                          <m:r>
                            <a:rPr lang="en-CA" sz="1600" b="0" i="1" smtClean="0">
                              <a:latin typeface="Cambria Math" panose="02040503050406030204" pitchFamily="18" charset="0"/>
                            </a:rPr>
                            <m:t>𝑢</m:t>
                          </m:r>
                        </m:e>
                        <m:sub>
                          <m:r>
                            <a:rPr lang="fr-FR" sz="1600" i="1">
                              <a:latin typeface="Cambria Math" panose="02040503050406030204" pitchFamily="18" charset="0"/>
                            </a:rPr>
                            <m:t>𝑖𝑛𝑝𝑢𝑡</m:t>
                          </m:r>
                        </m:sub>
                      </m:sSub>
                      <m:r>
                        <a:rPr lang="en-CA" sz="1600" b="0" i="1" smtClean="0">
                          <a:latin typeface="Cambria Math" panose="02040503050406030204" pitchFamily="18" charset="0"/>
                        </a:rPr>
                        <m:t>=</m:t>
                      </m:r>
                      <m:rad>
                        <m:radPr>
                          <m:degHide m:val="on"/>
                          <m:ctrlPr>
                            <a:rPr lang="en-CA" sz="1600" b="0" i="1" smtClean="0">
                              <a:latin typeface="Cambria Math" panose="02040503050406030204" pitchFamily="18" charset="0"/>
                            </a:rPr>
                          </m:ctrlPr>
                        </m:radPr>
                        <m:deg/>
                        <m:e>
                          <m:f>
                            <m:fPr>
                              <m:ctrlPr>
                                <a:rPr lang="en-CA" sz="1600" i="1">
                                  <a:latin typeface="Cambria Math" panose="02040503050406030204" pitchFamily="18" charset="0"/>
                                </a:rPr>
                              </m:ctrlPr>
                            </m:fPr>
                            <m:num>
                              <m:r>
                                <a:rPr lang="en-CA" sz="1600" i="1">
                                  <a:latin typeface="Cambria Math" panose="02040503050406030204" pitchFamily="18" charset="0"/>
                                </a:rPr>
                                <m:t>1</m:t>
                              </m:r>
                            </m:num>
                            <m:den>
                              <m:r>
                                <a:rPr lang="en-CA" sz="1600" i="1">
                                  <a:latin typeface="Cambria Math" panose="02040503050406030204" pitchFamily="18" charset="0"/>
                                </a:rPr>
                                <m:t>𝑛</m:t>
                              </m:r>
                              <m:r>
                                <a:rPr lang="en-CA" sz="1600" i="1">
                                  <a:latin typeface="Cambria Math" panose="02040503050406030204" pitchFamily="18" charset="0"/>
                                </a:rPr>
                                <m:t>−1</m:t>
                              </m:r>
                            </m:den>
                          </m:f>
                          <m:nary>
                            <m:naryPr>
                              <m:chr m:val="∑"/>
                              <m:ctrlPr>
                                <a:rPr lang="en-CA" sz="1600" i="1" smtClean="0">
                                  <a:latin typeface="Cambria Math" panose="02040503050406030204" pitchFamily="18" charset="0"/>
                                </a:rPr>
                              </m:ctrlPr>
                            </m:naryPr>
                            <m:sub>
                              <m:r>
                                <m:rPr>
                                  <m:brk m:alnAt="23"/>
                                </m:rPr>
                                <a:rPr lang="en-CA" sz="1600" b="0" i="1" smtClean="0">
                                  <a:latin typeface="Cambria Math" panose="02040503050406030204" pitchFamily="18" charset="0"/>
                                </a:rPr>
                                <m:t>𝑖</m:t>
                              </m:r>
                              <m:r>
                                <a:rPr lang="en-CA" sz="1600" b="0" i="1" smtClean="0">
                                  <a:latin typeface="Cambria Math" panose="02040503050406030204" pitchFamily="18" charset="0"/>
                                </a:rPr>
                                <m:t>=1</m:t>
                              </m:r>
                            </m:sub>
                            <m:sup>
                              <m:r>
                                <a:rPr lang="en-CA" sz="1600" b="0" i="1" smtClean="0">
                                  <a:latin typeface="Cambria Math" panose="02040503050406030204" pitchFamily="18" charset="0"/>
                                </a:rPr>
                                <m:t>𝑛</m:t>
                              </m:r>
                            </m:sup>
                            <m:e>
                              <m:sSup>
                                <m:sSupPr>
                                  <m:ctrlPr>
                                    <a:rPr lang="en-CA" sz="1600" i="1">
                                      <a:latin typeface="Cambria Math" panose="02040503050406030204" pitchFamily="18" charset="0"/>
                                    </a:rPr>
                                  </m:ctrlPr>
                                </m:sSupPr>
                                <m:e>
                                  <m:d>
                                    <m:dPr>
                                      <m:ctrlPr>
                                        <a:rPr lang="en-CA" sz="1600" i="1">
                                          <a:latin typeface="Cambria Math" panose="02040503050406030204" pitchFamily="18" charset="0"/>
                                        </a:rPr>
                                      </m:ctrlPr>
                                    </m:dPr>
                                    <m:e>
                                      <m:sSub>
                                        <m:sSubPr>
                                          <m:ctrlPr>
                                            <a:rPr lang="en-CA" sz="1600" i="1">
                                              <a:latin typeface="Cambria Math" panose="02040503050406030204" pitchFamily="18" charset="0"/>
                                            </a:rPr>
                                          </m:ctrlPr>
                                        </m:sSubPr>
                                        <m:e>
                                          <m:r>
                                            <a:rPr lang="en-CA" sz="1600" i="1">
                                              <a:latin typeface="Cambria Math" panose="02040503050406030204" pitchFamily="18" charset="0"/>
                                            </a:rPr>
                                            <m:t>𝑆</m:t>
                                          </m:r>
                                        </m:e>
                                        <m:sub>
                                          <m:r>
                                            <a:rPr lang="en-CA" sz="1600" i="1">
                                              <a:latin typeface="Cambria Math" panose="02040503050406030204" pitchFamily="18" charset="0"/>
                                            </a:rPr>
                                            <m:t>𝑖</m:t>
                                          </m:r>
                                        </m:sub>
                                      </m:sSub>
                                      <m:r>
                                        <a:rPr lang="en-CA" sz="1600" i="1">
                                          <a:latin typeface="Cambria Math" panose="02040503050406030204" pitchFamily="18" charset="0"/>
                                        </a:rPr>
                                        <m:t>−</m:t>
                                      </m:r>
                                      <m:acc>
                                        <m:accPr>
                                          <m:chr m:val="̅"/>
                                          <m:ctrlPr>
                                            <a:rPr lang="en-CA" sz="1600" i="1">
                                              <a:latin typeface="Cambria Math" panose="02040503050406030204" pitchFamily="18" charset="0"/>
                                            </a:rPr>
                                          </m:ctrlPr>
                                        </m:accPr>
                                        <m:e>
                                          <m:r>
                                            <a:rPr lang="en-CA" sz="1600" i="1">
                                              <a:latin typeface="Cambria Math" panose="02040503050406030204" pitchFamily="18" charset="0"/>
                                            </a:rPr>
                                            <m:t>𝑆</m:t>
                                          </m:r>
                                        </m:e>
                                      </m:acc>
                                      <m:r>
                                        <a:rPr lang="en-CA" sz="1600" i="1">
                                          <a:latin typeface="Cambria Math" panose="02040503050406030204" pitchFamily="18" charset="0"/>
                                        </a:rPr>
                                        <m:t> </m:t>
                                      </m:r>
                                    </m:e>
                                  </m:d>
                                </m:e>
                                <m:sup>
                                  <m:r>
                                    <a:rPr lang="en-CA" sz="1600" i="1">
                                      <a:latin typeface="Cambria Math" panose="02040503050406030204" pitchFamily="18" charset="0"/>
                                    </a:rPr>
                                    <m:t>2</m:t>
                                  </m:r>
                                </m:sup>
                              </m:sSup>
                            </m:e>
                          </m:nary>
                        </m:e>
                      </m:rad>
                      <m:r>
                        <a:rPr lang="en-CA" sz="1600" b="0" i="1" smtClean="0">
                          <a:latin typeface="Cambria Math" panose="02040503050406030204" pitchFamily="18" charset="0"/>
                        </a:rPr>
                        <m:t>≅</m:t>
                      </m:r>
                      <m:r>
                        <a:rPr lang="en-US" sz="1600" b="0" i="1" smtClean="0">
                          <a:latin typeface="Cambria Math" panose="02040503050406030204" pitchFamily="18" charset="0"/>
                        </a:rPr>
                        <m:t>0.706562643</m:t>
                      </m:r>
                    </m:oMath>
                  </m:oMathPara>
                </a14:m>
                <a:endParaRPr lang="fr-FR" sz="1600" dirty="0">
                  <a:solidFill>
                    <a:srgbClr val="FF0000"/>
                  </a:solidFill>
                  <a:highlight>
                    <a:srgbClr val="FFFF00"/>
                  </a:highlight>
                </a:endParaRPr>
              </a:p>
              <a:p>
                <a:pPr marL="0" indent="0" algn="just">
                  <a:lnSpc>
                    <a:spcPct val="100000"/>
                  </a:lnSpc>
                  <a:buNone/>
                </a:pPr>
                <a:r>
                  <a:rPr lang="fr-FR" sz="1600" dirty="0">
                    <a:solidFill>
                      <a:schemeClr val="tx1"/>
                    </a:solidFill>
                  </a:rPr>
                  <a:t>Avec </a:t>
                </a:r>
                <a14:m>
                  <m:oMath xmlns:m="http://schemas.openxmlformats.org/officeDocument/2006/math">
                    <m:acc>
                      <m:accPr>
                        <m:chr m:val="̅"/>
                        <m:ctrlPr>
                          <a:rPr lang="en-CA" sz="1600" i="1">
                            <a:solidFill>
                              <a:schemeClr val="tx1"/>
                            </a:solidFill>
                            <a:latin typeface="Cambria Math" panose="02040503050406030204" pitchFamily="18" charset="0"/>
                          </a:rPr>
                        </m:ctrlPr>
                      </m:accPr>
                      <m:e>
                        <m:r>
                          <a:rPr lang="en-CA" sz="1600" i="1">
                            <a:solidFill>
                              <a:schemeClr val="tx1"/>
                            </a:solidFill>
                            <a:latin typeface="Cambria Math" panose="02040503050406030204" pitchFamily="18" charset="0"/>
                          </a:rPr>
                          <m:t>𝑆</m:t>
                        </m:r>
                      </m:e>
                    </m:acc>
                    <m:r>
                      <a:rPr lang="en-CA" sz="1600" b="0" i="1" smtClean="0">
                        <a:solidFill>
                          <a:schemeClr val="tx1"/>
                        </a:solidFill>
                        <a:latin typeface="Cambria Math" panose="02040503050406030204" pitchFamily="18" charset="0"/>
                      </a:rPr>
                      <m:t>=</m:t>
                    </m:r>
                    <m:f>
                      <m:fPr>
                        <m:ctrlPr>
                          <a:rPr lang="en-CA" sz="1600" b="0" i="1" smtClean="0">
                            <a:solidFill>
                              <a:schemeClr val="tx1"/>
                            </a:solidFill>
                            <a:latin typeface="Cambria Math" panose="02040503050406030204" pitchFamily="18" charset="0"/>
                          </a:rPr>
                        </m:ctrlPr>
                      </m:fPr>
                      <m:num>
                        <m:r>
                          <a:rPr lang="en-CA" sz="1600" b="0" i="1" smtClean="0">
                            <a:solidFill>
                              <a:schemeClr val="tx1"/>
                            </a:solidFill>
                            <a:latin typeface="Cambria Math" panose="02040503050406030204" pitchFamily="18" charset="0"/>
                          </a:rPr>
                          <m:t>1</m:t>
                        </m:r>
                      </m:num>
                      <m:den>
                        <m:r>
                          <a:rPr lang="en-CA" sz="1600" b="0" i="1" smtClean="0">
                            <a:solidFill>
                              <a:schemeClr val="tx1"/>
                            </a:solidFill>
                            <a:latin typeface="Cambria Math" panose="02040503050406030204" pitchFamily="18" charset="0"/>
                          </a:rPr>
                          <m:t>𝑛</m:t>
                        </m:r>
                      </m:den>
                    </m:f>
                    <m:r>
                      <a:rPr lang="en-CA" sz="1600" b="0" i="1" smtClean="0">
                        <a:solidFill>
                          <a:schemeClr val="tx1"/>
                        </a:solidFill>
                        <a:latin typeface="Cambria Math" panose="02040503050406030204" pitchFamily="18" charset="0"/>
                      </a:rPr>
                      <m:t>∑</m:t>
                    </m:r>
                    <m:sSub>
                      <m:sSubPr>
                        <m:ctrlPr>
                          <a:rPr lang="en-CA" sz="1600" b="0" i="1" smtClean="0">
                            <a:solidFill>
                              <a:schemeClr val="tx1"/>
                            </a:solidFill>
                            <a:latin typeface="Cambria Math" panose="02040503050406030204" pitchFamily="18" charset="0"/>
                          </a:rPr>
                        </m:ctrlPr>
                      </m:sSubPr>
                      <m:e>
                        <m:r>
                          <a:rPr lang="en-CA" sz="1600" b="0" i="1" smtClean="0">
                            <a:solidFill>
                              <a:schemeClr val="tx1"/>
                            </a:solidFill>
                            <a:latin typeface="Cambria Math" panose="02040503050406030204" pitchFamily="18" charset="0"/>
                          </a:rPr>
                          <m:t>𝑆</m:t>
                        </m:r>
                      </m:e>
                      <m:sub>
                        <m:r>
                          <a:rPr lang="en-CA" sz="1600" b="0" i="1" smtClean="0">
                            <a:solidFill>
                              <a:schemeClr val="tx1"/>
                            </a:solidFill>
                            <a:latin typeface="Cambria Math" panose="02040503050406030204" pitchFamily="18" charset="0"/>
                          </a:rPr>
                          <m:t>𝑖</m:t>
                        </m:r>
                      </m:sub>
                    </m:sSub>
                  </m:oMath>
                </a14:m>
                <a:r>
                  <a:rPr lang="fr-FR" sz="1600" dirty="0">
                    <a:solidFill>
                      <a:schemeClr val="tx1"/>
                    </a:solidFill>
                  </a:rPr>
                  <a:t> (la moyenne des résultats de toutes les simulations)</a:t>
                </a:r>
              </a:p>
              <a:p>
                <a:pPr marL="0" indent="0" algn="just">
                  <a:lnSpc>
                    <a:spcPct val="100000"/>
                  </a:lnSpc>
                  <a:buNone/>
                </a:pPr>
                <a:endParaRPr lang="fr-FR" sz="1600" dirty="0">
                  <a:solidFill>
                    <a:schemeClr val="tx1"/>
                  </a:solidFill>
                </a:endParaRPr>
              </a:p>
              <a:p>
                <a:pPr marL="0" indent="0" algn="just">
                  <a:lnSpc>
                    <a:spcPct val="100000"/>
                  </a:lnSpc>
                  <a:spcBef>
                    <a:spcPts val="1800"/>
                  </a:spcBef>
                  <a:buNone/>
                </a:pPr>
                <a:r>
                  <a:rPr lang="fr-FR" sz="1600" b="1" dirty="0"/>
                  <a:t>Calcul de </a:t>
                </a:r>
                <a14:m>
                  <m:oMath xmlns:m="http://schemas.openxmlformats.org/officeDocument/2006/math">
                    <m:sSub>
                      <m:sSubPr>
                        <m:ctrlPr>
                          <a:rPr lang="fr-FR" sz="1600" b="1" i="1">
                            <a:latin typeface="Cambria Math" panose="02040503050406030204" pitchFamily="18" charset="0"/>
                          </a:rPr>
                        </m:ctrlPr>
                      </m:sSubPr>
                      <m:e>
                        <m:r>
                          <a:rPr lang="en-CA" sz="1600" b="1" i="1" smtClean="0">
                            <a:latin typeface="Cambria Math" panose="02040503050406030204" pitchFamily="18" charset="0"/>
                          </a:rPr>
                          <m:t>𝒖</m:t>
                        </m:r>
                      </m:e>
                      <m:sub>
                        <m:r>
                          <a:rPr lang="en-CA" sz="1600" b="1" i="1" smtClean="0">
                            <a:latin typeface="Cambria Math" panose="02040503050406030204" pitchFamily="18" charset="0"/>
                          </a:rPr>
                          <m:t>𝑫</m:t>
                        </m:r>
                      </m:sub>
                    </m:sSub>
                  </m:oMath>
                </a14:m>
                <a:r>
                  <a:rPr lang="fr-FR" sz="1600" b="1" dirty="0"/>
                  <a:t> :</a:t>
                </a:r>
              </a:p>
              <a:p>
                <a:pPr marL="0" indent="0" algn="just">
                  <a:lnSpc>
                    <a:spcPct val="100000"/>
                  </a:lnSpc>
                  <a:spcBef>
                    <a:spcPts val="600"/>
                  </a:spcBef>
                  <a:buNone/>
                </a:pPr>
                <a:r>
                  <a:rPr lang="fr-FR" sz="1600" dirty="0"/>
                  <a:t>Aucune information dans les articles de référence.</a:t>
                </a:r>
              </a:p>
              <a:p>
                <a:pPr marL="0" indent="0" algn="just">
                  <a:lnSpc>
                    <a:spcPct val="100000"/>
                  </a:lnSpc>
                  <a:spcBef>
                    <a:spcPts val="600"/>
                  </a:spcBef>
                  <a:buNone/>
                </a:pPr>
                <a:r>
                  <a:rPr lang="fr-FR" sz="1600" dirty="0"/>
                  <a:t>Hypothèses: </a:t>
                </a:r>
              </a:p>
              <a:p>
                <a:pPr algn="just">
                  <a:lnSpc>
                    <a:spcPct val="100000"/>
                  </a:lnSpc>
                  <a:spcBef>
                    <a:spcPts val="600"/>
                  </a:spcBef>
                </a:pPr>
                <a:r>
                  <a:rPr lang="fr-FR" sz="1600" dirty="0"/>
                  <a:t>Déflexion postérieure expérimentale mesurée avec un capteur de déformations (jauge de déformations) .</a:t>
                </a:r>
              </a:p>
              <a:p>
                <a:pPr algn="just">
                  <a:lnSpc>
                    <a:spcPct val="100000"/>
                  </a:lnSpc>
                  <a:spcBef>
                    <a:spcPts val="600"/>
                  </a:spcBef>
                </a:pPr>
                <a:r>
                  <a:rPr lang="fr-FR" sz="1600" dirty="0"/>
                  <a:t>Cette « ignorance » peut être traitée comme une erreur épistémique </a:t>
                </a:r>
                <a:r>
                  <a:rPr lang="fr-FR" sz="1600" dirty="0">
                    <a:sym typeface="Wingdings" panose="05000000000000000000" pitchFamily="2" charset="2"/>
                  </a:rPr>
                  <a:t> composante </a:t>
                </a:r>
                <a14:m>
                  <m:oMath xmlns:m="http://schemas.openxmlformats.org/officeDocument/2006/math">
                    <m:sSub>
                      <m:sSubPr>
                        <m:ctrlPr>
                          <a:rPr lang="fr-FR" sz="1600" i="1" dirty="0" smtClean="0">
                            <a:latin typeface="Cambria Math" panose="02040503050406030204" pitchFamily="18" charset="0"/>
                          </a:rPr>
                        </m:ctrlPr>
                      </m:sSubPr>
                      <m:e>
                        <m:r>
                          <a:rPr lang="en-CA" sz="1600" b="0" i="1" dirty="0" smtClean="0">
                            <a:latin typeface="Cambria Math" panose="02040503050406030204" pitchFamily="18" charset="0"/>
                          </a:rPr>
                          <m:t>𝑏</m:t>
                        </m:r>
                      </m:e>
                      <m:sub>
                        <m:r>
                          <a:rPr lang="fr-FR" sz="1600" i="1" dirty="0">
                            <a:latin typeface="Cambria Math" panose="02040503050406030204" pitchFamily="18" charset="0"/>
                          </a:rPr>
                          <m:t>𝑟</m:t>
                        </m:r>
                      </m:sub>
                    </m:sSub>
                  </m:oMath>
                </a14:m>
                <a:r>
                  <a:rPr lang="fr-FR" sz="1600" dirty="0"/>
                  <a:t> .</a:t>
                </a:r>
              </a:p>
              <a:p>
                <a:pPr algn="just">
                  <a:lnSpc>
                    <a:spcPct val="100000"/>
                  </a:lnSpc>
                  <a:spcBef>
                    <a:spcPts val="600"/>
                  </a:spcBef>
                </a:pPr>
                <a:r>
                  <a:rPr lang="fr-FR" sz="1600" dirty="0"/>
                  <a:t>Pour simplifier </a:t>
                </a:r>
                <a:r>
                  <a:rPr lang="fr-FR" sz="1600" dirty="0">
                    <a:sym typeface="Wingdings" panose="05000000000000000000" pitchFamily="2" charset="2"/>
                  </a:rPr>
                  <a:t> </a:t>
                </a:r>
                <a:r>
                  <a:rPr lang="fr-FR" sz="1600" dirty="0"/>
                  <a:t>composante aléatoire </a:t>
                </a:r>
                <a14:m>
                  <m:oMath xmlns:m="http://schemas.openxmlformats.org/officeDocument/2006/math">
                    <m:sSub>
                      <m:sSubPr>
                        <m:ctrlPr>
                          <a:rPr lang="fr-FR" sz="1600" i="1" dirty="0">
                            <a:latin typeface="Cambria Math" panose="02040503050406030204" pitchFamily="18" charset="0"/>
                          </a:rPr>
                        </m:ctrlPr>
                      </m:sSubPr>
                      <m:e>
                        <m:r>
                          <a:rPr lang="en-CA" sz="1600" i="1" dirty="0">
                            <a:latin typeface="Cambria Math" panose="02040503050406030204" pitchFamily="18" charset="0"/>
                          </a:rPr>
                          <m:t>𝑠</m:t>
                        </m:r>
                      </m:e>
                      <m:sub>
                        <m:r>
                          <a:rPr lang="fr-FR" sz="1600" i="1" dirty="0">
                            <a:latin typeface="Cambria Math" panose="02040503050406030204" pitchFamily="18" charset="0"/>
                          </a:rPr>
                          <m:t>𝑟</m:t>
                        </m:r>
                      </m:sub>
                    </m:sSub>
                  </m:oMath>
                </a14:m>
                <a:r>
                  <a:rPr lang="fr-FR" sz="1600" dirty="0"/>
                  <a:t> supposée nulle. </a:t>
                </a:r>
              </a:p>
              <a:p>
                <a:pPr algn="just">
                  <a:lnSpc>
                    <a:spcPct val="100000"/>
                  </a:lnSpc>
                  <a:spcBef>
                    <a:spcPts val="600"/>
                  </a:spcBef>
                </a:pPr>
                <a:r>
                  <a:rPr lang="fr-FR" sz="1600" dirty="0"/>
                  <a:t>Choix d’un modèle de capteur à application médicale (</a:t>
                </a:r>
                <a:r>
                  <a:rPr lang="en-CA" sz="1600" i="1" dirty="0"/>
                  <a:t>MSA subminiature load button </a:t>
                </a:r>
                <a:r>
                  <a:rPr lang="fr-FR" sz="1600" dirty="0"/>
                  <a:t>avec erreur de répétabilité (somme des erreurs de non-linéarité et d’hystérésis) de ±0.1% sur la variation de tension qu’il génère.</a:t>
                </a: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348" t="-228" r="-290"/>
                </a:stretch>
              </a:blipFill>
            </p:spPr>
            <p:txBody>
              <a:bodyPr/>
              <a:lstStyle/>
              <a:p>
                <a:r>
                  <a:rPr lang="en-CA">
                    <a:noFill/>
                  </a:rPr>
                  <a:t> </a:t>
                </a:r>
              </a:p>
            </p:txBody>
          </p:sp>
        </mc:Fallback>
      </mc:AlternateContent>
      <p:sp>
        <p:nvSpPr>
          <p:cNvPr id="4" name="Slide Number Placeholder 3">
            <a:extLst>
              <a:ext uri="{FF2B5EF4-FFF2-40B4-BE49-F238E27FC236}">
                <a16:creationId xmlns:a16="http://schemas.microsoft.com/office/drawing/2014/main" id="{5AF292E3-7638-4BC8-9C76-8733C939366F}"/>
              </a:ext>
            </a:extLst>
          </p:cNvPr>
          <p:cNvSpPr>
            <a:spLocks noGrp="1"/>
          </p:cNvSpPr>
          <p:nvPr>
            <p:ph type="sldNum" sz="quarter" idx="12"/>
          </p:nvPr>
        </p:nvSpPr>
        <p:spPr/>
        <p:txBody>
          <a:bodyPr/>
          <a:lstStyle/>
          <a:p>
            <a:fld id="{4BD3201E-7DF8-462B-AC18-61E63795AE0D}" type="slidenum">
              <a:rPr lang="en-CA" smtClean="0"/>
              <a:t>18</a:t>
            </a:fld>
            <a:endParaRPr lang="en-CA"/>
          </a:p>
        </p:txBody>
      </p:sp>
      <p:sp>
        <p:nvSpPr>
          <p:cNvPr id="5" name="Rectangle 4">
            <a:extLst>
              <a:ext uri="{FF2B5EF4-FFF2-40B4-BE49-F238E27FC236}">
                <a16:creationId xmlns:a16="http://schemas.microsoft.com/office/drawing/2014/main" id="{1736B83D-F0CB-86AD-E6C4-F1BE29F84D13}"/>
              </a:ext>
            </a:extLst>
          </p:cNvPr>
          <p:cNvSpPr/>
          <p:nvPr/>
        </p:nvSpPr>
        <p:spPr>
          <a:xfrm>
            <a:off x="0" y="365125"/>
            <a:ext cx="678427" cy="55664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1465395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Propagation des incertitudes </a:t>
            </a:r>
            <a:endParaRPr lang="en-CA" sz="300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247891" y="1150373"/>
                <a:ext cx="6042283" cy="5427407"/>
              </a:xfrm>
            </p:spPr>
            <p:txBody>
              <a:bodyPr vert="horz" lIns="91440" tIns="45720" rIns="91440" bIns="45720" rtlCol="0" anchor="t">
                <a:normAutofit/>
              </a:bodyPr>
              <a:lstStyle/>
              <a:p>
                <a:pPr marL="0" indent="0" algn="just">
                  <a:lnSpc>
                    <a:spcPct val="100000"/>
                  </a:lnSpc>
                  <a:spcBef>
                    <a:spcPts val="600"/>
                  </a:spcBef>
                  <a:buNone/>
                </a:pPr>
                <a:r>
                  <a:rPr lang="fr-FR" sz="1600" dirty="0"/>
                  <a:t>Cette incertitude sur </a:t>
                </a:r>
                <a14:m>
                  <m:oMath xmlns:m="http://schemas.openxmlformats.org/officeDocument/2006/math">
                    <m:r>
                      <m:rPr>
                        <m:sty m:val="p"/>
                      </m:rPr>
                      <a:rPr lang="en-CA" sz="1600" smtClean="0">
                        <a:latin typeface="Cambria Math" panose="02040503050406030204" pitchFamily="18" charset="0"/>
                      </a:rPr>
                      <m:t>Δ</m:t>
                    </m:r>
                    <m:r>
                      <a:rPr lang="en-CA" sz="1600" i="1">
                        <a:latin typeface="Cambria Math" panose="02040503050406030204" pitchFamily="18" charset="0"/>
                      </a:rPr>
                      <m:t>𝑉</m:t>
                    </m:r>
                  </m:oMath>
                </a14:m>
                <a:r>
                  <a:rPr lang="fr-FR" sz="1600" dirty="0"/>
                  <a:t>  se reflète sur la SRQ aussi car </a:t>
                </a:r>
                <a14:m>
                  <m:oMath xmlns:m="http://schemas.openxmlformats.org/officeDocument/2006/math">
                    <m:r>
                      <m:rPr>
                        <m:sty m:val="p"/>
                      </m:rPr>
                      <a:rPr lang="en-CA" sz="1600">
                        <a:latin typeface="Cambria Math" panose="02040503050406030204" pitchFamily="18" charset="0"/>
                      </a:rPr>
                      <m:t>Δ</m:t>
                    </m:r>
                    <m:r>
                      <a:rPr lang="en-CA" sz="1600" i="1">
                        <a:latin typeface="Cambria Math" panose="02040503050406030204" pitchFamily="18" charset="0"/>
                      </a:rPr>
                      <m:t>𝑉</m:t>
                    </m:r>
                  </m:oMath>
                </a14:m>
                <a:r>
                  <a:rPr lang="fr-FR" sz="1600" dirty="0"/>
                  <a:t> est proportionnelle à </a:t>
                </a:r>
                <a14:m>
                  <m:oMath xmlns:m="http://schemas.openxmlformats.org/officeDocument/2006/math">
                    <m:r>
                      <m:rPr>
                        <m:sty m:val="p"/>
                      </m:rPr>
                      <a:rPr lang="en-CA" sz="1600">
                        <a:latin typeface="Cambria Math" panose="02040503050406030204" pitchFamily="18" charset="0"/>
                      </a:rPr>
                      <m:t>Δ</m:t>
                    </m:r>
                    <m:r>
                      <a:rPr lang="en-CA" sz="1600" i="1">
                        <a:latin typeface="Cambria Math" panose="02040503050406030204" pitchFamily="18" charset="0"/>
                      </a:rPr>
                      <m:t>𝑅</m:t>
                    </m:r>
                  </m:oMath>
                </a14:m>
                <a:r>
                  <a:rPr lang="fr-FR" sz="1600" dirty="0"/>
                  <a:t>, elle est alors proportionnelle à </a:t>
                </a:r>
                <a14:m>
                  <m:oMath xmlns:m="http://schemas.openxmlformats.org/officeDocument/2006/math">
                    <m:r>
                      <a:rPr lang="en-CA" sz="1600" i="1">
                        <a:latin typeface="Cambria Math" panose="02040503050406030204" pitchFamily="18" charset="0"/>
                      </a:rPr>
                      <m:t>𝜖</m:t>
                    </m:r>
                  </m:oMath>
                </a14:m>
                <a:endParaRPr lang="fr-FR" sz="1600" dirty="0"/>
              </a:p>
              <a:p>
                <a:pPr marL="0" indent="0" algn="just">
                  <a:lnSpc>
                    <a:spcPct val="100000"/>
                  </a:lnSpc>
                  <a:spcBef>
                    <a:spcPts val="600"/>
                  </a:spcBef>
                  <a:buNone/>
                </a:pPr>
                <a:endParaRPr lang="fr-FR" sz="1600" dirty="0"/>
              </a:p>
              <a:p>
                <a:pPr marL="0" indent="0" algn="just">
                  <a:lnSpc>
                    <a:spcPct val="100000"/>
                  </a:lnSpc>
                  <a:spcBef>
                    <a:spcPts val="600"/>
                  </a:spcBef>
                  <a:buNone/>
                </a:pPr>
                <a14:m>
                  <m:oMathPara xmlns:m="http://schemas.openxmlformats.org/officeDocument/2006/math">
                    <m:oMathParaPr>
                      <m:jc m:val="centerGroup"/>
                    </m:oMathParaPr>
                    <m:oMath xmlns:m="http://schemas.openxmlformats.org/officeDocument/2006/math">
                      <m:f>
                        <m:fPr>
                          <m:ctrlPr>
                            <a:rPr lang="en-CA" sz="1600" i="1">
                              <a:latin typeface="Cambria Math" panose="02040503050406030204" pitchFamily="18" charset="0"/>
                            </a:rPr>
                          </m:ctrlPr>
                        </m:fPr>
                        <m:num>
                          <m:r>
                            <m:rPr>
                              <m:sty m:val="p"/>
                            </m:rPr>
                            <a:rPr lang="en-CA" sz="1600">
                              <a:latin typeface="Cambria Math" panose="02040503050406030204" pitchFamily="18" charset="0"/>
                            </a:rPr>
                            <m:t>ΔR</m:t>
                          </m:r>
                        </m:num>
                        <m:den>
                          <m:sSub>
                            <m:sSubPr>
                              <m:ctrlPr>
                                <a:rPr lang="en-CA" sz="1600" i="1">
                                  <a:latin typeface="Cambria Math" panose="02040503050406030204" pitchFamily="18" charset="0"/>
                                </a:rPr>
                              </m:ctrlPr>
                            </m:sSubPr>
                            <m:e>
                              <m:r>
                                <a:rPr lang="en-CA" sz="1600" i="1">
                                  <a:latin typeface="Cambria Math" panose="02040503050406030204" pitchFamily="18" charset="0"/>
                                </a:rPr>
                                <m:t>𝑅</m:t>
                              </m:r>
                            </m:e>
                            <m:sub>
                              <m:r>
                                <a:rPr lang="en-CA" sz="1600" i="1">
                                  <a:latin typeface="Cambria Math" panose="02040503050406030204" pitchFamily="18" charset="0"/>
                                </a:rPr>
                                <m:t>0</m:t>
                              </m:r>
                            </m:sub>
                          </m:sSub>
                        </m:den>
                      </m:f>
                      <m:r>
                        <a:rPr lang="en-CA" sz="1600" i="1">
                          <a:latin typeface="Cambria Math" panose="02040503050406030204" pitchFamily="18" charset="0"/>
                        </a:rPr>
                        <m:t>=</m:t>
                      </m:r>
                      <m:r>
                        <a:rPr lang="en-CA" sz="1600" i="1">
                          <a:latin typeface="Cambria Math" panose="02040503050406030204" pitchFamily="18" charset="0"/>
                        </a:rPr>
                        <m:t>𝐾</m:t>
                      </m:r>
                      <m:r>
                        <m:rPr>
                          <m:nor/>
                        </m:rPr>
                        <a:rPr lang="en-CA" sz="1600" b="0" i="0" smtClean="0">
                          <a:latin typeface="Cambria Math" panose="02040503050406030204" pitchFamily="18" charset="0"/>
                        </a:rPr>
                        <m:t>.</m:t>
                      </m:r>
                      <m:r>
                        <m:rPr>
                          <m:nor/>
                        </m:rPr>
                        <a:rPr lang="fr-FR" sz="1600" dirty="0"/>
                        <m:t> </m:t>
                      </m:r>
                      <m:f>
                        <m:fPr>
                          <m:ctrlPr>
                            <a:rPr lang="en-CA" sz="1600" i="1">
                              <a:latin typeface="Cambria Math" panose="02040503050406030204" pitchFamily="18" charset="0"/>
                            </a:rPr>
                          </m:ctrlPr>
                        </m:fPr>
                        <m:num>
                          <m:r>
                            <m:rPr>
                              <m:sty m:val="p"/>
                            </m:rPr>
                            <a:rPr lang="en-CA" sz="1600">
                              <a:latin typeface="Cambria Math" panose="02040503050406030204" pitchFamily="18" charset="0"/>
                            </a:rPr>
                            <m:t>Δ</m:t>
                          </m:r>
                          <m:r>
                            <a:rPr lang="en-CA" sz="1600" i="1">
                              <a:latin typeface="Cambria Math" panose="02040503050406030204" pitchFamily="18" charset="0"/>
                            </a:rPr>
                            <m:t>𝑙</m:t>
                          </m:r>
                        </m:num>
                        <m:den>
                          <m:sSub>
                            <m:sSubPr>
                              <m:ctrlPr>
                                <a:rPr lang="en-CA" sz="1600" i="1">
                                  <a:latin typeface="Cambria Math" panose="02040503050406030204" pitchFamily="18" charset="0"/>
                                </a:rPr>
                              </m:ctrlPr>
                            </m:sSubPr>
                            <m:e>
                              <m:r>
                                <a:rPr lang="en-CA" sz="1600" i="1">
                                  <a:latin typeface="Cambria Math" panose="02040503050406030204" pitchFamily="18" charset="0"/>
                                </a:rPr>
                                <m:t>𝑙</m:t>
                              </m:r>
                            </m:e>
                            <m:sub>
                              <m:r>
                                <a:rPr lang="en-CA" sz="1600" i="1">
                                  <a:latin typeface="Cambria Math" panose="02040503050406030204" pitchFamily="18" charset="0"/>
                                </a:rPr>
                                <m:t>0</m:t>
                              </m:r>
                            </m:sub>
                          </m:sSub>
                        </m:den>
                      </m:f>
                      <m:r>
                        <a:rPr lang="en-CA" sz="1600" b="0" i="1" smtClean="0">
                          <a:latin typeface="Cambria Math" panose="02040503050406030204" pitchFamily="18" charset="0"/>
                        </a:rPr>
                        <m:t>=</m:t>
                      </m:r>
                      <m:r>
                        <a:rPr lang="en-CA" sz="1600" b="0" i="1" smtClean="0">
                          <a:latin typeface="Cambria Math" panose="02040503050406030204" pitchFamily="18" charset="0"/>
                        </a:rPr>
                        <m:t>𝐾</m:t>
                      </m:r>
                      <m:r>
                        <a:rPr lang="en-CA" sz="1600" b="0" i="1" smtClean="0">
                          <a:latin typeface="Cambria Math" panose="02040503050406030204" pitchFamily="18" charset="0"/>
                        </a:rPr>
                        <m:t>.</m:t>
                      </m:r>
                      <m:r>
                        <a:rPr lang="en-CA" sz="1600" b="0" i="1" smtClean="0">
                          <a:latin typeface="Cambria Math" panose="02040503050406030204" pitchFamily="18" charset="0"/>
                        </a:rPr>
                        <m:t>𝜖</m:t>
                      </m:r>
                    </m:oMath>
                  </m:oMathPara>
                </a14:m>
                <a:endParaRPr lang="fr-FR" sz="1600" dirty="0"/>
              </a:p>
              <a:p>
                <a:pPr marL="0" indent="0" algn="just">
                  <a:lnSpc>
                    <a:spcPct val="100000"/>
                  </a:lnSpc>
                  <a:spcBef>
                    <a:spcPts val="600"/>
                  </a:spcBef>
                  <a:buNone/>
                </a:pPr>
                <a14:m>
                  <m:oMathPara xmlns:m="http://schemas.openxmlformats.org/officeDocument/2006/math">
                    <m:oMathParaPr>
                      <m:jc m:val="centerGroup"/>
                    </m:oMathParaPr>
                    <m:oMath xmlns:m="http://schemas.openxmlformats.org/officeDocument/2006/math">
                      <m:r>
                        <m:rPr>
                          <m:sty m:val="p"/>
                        </m:rPr>
                        <a:rPr lang="en-CA" sz="1600" b="0" i="0" smtClean="0">
                          <a:latin typeface="Cambria Math" panose="02040503050406030204" pitchFamily="18" charset="0"/>
                        </a:rPr>
                        <m:t>Et</m:t>
                      </m:r>
                      <m:r>
                        <a:rPr lang="en-CA" sz="1600" b="0" i="1" smtClean="0">
                          <a:latin typeface="Cambria Math" panose="02040503050406030204" pitchFamily="18" charset="0"/>
                        </a:rPr>
                        <m:t>    </m:t>
                      </m:r>
                      <m:r>
                        <a:rPr lang="en-CA" sz="1600" b="0" i="1" smtClean="0">
                          <a:latin typeface="Cambria Math" panose="02040503050406030204" pitchFamily="18" charset="0"/>
                        </a:rPr>
                        <m:t>𝜎</m:t>
                      </m:r>
                      <m:r>
                        <a:rPr lang="en-CA" sz="1600" b="0" i="1" smtClean="0">
                          <a:latin typeface="Cambria Math" panose="02040503050406030204" pitchFamily="18" charset="0"/>
                        </a:rPr>
                        <m:t>=</m:t>
                      </m:r>
                      <m:r>
                        <a:rPr lang="en-CA" sz="1600" b="0" i="1" smtClean="0">
                          <a:latin typeface="Cambria Math" panose="02040503050406030204" pitchFamily="18" charset="0"/>
                        </a:rPr>
                        <m:t>𝜖</m:t>
                      </m:r>
                      <m:r>
                        <a:rPr lang="en-CA" sz="1600" b="0" i="1" smtClean="0">
                          <a:latin typeface="Cambria Math" panose="02040503050406030204" pitchFamily="18" charset="0"/>
                        </a:rPr>
                        <m:t>.</m:t>
                      </m:r>
                      <m:r>
                        <a:rPr lang="en-CA" sz="1600" b="0" i="1" smtClean="0">
                          <a:latin typeface="Cambria Math" panose="02040503050406030204" pitchFamily="18" charset="0"/>
                        </a:rPr>
                        <m:t>𝐸</m:t>
                      </m:r>
                      <m:r>
                        <a:rPr lang="en-CA" sz="1600" b="0" i="1" smtClean="0">
                          <a:latin typeface="Cambria Math" panose="02040503050406030204" pitchFamily="18" charset="0"/>
                        </a:rPr>
                        <m:t>=</m:t>
                      </m:r>
                      <m:f>
                        <m:fPr>
                          <m:ctrlPr>
                            <a:rPr lang="en-CA" sz="1600" b="0" i="1" smtClean="0">
                              <a:latin typeface="Cambria Math" panose="02040503050406030204" pitchFamily="18" charset="0"/>
                            </a:rPr>
                          </m:ctrlPr>
                        </m:fPr>
                        <m:num>
                          <m:r>
                            <a:rPr lang="en-CA" sz="1600" b="0" i="1" smtClean="0">
                              <a:latin typeface="Cambria Math" panose="02040503050406030204" pitchFamily="18" charset="0"/>
                            </a:rPr>
                            <m:t>𝐹</m:t>
                          </m:r>
                        </m:num>
                        <m:den>
                          <m:r>
                            <a:rPr lang="en-CA" sz="1600" b="0" i="1" smtClean="0">
                              <a:latin typeface="Cambria Math" panose="02040503050406030204" pitchFamily="18" charset="0"/>
                            </a:rPr>
                            <m:t>𝐴</m:t>
                          </m:r>
                        </m:den>
                      </m:f>
                      <m:r>
                        <a:rPr lang="en-CA" sz="1600" b="0" i="1" smtClean="0">
                          <a:latin typeface="Cambria Math" panose="02040503050406030204" pitchFamily="18" charset="0"/>
                        </a:rPr>
                        <m:t>   →   </m:t>
                      </m:r>
                      <m:r>
                        <a:rPr lang="en-CA" sz="1600" b="0" i="1" smtClean="0">
                          <a:latin typeface="Cambria Math" panose="02040503050406030204" pitchFamily="18" charset="0"/>
                        </a:rPr>
                        <m:t>𝐹</m:t>
                      </m:r>
                      <m:r>
                        <a:rPr lang="en-CA" sz="1600" b="0" i="1" smtClean="0">
                          <a:latin typeface="Cambria Math" panose="02040503050406030204" pitchFamily="18" charset="0"/>
                        </a:rPr>
                        <m:t>=</m:t>
                      </m:r>
                      <m:r>
                        <a:rPr lang="en-CA" sz="1600" b="0" i="1" smtClean="0">
                          <a:latin typeface="Cambria Math" panose="02040503050406030204" pitchFamily="18" charset="0"/>
                        </a:rPr>
                        <m:t>𝜖</m:t>
                      </m:r>
                      <m:r>
                        <a:rPr lang="en-CA" sz="1600" b="0" i="1" smtClean="0">
                          <a:latin typeface="Cambria Math" panose="02040503050406030204" pitchFamily="18" charset="0"/>
                        </a:rPr>
                        <m:t>.</m:t>
                      </m:r>
                      <m:r>
                        <a:rPr lang="en-CA" sz="1600" b="0" i="1" smtClean="0">
                          <a:latin typeface="Cambria Math" panose="02040503050406030204" pitchFamily="18" charset="0"/>
                        </a:rPr>
                        <m:t>𝐸</m:t>
                      </m:r>
                      <m:r>
                        <a:rPr lang="en-CA" sz="1600" b="0" i="1" smtClean="0">
                          <a:latin typeface="Cambria Math" panose="02040503050406030204" pitchFamily="18" charset="0"/>
                        </a:rPr>
                        <m:t>.</m:t>
                      </m:r>
                      <m:r>
                        <a:rPr lang="en-CA" sz="1600" b="0" i="1" smtClean="0">
                          <a:latin typeface="Cambria Math" panose="02040503050406030204" pitchFamily="18" charset="0"/>
                        </a:rPr>
                        <m:t>𝐴</m:t>
                      </m:r>
                    </m:oMath>
                  </m:oMathPara>
                </a14:m>
                <a:endParaRPr lang="fr-FR" sz="1600" dirty="0"/>
              </a:p>
              <a:p>
                <a:pPr marL="0" indent="0" algn="just">
                  <a:lnSpc>
                    <a:spcPct val="100000"/>
                  </a:lnSpc>
                  <a:spcBef>
                    <a:spcPts val="600"/>
                  </a:spcBef>
                  <a:spcAft>
                    <a:spcPts val="800"/>
                  </a:spcAft>
                  <a:buNone/>
                </a:pPr>
                <a:endParaRPr lang="fr-FR" sz="1600" dirty="0"/>
              </a:p>
              <a:p>
                <a:pPr marL="0" indent="0" algn="just">
                  <a:lnSpc>
                    <a:spcPct val="100000"/>
                  </a:lnSpc>
                  <a:spcBef>
                    <a:spcPts val="600"/>
                  </a:spcBef>
                  <a:spcAft>
                    <a:spcPts val="800"/>
                  </a:spcAft>
                  <a:buNone/>
                </a:pPr>
                <a:r>
                  <a:rPr lang="fr-FR" sz="1600" dirty="0"/>
                  <a:t>Pour F=150N on mesure un déplacement D = 17.86 mm au niveau de la vertèbre L1 </a:t>
                </a:r>
                <a:r>
                  <a:rPr lang="fr-FR" sz="1600" dirty="0">
                    <a:sym typeface="Wingdings" panose="05000000000000000000" pitchFamily="2" charset="2"/>
                  </a:rPr>
                  <a:t> </a:t>
                </a:r>
                <a:r>
                  <a:rPr lang="fr-FR" sz="1600" dirty="0"/>
                  <a:t>Erreur de 0.1% sur D =± 0.01786 </a:t>
                </a:r>
                <a:r>
                  <a:rPr lang="fr-FR" sz="1600" dirty="0" err="1"/>
                  <a:t>mm.</a:t>
                </a:r>
                <a:endParaRPr lang="fr-FR" sz="1600" dirty="0"/>
              </a:p>
              <a:p>
                <a:pPr marL="0" indent="0" algn="just">
                  <a:lnSpc>
                    <a:spcPct val="100000"/>
                  </a:lnSpc>
                  <a:spcBef>
                    <a:spcPts val="600"/>
                  </a:spcBef>
                  <a:spcAft>
                    <a:spcPts val="800"/>
                  </a:spcAft>
                  <a:buNone/>
                </a:pPr>
                <a:r>
                  <a:rPr lang="fr-FR" sz="1600" dirty="0"/>
                  <a:t>Cette incertitude constitue la composante épistémique </a:t>
                </a:r>
                <a14:m>
                  <m:oMath xmlns:m="http://schemas.openxmlformats.org/officeDocument/2006/math">
                    <m:sSub>
                      <m:sSubPr>
                        <m:ctrlPr>
                          <a:rPr lang="fr-FR" sz="1600" i="1" dirty="0">
                            <a:latin typeface="Cambria Math" panose="02040503050406030204" pitchFamily="18" charset="0"/>
                          </a:rPr>
                        </m:ctrlPr>
                      </m:sSubPr>
                      <m:e>
                        <m:r>
                          <a:rPr lang="fr-FR" sz="1600" i="1" dirty="0">
                            <a:latin typeface="Cambria Math" panose="02040503050406030204" pitchFamily="18" charset="0"/>
                          </a:rPr>
                          <m:t>𝑏</m:t>
                        </m:r>
                      </m:e>
                      <m:sub>
                        <m:r>
                          <a:rPr lang="fr-FR" sz="1600" i="1" dirty="0">
                            <a:latin typeface="Cambria Math" panose="02040503050406030204" pitchFamily="18" charset="0"/>
                          </a:rPr>
                          <m:t>𝑟</m:t>
                        </m:r>
                      </m:sub>
                    </m:sSub>
                    <m:r>
                      <a:rPr lang="fr-FR" sz="1600" i="1" dirty="0">
                        <a:latin typeface="Cambria Math" panose="02040503050406030204" pitchFamily="18" charset="0"/>
                      </a:rPr>
                      <m:t> </m:t>
                    </m:r>
                    <m:r>
                      <a:rPr lang="fr-FR" sz="1600" i="1" dirty="0">
                        <a:latin typeface="Cambria Math" panose="02040503050406030204" pitchFamily="18" charset="0"/>
                      </a:rPr>
                      <m:t>𝑑𝑒</m:t>
                    </m:r>
                    <m:r>
                      <a:rPr lang="fr-FR" sz="1600" i="1" dirty="0">
                        <a:latin typeface="Cambria Math" panose="02040503050406030204" pitchFamily="18" charset="0"/>
                      </a:rPr>
                      <m:t> </m:t>
                    </m:r>
                    <m:sSub>
                      <m:sSubPr>
                        <m:ctrlPr>
                          <a:rPr lang="en-CA" sz="1600" i="1" dirty="0">
                            <a:latin typeface="Cambria Math" panose="02040503050406030204" pitchFamily="18" charset="0"/>
                          </a:rPr>
                        </m:ctrlPr>
                      </m:sSubPr>
                      <m:e>
                        <m:r>
                          <a:rPr lang="en-CA" sz="1600" b="0" i="1" dirty="0" smtClean="0">
                            <a:latin typeface="Cambria Math" panose="02040503050406030204" pitchFamily="18" charset="0"/>
                          </a:rPr>
                          <m:t>𝑢</m:t>
                        </m:r>
                      </m:e>
                      <m:sub>
                        <m:r>
                          <a:rPr lang="fr-FR" sz="1600" i="1" dirty="0">
                            <a:latin typeface="Cambria Math" panose="02040503050406030204" pitchFamily="18" charset="0"/>
                          </a:rPr>
                          <m:t>𝐷</m:t>
                        </m:r>
                      </m:sub>
                    </m:sSub>
                  </m:oMath>
                </a14:m>
                <a:r>
                  <a:rPr lang="fr-FR" sz="1600" dirty="0"/>
                  <a:t>. </a:t>
                </a: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247891" y="1150373"/>
                <a:ext cx="6042283" cy="5427407"/>
              </a:xfrm>
              <a:blipFill>
                <a:blip r:embed="rId2"/>
                <a:stretch>
                  <a:fillRect l="-605" t="-337" r="-505"/>
                </a:stretch>
              </a:blipFill>
            </p:spPr>
            <p:txBody>
              <a:bodyPr/>
              <a:lstStyle/>
              <a:p>
                <a:r>
                  <a:rPr lang="en-CA">
                    <a:noFill/>
                  </a:rPr>
                  <a:t> </a:t>
                </a:r>
              </a:p>
            </p:txBody>
          </p:sp>
        </mc:Fallback>
      </mc:AlternateContent>
      <p:pic>
        <p:nvPicPr>
          <p:cNvPr id="5" name="Picture 4" descr="A diagram of a load diagram&#10;&#10;Description automatically generated">
            <a:extLst>
              <a:ext uri="{FF2B5EF4-FFF2-40B4-BE49-F238E27FC236}">
                <a16:creationId xmlns:a16="http://schemas.microsoft.com/office/drawing/2014/main" id="{0A1E32AF-B50C-E55C-E4A4-5A2287A7B362}"/>
              </a:ext>
            </a:extLst>
          </p:cNvPr>
          <p:cNvPicPr>
            <a:picLocks noChangeAspect="1"/>
          </p:cNvPicPr>
          <p:nvPr/>
        </p:nvPicPr>
        <p:blipFill rotWithShape="1">
          <a:blip r:embed="rId3">
            <a:extLst>
              <a:ext uri="{28A0092B-C50C-407E-A947-70E740481C1C}">
                <a14:useLocalDpi xmlns:a14="http://schemas.microsoft.com/office/drawing/2010/main" val="0"/>
              </a:ext>
            </a:extLst>
          </a:blip>
          <a:srcRect l="2834" t="4130" r="5400" b="2733"/>
          <a:stretch/>
        </p:blipFill>
        <p:spPr>
          <a:xfrm>
            <a:off x="6479073" y="1189703"/>
            <a:ext cx="5653935" cy="3429001"/>
          </a:xfrm>
          <a:prstGeom prst="rect">
            <a:avLst/>
          </a:prstGeom>
        </p:spPr>
      </p:pic>
      <p:sp>
        <p:nvSpPr>
          <p:cNvPr id="6" name="ZoneTexte 4">
            <a:extLst>
              <a:ext uri="{FF2B5EF4-FFF2-40B4-BE49-F238E27FC236}">
                <a16:creationId xmlns:a16="http://schemas.microsoft.com/office/drawing/2014/main" id="{A80F0256-FED7-8DD2-B85F-FD880D09BD72}"/>
              </a:ext>
            </a:extLst>
          </p:cNvPr>
          <p:cNvSpPr txBox="1"/>
          <p:nvPr/>
        </p:nvSpPr>
        <p:spPr>
          <a:xfrm>
            <a:off x="6951406" y="4618704"/>
            <a:ext cx="4992703" cy="461665"/>
          </a:xfrm>
          <a:prstGeom prst="rect">
            <a:avLst/>
          </a:prstGeom>
          <a:noFill/>
        </p:spPr>
        <p:txBody>
          <a:bodyPr wrap="square" rtlCol="0">
            <a:spAutoFit/>
          </a:bodyPr>
          <a:lstStyle/>
          <a:p>
            <a:pPr algn="ctr"/>
            <a:r>
              <a:rPr lang="fr-FR" sz="1200" dirty="0"/>
              <a:t>Fig. 9. </a:t>
            </a:r>
            <a:r>
              <a:rPr lang="en-CA" sz="1200" dirty="0" err="1"/>
              <a:t>Mesures</a:t>
            </a:r>
            <a:r>
              <a:rPr lang="en-CA" sz="1200" dirty="0"/>
              <a:t> </a:t>
            </a:r>
            <a:r>
              <a:rPr lang="en-CA" sz="1200" dirty="0" err="1"/>
              <a:t>expérimentales</a:t>
            </a:r>
            <a:r>
              <a:rPr lang="en-CA" sz="1200" dirty="0"/>
              <a:t> du </a:t>
            </a:r>
            <a:r>
              <a:rPr lang="en-CA" sz="1200" dirty="0" err="1"/>
              <a:t>déplacement</a:t>
            </a:r>
            <a:r>
              <a:rPr lang="en-CA" sz="1200" dirty="0"/>
              <a:t> </a:t>
            </a:r>
            <a:r>
              <a:rPr lang="en-CA" sz="1200" dirty="0" err="1"/>
              <a:t>postérieur</a:t>
            </a:r>
            <a:r>
              <a:rPr lang="en-CA" sz="1200" dirty="0"/>
              <a:t> au </a:t>
            </a:r>
            <a:r>
              <a:rPr lang="en-CA" sz="1200" dirty="0" err="1"/>
              <a:t>niveau</a:t>
            </a:r>
            <a:r>
              <a:rPr lang="en-CA" sz="1200" dirty="0"/>
              <a:t> de L1 (</a:t>
            </a:r>
            <a:r>
              <a:rPr lang="en-US" sz="1200" b="0" i="0" dirty="0">
                <a:effectLst/>
              </a:rPr>
              <a:t>Shirazi-</a:t>
            </a:r>
            <a:r>
              <a:rPr lang="en-US" sz="1200" b="0" i="0" dirty="0" err="1">
                <a:effectLst/>
              </a:rPr>
              <a:t>Adl</a:t>
            </a:r>
            <a:r>
              <a:rPr lang="en-US" sz="1200" dirty="0"/>
              <a:t> </a:t>
            </a:r>
            <a:r>
              <a:rPr lang="en-US" sz="1200" b="0" i="0" dirty="0">
                <a:effectLst/>
              </a:rPr>
              <a:t>&amp; </a:t>
            </a:r>
            <a:r>
              <a:rPr lang="en-US" sz="1200" b="0" i="0" dirty="0" err="1">
                <a:effectLst/>
              </a:rPr>
              <a:t>Parnianpour</a:t>
            </a:r>
            <a:r>
              <a:rPr lang="en-US" sz="1200" b="0" i="0" dirty="0">
                <a:effectLst/>
              </a:rPr>
              <a:t>, 2000)</a:t>
            </a:r>
            <a:endParaRPr lang="fr-FR" sz="1200"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8AEED86-22B0-D28D-87EB-26711184CFE2}"/>
                  </a:ext>
                </a:extLst>
              </p:cNvPr>
              <p:cNvSpPr txBox="1"/>
              <p:nvPr/>
            </p:nvSpPr>
            <p:spPr>
              <a:xfrm>
                <a:off x="1002890" y="4618704"/>
                <a:ext cx="5093110" cy="839653"/>
              </a:xfrm>
              <a:prstGeom prst="rect">
                <a:avLst/>
              </a:prstGeom>
              <a:noFill/>
            </p:spPr>
            <p:txBody>
              <a:bodyPr wrap="square">
                <a:spAutoFit/>
              </a:bodyPr>
              <a:lstStyle/>
              <a:p>
                <a:pPr algn="just"/>
                <a:r>
                  <a:rPr lang="fr-FR" sz="1600" dirty="0"/>
                  <a:t>Ainsi: </a:t>
                </a:r>
                <a:endParaRPr lang="en-CA" sz="1600" i="1" dirty="0">
                  <a:latin typeface="Cambria Math" panose="02040503050406030204" pitchFamily="18" charset="0"/>
                </a:endParaRPr>
              </a:p>
              <a:p>
                <a:pPr algn="just"/>
                <a14:m>
                  <m:oMathPara xmlns:m="http://schemas.openxmlformats.org/officeDocument/2006/math">
                    <m:oMathParaPr>
                      <m:jc m:val="centerGroup"/>
                    </m:oMathParaPr>
                    <m:oMath xmlns:m="http://schemas.openxmlformats.org/officeDocument/2006/math">
                      <m:sSub>
                        <m:sSubPr>
                          <m:ctrlPr>
                            <a:rPr lang="en-CA" sz="1600" i="1" dirty="0">
                              <a:latin typeface="Cambria Math" panose="02040503050406030204" pitchFamily="18" charset="0"/>
                            </a:rPr>
                          </m:ctrlPr>
                        </m:sSubPr>
                        <m:e>
                          <m:r>
                            <a:rPr lang="en-CA" sz="1600" i="1" dirty="0">
                              <a:latin typeface="Cambria Math" panose="02040503050406030204" pitchFamily="18" charset="0"/>
                            </a:rPr>
                            <m:t>𝑢</m:t>
                          </m:r>
                        </m:e>
                        <m:sub>
                          <m:r>
                            <a:rPr lang="fr-FR" sz="1600" i="1" dirty="0">
                              <a:latin typeface="Cambria Math" panose="02040503050406030204" pitchFamily="18" charset="0"/>
                            </a:rPr>
                            <m:t>𝐷</m:t>
                          </m:r>
                        </m:sub>
                      </m:sSub>
                      <m:r>
                        <a:rPr lang="en-CA" sz="1600" i="1" dirty="0">
                          <a:latin typeface="Cambria Math" panose="02040503050406030204" pitchFamily="18" charset="0"/>
                        </a:rPr>
                        <m:t>=</m:t>
                      </m:r>
                      <m:rad>
                        <m:radPr>
                          <m:degHide m:val="on"/>
                          <m:ctrlPr>
                            <a:rPr lang="en-CA" sz="1600" i="1" dirty="0">
                              <a:latin typeface="Cambria Math" panose="02040503050406030204" pitchFamily="18" charset="0"/>
                            </a:rPr>
                          </m:ctrlPr>
                        </m:radPr>
                        <m:deg/>
                        <m:e>
                          <m:sSubSup>
                            <m:sSubSupPr>
                              <m:ctrlPr>
                                <a:rPr lang="en-CA" sz="1600" i="1" dirty="0">
                                  <a:latin typeface="Cambria Math" panose="02040503050406030204" pitchFamily="18" charset="0"/>
                                </a:rPr>
                              </m:ctrlPr>
                            </m:sSubSupPr>
                            <m:e>
                              <m:r>
                                <a:rPr lang="en-CA" sz="1600" i="1" dirty="0">
                                  <a:latin typeface="Cambria Math" panose="02040503050406030204" pitchFamily="18" charset="0"/>
                                </a:rPr>
                                <m:t>𝑏</m:t>
                              </m:r>
                            </m:e>
                            <m:sub>
                              <m:r>
                                <a:rPr lang="en-CA" sz="1600" i="1" dirty="0">
                                  <a:latin typeface="Cambria Math" panose="02040503050406030204" pitchFamily="18" charset="0"/>
                                </a:rPr>
                                <m:t>𝑟</m:t>
                              </m:r>
                            </m:sub>
                            <m:sup>
                              <m:r>
                                <a:rPr lang="en-CA" sz="1600" i="1" dirty="0">
                                  <a:latin typeface="Cambria Math" panose="02040503050406030204" pitchFamily="18" charset="0"/>
                                </a:rPr>
                                <m:t>2</m:t>
                              </m:r>
                            </m:sup>
                          </m:sSubSup>
                          <m:r>
                            <a:rPr lang="en-CA" sz="1600" i="1" dirty="0">
                              <a:latin typeface="Cambria Math" panose="02040503050406030204" pitchFamily="18" charset="0"/>
                            </a:rPr>
                            <m:t>+</m:t>
                          </m:r>
                          <m:sSubSup>
                            <m:sSubSupPr>
                              <m:ctrlPr>
                                <a:rPr lang="en-CA" sz="1600" i="1" dirty="0">
                                  <a:latin typeface="Cambria Math" panose="02040503050406030204" pitchFamily="18" charset="0"/>
                                </a:rPr>
                              </m:ctrlPr>
                            </m:sSubSupPr>
                            <m:e>
                              <m:r>
                                <a:rPr lang="en-CA" sz="1600" i="1" dirty="0">
                                  <a:latin typeface="Cambria Math" panose="02040503050406030204" pitchFamily="18" charset="0"/>
                                </a:rPr>
                                <m:t>𝑠</m:t>
                              </m:r>
                            </m:e>
                            <m:sub>
                              <m:r>
                                <a:rPr lang="en-CA" sz="1600" i="1" dirty="0">
                                  <a:latin typeface="Cambria Math" panose="02040503050406030204" pitchFamily="18" charset="0"/>
                                </a:rPr>
                                <m:t>𝑟</m:t>
                              </m:r>
                            </m:sub>
                            <m:sup>
                              <m:r>
                                <a:rPr lang="en-CA" sz="1600" i="1" dirty="0">
                                  <a:latin typeface="Cambria Math" panose="02040503050406030204" pitchFamily="18" charset="0"/>
                                </a:rPr>
                                <m:t>2</m:t>
                              </m:r>
                            </m:sup>
                          </m:sSubSup>
                        </m:e>
                      </m:rad>
                      <m:r>
                        <a:rPr lang="en-CA" sz="1600" i="1" dirty="0">
                          <a:latin typeface="Cambria Math" panose="02040503050406030204" pitchFamily="18" charset="0"/>
                        </a:rPr>
                        <m:t>=</m:t>
                      </m:r>
                      <m:rad>
                        <m:radPr>
                          <m:degHide m:val="on"/>
                          <m:ctrlPr>
                            <a:rPr lang="en-CA" sz="1600" i="1" dirty="0">
                              <a:latin typeface="Cambria Math" panose="02040503050406030204" pitchFamily="18" charset="0"/>
                            </a:rPr>
                          </m:ctrlPr>
                        </m:radPr>
                        <m:deg/>
                        <m:e>
                          <m:sSup>
                            <m:sSupPr>
                              <m:ctrlPr>
                                <a:rPr lang="en-US" sz="1600" b="0" i="1" dirty="0" smtClean="0">
                                  <a:latin typeface="Cambria Math" panose="02040503050406030204" pitchFamily="18" charset="0"/>
                                </a:rPr>
                              </m:ctrlPr>
                            </m:sSupPr>
                            <m:e>
                              <m:r>
                                <a:rPr lang="en-US" sz="1600" i="1" dirty="0">
                                  <a:latin typeface="Cambria Math" panose="02040503050406030204" pitchFamily="18" charset="0"/>
                                </a:rPr>
                                <m:t>0.01786</m:t>
                              </m:r>
                            </m:e>
                            <m:sup>
                              <m:r>
                                <a:rPr lang="en-US" sz="1600" b="0" i="1" dirty="0" smtClean="0">
                                  <a:latin typeface="Cambria Math" panose="02040503050406030204" pitchFamily="18" charset="0"/>
                                </a:rPr>
                                <m:t>2</m:t>
                              </m:r>
                            </m:sup>
                          </m:sSup>
                          <m:r>
                            <a:rPr lang="en-CA" sz="1600" i="1" dirty="0">
                              <a:latin typeface="Cambria Math" panose="02040503050406030204" pitchFamily="18" charset="0"/>
                            </a:rPr>
                            <m:t>+</m:t>
                          </m:r>
                          <m:r>
                            <a:rPr lang="en-US" sz="1600" b="0" i="1" dirty="0" smtClean="0">
                              <a:latin typeface="Cambria Math" panose="02040503050406030204" pitchFamily="18" charset="0"/>
                            </a:rPr>
                            <m:t>0</m:t>
                          </m:r>
                        </m:e>
                      </m:rad>
                      <m:r>
                        <a:rPr lang="en-US" sz="1600" b="0" i="1" dirty="0" smtClean="0">
                          <a:latin typeface="Cambria Math" panose="02040503050406030204" pitchFamily="18" charset="0"/>
                        </a:rPr>
                        <m:t>=0.01786 </m:t>
                      </m:r>
                      <m:r>
                        <a:rPr lang="en-US" sz="1600" b="0" i="1" dirty="0" smtClean="0">
                          <a:latin typeface="Cambria Math" panose="02040503050406030204" pitchFamily="18" charset="0"/>
                        </a:rPr>
                        <m:t>𝑚𝑚</m:t>
                      </m:r>
                    </m:oMath>
                  </m:oMathPara>
                </a14:m>
                <a:endParaRPr lang="fr-FR" sz="1600" dirty="0">
                  <a:solidFill>
                    <a:srgbClr val="FF0000"/>
                  </a:solidFill>
                  <a:highlight>
                    <a:srgbClr val="FFFF00"/>
                  </a:highlight>
                </a:endParaRPr>
              </a:p>
            </p:txBody>
          </p:sp>
        </mc:Choice>
        <mc:Fallback xmlns="">
          <p:sp>
            <p:nvSpPr>
              <p:cNvPr id="8" name="TextBox 7">
                <a:extLst>
                  <a:ext uri="{FF2B5EF4-FFF2-40B4-BE49-F238E27FC236}">
                    <a16:creationId xmlns:a16="http://schemas.microsoft.com/office/drawing/2014/main" id="{78AEED86-22B0-D28D-87EB-26711184CFE2}"/>
                  </a:ext>
                </a:extLst>
              </p:cNvPr>
              <p:cNvSpPr txBox="1">
                <a:spLocks noRot="1" noChangeAspect="1" noMove="1" noResize="1" noEditPoints="1" noAdjustHandles="1" noChangeArrowheads="1" noChangeShapeType="1" noTextEdit="1"/>
              </p:cNvSpPr>
              <p:nvPr/>
            </p:nvSpPr>
            <p:spPr>
              <a:xfrm>
                <a:off x="1002890" y="4618704"/>
                <a:ext cx="5093110" cy="839653"/>
              </a:xfrm>
              <a:prstGeom prst="rect">
                <a:avLst/>
              </a:prstGeom>
              <a:blipFill>
                <a:blip r:embed="rId4"/>
                <a:stretch>
                  <a:fillRect l="-719" t="-2190"/>
                </a:stretch>
              </a:blipFill>
            </p:spPr>
            <p:txBody>
              <a:bodyPr/>
              <a:lstStyle/>
              <a:p>
                <a:r>
                  <a:rPr lang="en-CA">
                    <a:noFill/>
                  </a:rPr>
                  <a:t> </a:t>
                </a:r>
              </a:p>
            </p:txBody>
          </p:sp>
        </mc:Fallback>
      </mc:AlternateContent>
      <p:sp>
        <p:nvSpPr>
          <p:cNvPr id="4" name="Slide Number Placeholder 3">
            <a:extLst>
              <a:ext uri="{FF2B5EF4-FFF2-40B4-BE49-F238E27FC236}">
                <a16:creationId xmlns:a16="http://schemas.microsoft.com/office/drawing/2014/main" id="{6BE24F25-8AD7-14D1-7017-95970C02F64D}"/>
              </a:ext>
            </a:extLst>
          </p:cNvPr>
          <p:cNvSpPr>
            <a:spLocks noGrp="1"/>
          </p:cNvSpPr>
          <p:nvPr>
            <p:ph type="sldNum" sz="quarter" idx="12"/>
          </p:nvPr>
        </p:nvSpPr>
        <p:spPr/>
        <p:txBody>
          <a:bodyPr/>
          <a:lstStyle/>
          <a:p>
            <a:fld id="{4BD3201E-7DF8-462B-AC18-61E63795AE0D}" type="slidenum">
              <a:rPr lang="en-CA" smtClean="0"/>
              <a:t>19</a:t>
            </a:fld>
            <a:endParaRPr lang="en-CA"/>
          </a:p>
        </p:txBody>
      </p:sp>
      <p:sp>
        <p:nvSpPr>
          <p:cNvPr id="7" name="Rectangle 6">
            <a:extLst>
              <a:ext uri="{FF2B5EF4-FFF2-40B4-BE49-F238E27FC236}">
                <a16:creationId xmlns:a16="http://schemas.microsoft.com/office/drawing/2014/main" id="{203C2020-F0E8-2A42-DCB3-A08E8569FED0}"/>
              </a:ext>
            </a:extLst>
          </p:cNvPr>
          <p:cNvSpPr/>
          <p:nvPr/>
        </p:nvSpPr>
        <p:spPr>
          <a:xfrm>
            <a:off x="0" y="365125"/>
            <a:ext cx="678427" cy="55664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711060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40544"/>
            <a:ext cx="10515600" cy="5154407"/>
          </a:xfrm>
        </p:spPr>
        <p:txBody>
          <a:bodyPr vert="horz" lIns="91440" tIns="45720" rIns="91440" bIns="45720" rtlCol="0" anchor="t">
            <a:normAutofit fontScale="92500" lnSpcReduction="10000"/>
          </a:bodyPr>
          <a:lstStyle/>
          <a:p>
            <a:pPr marL="0" indent="0" algn="just">
              <a:lnSpc>
                <a:spcPct val="100000"/>
              </a:lnSpc>
              <a:buNone/>
            </a:pPr>
            <a:r>
              <a:rPr lang="fr-CA" sz="1600" dirty="0"/>
              <a:t>Le présent rapport couvre le processus de vérification et de validation d’un modèle d’éléments finis modélisant la section lombaire d’une colonne vertébrale.</a:t>
            </a:r>
          </a:p>
          <a:p>
            <a:pPr marL="0" indent="0" algn="just">
              <a:lnSpc>
                <a:spcPct val="100000"/>
              </a:lnSpc>
              <a:buNone/>
            </a:pPr>
            <a:r>
              <a:rPr lang="fr-CA" sz="1600" dirty="0"/>
              <a:t>Le modèle a été conçu dans le cadre du PI3 d’un des membres de l’équipe, et est basé sur des données expérimentales tirées des articles scientifiques </a:t>
            </a:r>
            <a:r>
              <a:rPr lang="fr-FR" sz="1600" i="1" dirty="0"/>
              <a:t>«</a:t>
            </a:r>
            <a:r>
              <a:rPr lang="en-US" sz="1600" i="1" dirty="0"/>
              <a:t> Stability of the human spine in neutral postures </a:t>
            </a:r>
            <a:r>
              <a:rPr lang="fr-FR" sz="1600" i="1" dirty="0"/>
              <a:t>» </a:t>
            </a:r>
            <a:r>
              <a:rPr lang="fr-FR" sz="1600" dirty="0"/>
              <a:t>(Kiefer et al., 1997)</a:t>
            </a:r>
            <a:r>
              <a:rPr lang="fr-CA" sz="1600" dirty="0"/>
              <a:t> et </a:t>
            </a:r>
            <a:r>
              <a:rPr lang="fr-CA" sz="1600" i="1" dirty="0"/>
              <a:t>« </a:t>
            </a:r>
            <a:r>
              <a:rPr lang="en-US" sz="1600" i="1" dirty="0"/>
              <a:t>Load-bearing and stress analysis of the human spine under a novel wrapping compression loading</a:t>
            </a:r>
            <a:r>
              <a:rPr lang="fr-FR" sz="1600" i="1" dirty="0"/>
              <a:t> »</a:t>
            </a:r>
            <a:r>
              <a:rPr lang="en-US" sz="1600" i="1" dirty="0"/>
              <a:t> </a:t>
            </a:r>
            <a:r>
              <a:rPr lang="en-CA" sz="1600" dirty="0"/>
              <a:t>(Shirazi-</a:t>
            </a:r>
            <a:r>
              <a:rPr lang="en-CA" sz="1600" dirty="0" err="1"/>
              <a:t>Adl</a:t>
            </a:r>
            <a:r>
              <a:rPr lang="en-CA" sz="1600" dirty="0"/>
              <a:t> &amp; Parnianpour, 2000), </a:t>
            </a:r>
            <a:r>
              <a:rPr lang="fr-CA" sz="1600" dirty="0"/>
              <a:t>ainsi que sur des données géométriques et propriétés physiques (coordonnées spatiales, sections, rigidités) issues des recherches personnelles de Prof. Aboulfazl Shirazi-Adl. Pour des raisons de confidentialité, ce fichier ne sera pas publié sur GitHub mais il peut être disponible sur demande.</a:t>
            </a:r>
          </a:p>
          <a:p>
            <a:pPr marL="0" indent="0" algn="just">
              <a:lnSpc>
                <a:spcPct val="100000"/>
              </a:lnSpc>
              <a:buNone/>
            </a:pPr>
            <a:r>
              <a:rPr lang="fr-CA" sz="1600" dirty="0"/>
              <a:t>En guise de validation lors du PI3, le membre de l’équipe avait simplement comparé visuellement l’allure et les ordres de grandeur des réponses obtenues par son modèle avec les courbes Force-Déplacement postérieur tirés des articles scientifiques de référence. Le projet final de MEC8211 est ainsi l’occasion idéale pour appliquer les acquis du cours et mettre à l’épreuve la validité de son modèle.</a:t>
            </a:r>
          </a:p>
          <a:p>
            <a:pPr marL="0" indent="0">
              <a:lnSpc>
                <a:spcPct val="100000"/>
              </a:lnSpc>
              <a:buNone/>
            </a:pPr>
            <a:r>
              <a:rPr lang="fr-CA" sz="1600" dirty="0"/>
              <a:t>Les étapes de V&amp;V entreprises consistent en ce qui suit:</a:t>
            </a:r>
          </a:p>
          <a:p>
            <a:pPr marL="342900" indent="-342900">
              <a:lnSpc>
                <a:spcPct val="100000"/>
              </a:lnSpc>
              <a:buFont typeface="+mj-lt"/>
              <a:buAutoNum type="arabicPeriod"/>
            </a:pPr>
            <a:r>
              <a:rPr lang="fr-CA" sz="1600" dirty="0"/>
              <a:t>Présentation du modèle mathématique</a:t>
            </a:r>
          </a:p>
          <a:p>
            <a:pPr marL="342900" indent="-342900">
              <a:lnSpc>
                <a:spcPct val="100000"/>
              </a:lnSpc>
              <a:buFont typeface="+mj-lt"/>
              <a:buAutoNum type="arabicPeriod"/>
            </a:pPr>
            <a:r>
              <a:rPr lang="fr-CA" sz="1600" dirty="0"/>
              <a:t>Description de la discrétisation choisie</a:t>
            </a:r>
          </a:p>
          <a:p>
            <a:pPr marL="342900" indent="-342900">
              <a:lnSpc>
                <a:spcPct val="100000"/>
              </a:lnSpc>
              <a:buFont typeface="+mj-lt"/>
              <a:buAutoNum type="arabicPeriod"/>
            </a:pPr>
            <a:r>
              <a:rPr lang="fr-CA" sz="1600" dirty="0"/>
              <a:t>Vérification de code</a:t>
            </a:r>
          </a:p>
          <a:p>
            <a:pPr marL="342900" indent="-342900">
              <a:lnSpc>
                <a:spcPct val="100000"/>
              </a:lnSpc>
              <a:buFont typeface="+mj-lt"/>
              <a:buAutoNum type="arabicPeriod"/>
            </a:pPr>
            <a:r>
              <a:rPr lang="fr-CA" sz="1600" dirty="0"/>
              <a:t>Vérification de solution</a:t>
            </a:r>
          </a:p>
          <a:p>
            <a:pPr marL="342900" indent="-342900">
              <a:lnSpc>
                <a:spcPct val="100000"/>
              </a:lnSpc>
              <a:buFont typeface="+mj-lt"/>
              <a:buAutoNum type="arabicPeriod"/>
            </a:pPr>
            <a:r>
              <a:rPr lang="fr-CA" sz="1600" dirty="0"/>
              <a:t>Propagation des incertitudes</a:t>
            </a:r>
          </a:p>
          <a:p>
            <a:pPr marL="342900" indent="-342900">
              <a:lnSpc>
                <a:spcPct val="100000"/>
              </a:lnSpc>
              <a:buFont typeface="+mj-lt"/>
              <a:buAutoNum type="arabicPeriod"/>
            </a:pPr>
            <a:r>
              <a:rPr lang="fr-CA" sz="1600" dirty="0"/>
              <a:t>Validation</a:t>
            </a:r>
          </a:p>
          <a:p>
            <a:pPr marL="0" indent="0">
              <a:lnSpc>
                <a:spcPct val="100000"/>
              </a:lnSpc>
              <a:buNone/>
            </a:pPr>
            <a:endParaRPr lang="fr-CA" sz="1600" dirty="0"/>
          </a:p>
          <a:p>
            <a:pPr marL="0" indent="0">
              <a:buNone/>
            </a:pPr>
            <a:endParaRPr lang="en-CA" sz="1800" dirty="0"/>
          </a:p>
        </p:txBody>
      </p:sp>
      <p:sp>
        <p:nvSpPr>
          <p:cNvPr id="8" name="Title 1">
            <a:extLst>
              <a:ext uri="{FF2B5EF4-FFF2-40B4-BE49-F238E27FC236}">
                <a16:creationId xmlns:a16="http://schemas.microsoft.com/office/drawing/2014/main" id="{131056D3-4217-EA50-3282-5A33501AC195}"/>
              </a:ext>
            </a:extLst>
          </p:cNvPr>
          <p:cNvSpPr>
            <a:spLocks noGrp="1"/>
          </p:cNvSpPr>
          <p:nvPr>
            <p:ph type="title"/>
          </p:nvPr>
        </p:nvSpPr>
        <p:spPr>
          <a:xfrm>
            <a:off x="838200" y="365125"/>
            <a:ext cx="9308690" cy="706591"/>
          </a:xfrm>
        </p:spPr>
        <p:txBody>
          <a:bodyPr>
            <a:normAutofit/>
          </a:bodyPr>
          <a:lstStyle/>
          <a:p>
            <a:r>
              <a:rPr lang="fr-FR" sz="3000" dirty="0"/>
              <a:t>Introduction et mise en contexte</a:t>
            </a:r>
            <a:endParaRPr lang="en-CA" sz="3000" dirty="0"/>
          </a:p>
        </p:txBody>
      </p:sp>
      <p:sp>
        <p:nvSpPr>
          <p:cNvPr id="2" name="Slide Number Placeholder 1">
            <a:extLst>
              <a:ext uri="{FF2B5EF4-FFF2-40B4-BE49-F238E27FC236}">
                <a16:creationId xmlns:a16="http://schemas.microsoft.com/office/drawing/2014/main" id="{4AA6C504-4B4D-1025-26A2-022591258F2E}"/>
              </a:ext>
            </a:extLst>
          </p:cNvPr>
          <p:cNvSpPr>
            <a:spLocks noGrp="1"/>
          </p:cNvSpPr>
          <p:nvPr>
            <p:ph type="sldNum" sz="quarter" idx="12"/>
          </p:nvPr>
        </p:nvSpPr>
        <p:spPr/>
        <p:txBody>
          <a:bodyPr/>
          <a:lstStyle/>
          <a:p>
            <a:fld id="{4BD3201E-7DF8-462B-AC18-61E63795AE0D}" type="slidenum">
              <a:rPr lang="en-CA" smtClean="0"/>
              <a:t>2</a:t>
            </a:fld>
            <a:endParaRPr lang="en-CA"/>
          </a:p>
        </p:txBody>
      </p:sp>
      <p:sp>
        <p:nvSpPr>
          <p:cNvPr id="4" name="Rectangle 3">
            <a:extLst>
              <a:ext uri="{FF2B5EF4-FFF2-40B4-BE49-F238E27FC236}">
                <a16:creationId xmlns:a16="http://schemas.microsoft.com/office/drawing/2014/main" id="{D8F2C039-DBEA-E380-9132-AADB09E1E84C}"/>
              </a:ext>
            </a:extLst>
          </p:cNvPr>
          <p:cNvSpPr/>
          <p:nvPr/>
        </p:nvSpPr>
        <p:spPr>
          <a:xfrm>
            <a:off x="0" y="365125"/>
            <a:ext cx="678427" cy="556649"/>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767786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Validation</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7535770" cy="5342501"/>
              </a:xfrm>
            </p:spPr>
            <p:txBody>
              <a:bodyPr vert="horz" lIns="91440" tIns="45720" rIns="91440" bIns="45720" rtlCol="0" anchor="t">
                <a:normAutofit lnSpcReduction="10000"/>
              </a:bodyPr>
              <a:lstStyle/>
              <a:p>
                <a:pPr marL="0" indent="0">
                  <a:lnSpc>
                    <a:spcPct val="100000"/>
                  </a:lnSpc>
                  <a:spcBef>
                    <a:spcPts val="600"/>
                  </a:spcBef>
                  <a:buNone/>
                </a:pPr>
                <a:r>
                  <a:rPr lang="fr-FR" sz="1700" b="1" dirty="0"/>
                  <a:t>Calcul de </a:t>
                </a:r>
                <a14:m>
                  <m:oMath xmlns:m="http://schemas.openxmlformats.org/officeDocument/2006/math">
                    <m:r>
                      <a:rPr lang="en-CA" sz="1700" b="1" i="1" smtClean="0">
                        <a:latin typeface="Cambria Math" panose="02040503050406030204" pitchFamily="18" charset="0"/>
                      </a:rPr>
                      <m:t>𝑬</m:t>
                    </m:r>
                  </m:oMath>
                </a14:m>
                <a:r>
                  <a:rPr lang="fr-FR" sz="1700" b="1" dirty="0"/>
                  <a:t> :</a:t>
                </a:r>
              </a:p>
              <a:p>
                <a:pPr marL="0" indent="0" algn="just">
                  <a:lnSpc>
                    <a:spcPct val="100000"/>
                  </a:lnSpc>
                  <a:spcBef>
                    <a:spcPts val="3000"/>
                  </a:spcBef>
                  <a:spcAft>
                    <a:spcPts val="600"/>
                  </a:spcAft>
                  <a:buNone/>
                </a:pPr>
                <a:endParaRPr lang="fr-FR" sz="1700" b="1" dirty="0"/>
              </a:p>
              <a:p>
                <a:pPr marL="0" indent="0" algn="just">
                  <a:lnSpc>
                    <a:spcPct val="100000"/>
                  </a:lnSpc>
                  <a:spcBef>
                    <a:spcPts val="3000"/>
                  </a:spcBef>
                  <a:spcAft>
                    <a:spcPts val="600"/>
                  </a:spcAft>
                  <a:buNone/>
                </a:pPr>
                <a:endParaRPr lang="fr-FR" sz="1700" b="1" dirty="0"/>
              </a:p>
              <a:p>
                <a:pPr marL="0" indent="0" algn="just">
                  <a:lnSpc>
                    <a:spcPct val="100000"/>
                  </a:lnSpc>
                  <a:spcBef>
                    <a:spcPts val="3000"/>
                  </a:spcBef>
                  <a:spcAft>
                    <a:spcPts val="600"/>
                  </a:spcAft>
                  <a:buNone/>
                </a:pPr>
                <a:r>
                  <a:rPr lang="fr-FR" sz="1700" b="1" dirty="0"/>
                  <a:t>Calcul de </a:t>
                </a:r>
                <a14:m>
                  <m:oMath xmlns:m="http://schemas.openxmlformats.org/officeDocument/2006/math">
                    <m:sSub>
                      <m:sSubPr>
                        <m:ctrlPr>
                          <a:rPr lang="en-CA" sz="1700" b="1" i="1" smtClean="0">
                            <a:latin typeface="Cambria Math" panose="02040503050406030204" pitchFamily="18" charset="0"/>
                          </a:rPr>
                        </m:ctrlPr>
                      </m:sSubPr>
                      <m:e>
                        <m:r>
                          <a:rPr lang="en-CA" sz="1700" b="1" i="1" smtClean="0">
                            <a:latin typeface="Cambria Math" panose="02040503050406030204" pitchFamily="18" charset="0"/>
                          </a:rPr>
                          <m:t>𝜹</m:t>
                        </m:r>
                      </m:e>
                      <m:sub>
                        <m:r>
                          <a:rPr lang="en-CA" sz="1700" b="1" i="1" smtClean="0">
                            <a:latin typeface="Cambria Math" panose="02040503050406030204" pitchFamily="18" charset="0"/>
                          </a:rPr>
                          <m:t>𝒎𝒐𝒅𝒆𝒍</m:t>
                        </m:r>
                      </m:sub>
                    </m:sSub>
                  </m:oMath>
                </a14:m>
                <a:r>
                  <a:rPr lang="fr-FR" sz="1700" b="1" dirty="0"/>
                  <a:t>:</a:t>
                </a:r>
              </a:p>
              <a:p>
                <a:pPr marL="0" indent="0" algn="just">
                  <a:lnSpc>
                    <a:spcPct val="100000"/>
                  </a:lnSpc>
                  <a:spcBef>
                    <a:spcPts val="600"/>
                  </a:spcBef>
                  <a:buNone/>
                </a:pPr>
                <a14:m>
                  <m:oMathPara xmlns:m="http://schemas.openxmlformats.org/officeDocument/2006/math">
                    <m:oMathParaPr>
                      <m:jc m:val="left"/>
                    </m:oMathParaPr>
                    <m:oMath xmlns:m="http://schemas.openxmlformats.org/officeDocument/2006/math">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𝑣𝑎𝑙</m:t>
                          </m:r>
                        </m:sub>
                      </m:sSub>
                      <m:r>
                        <a:rPr lang="en-CA" sz="1700" b="0" i="1" dirty="0" smtClean="0">
                          <a:latin typeface="Cambria Math" panose="02040503050406030204" pitchFamily="18" charset="0"/>
                        </a:rPr>
                        <m:t>=</m:t>
                      </m:r>
                      <m:rad>
                        <m:radPr>
                          <m:degHide m:val="on"/>
                          <m:ctrlPr>
                            <a:rPr lang="en-CA" sz="1700" b="0" i="1" dirty="0" smtClean="0">
                              <a:latin typeface="Cambria Math" panose="02040503050406030204" pitchFamily="18" charset="0"/>
                            </a:rPr>
                          </m:ctrlPr>
                        </m:radPr>
                        <m:deg/>
                        <m:e>
                          <m:sSubSup>
                            <m:sSubSupPr>
                              <m:ctrlPr>
                                <a:rPr lang="en-CA" sz="1700" b="0" i="1" dirty="0" smtClean="0">
                                  <a:latin typeface="Cambria Math" panose="02040503050406030204" pitchFamily="18" charset="0"/>
                                </a:rPr>
                              </m:ctrlPr>
                            </m:sSubSup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𝑛𝑢𝑚</m:t>
                              </m:r>
                            </m:sub>
                            <m:sup>
                              <m:r>
                                <a:rPr lang="en-CA" sz="1700" b="0" i="1" dirty="0" smtClean="0">
                                  <a:latin typeface="Cambria Math" panose="02040503050406030204" pitchFamily="18" charset="0"/>
                                </a:rPr>
                                <m:t>2</m:t>
                              </m:r>
                            </m:sup>
                          </m:sSubSup>
                          <m:r>
                            <a:rPr lang="en-CA" sz="1700" i="1" dirty="0">
                              <a:latin typeface="Cambria Math" panose="02040503050406030204" pitchFamily="18" charset="0"/>
                            </a:rPr>
                            <m:t>+</m:t>
                          </m:r>
                          <m:sSubSup>
                            <m:sSubSupPr>
                              <m:ctrlPr>
                                <a:rPr lang="en-CA" sz="1700" b="0" i="1" dirty="0" smtClean="0">
                                  <a:latin typeface="Cambria Math" panose="02040503050406030204" pitchFamily="18" charset="0"/>
                                </a:rPr>
                              </m:ctrlPr>
                            </m:sSubSupPr>
                            <m:e>
                              <m:r>
                                <a:rPr lang="en-CA" sz="1700" b="0" i="1" dirty="0" smtClean="0">
                                  <a:latin typeface="Cambria Math" panose="02040503050406030204" pitchFamily="18" charset="0"/>
                                </a:rPr>
                                <m:t>𝑢</m:t>
                              </m:r>
                            </m:e>
                            <m:sub>
                              <m:r>
                                <a:rPr lang="en-CA" sz="1700" i="1" dirty="0">
                                  <a:latin typeface="Cambria Math" panose="02040503050406030204" pitchFamily="18" charset="0"/>
                                </a:rPr>
                                <m:t>𝑖𝑛𝑝𝑢𝑡</m:t>
                              </m:r>
                            </m:sub>
                            <m:sup>
                              <m:r>
                                <a:rPr lang="en-CA" sz="1700" b="0" i="1" dirty="0" smtClean="0">
                                  <a:latin typeface="Cambria Math" panose="02040503050406030204" pitchFamily="18" charset="0"/>
                                </a:rPr>
                                <m:t>2</m:t>
                              </m:r>
                            </m:sup>
                          </m:sSubSup>
                          <m:r>
                            <a:rPr lang="en-CA" sz="1700" i="1" dirty="0">
                              <a:latin typeface="Cambria Math" panose="02040503050406030204" pitchFamily="18" charset="0"/>
                            </a:rPr>
                            <m:t>+</m:t>
                          </m:r>
                          <m:sSubSup>
                            <m:sSubSupPr>
                              <m:ctrlPr>
                                <a:rPr lang="en-CA" sz="1700" b="0" i="1" dirty="0" smtClean="0">
                                  <a:latin typeface="Cambria Math" panose="02040503050406030204" pitchFamily="18" charset="0"/>
                                </a:rPr>
                              </m:ctrlPr>
                            </m:sSubSupPr>
                            <m:e>
                              <m:r>
                                <a:rPr lang="en-CA" sz="1700" b="0" i="1" dirty="0" smtClean="0">
                                  <a:latin typeface="Cambria Math" panose="02040503050406030204" pitchFamily="18" charset="0"/>
                                </a:rPr>
                                <m:t>𝑢</m:t>
                              </m:r>
                            </m:e>
                            <m:sub>
                              <m:r>
                                <a:rPr lang="en-CA" sz="1700" i="1" dirty="0">
                                  <a:latin typeface="Cambria Math" panose="02040503050406030204" pitchFamily="18" charset="0"/>
                                </a:rPr>
                                <m:t>𝐷</m:t>
                              </m:r>
                            </m:sub>
                            <m:sup>
                              <m:r>
                                <a:rPr lang="en-CA" sz="1700" b="0" i="1" dirty="0" smtClean="0">
                                  <a:latin typeface="Cambria Math" panose="02040503050406030204" pitchFamily="18" charset="0"/>
                                </a:rPr>
                                <m:t>2</m:t>
                              </m:r>
                            </m:sup>
                          </m:sSubSup>
                        </m:e>
                      </m:rad>
                      <m:r>
                        <a:rPr lang="en-CA" sz="1700" b="0" i="1" dirty="0" smtClean="0">
                          <a:latin typeface="Cambria Math" panose="02040503050406030204" pitchFamily="18" charset="0"/>
                        </a:rPr>
                        <m:t>=</m:t>
                      </m:r>
                      <m:r>
                        <a:rPr lang="en-US" sz="1700" b="0" i="1" dirty="0" smtClean="0">
                          <a:latin typeface="Cambria Math" panose="02040503050406030204" pitchFamily="18" charset="0"/>
                        </a:rPr>
                        <m:t>0.706788</m:t>
                      </m:r>
                    </m:oMath>
                  </m:oMathPara>
                </a14:m>
                <a:endParaRPr lang="fr-FR" sz="1700" dirty="0">
                  <a:solidFill>
                    <a:srgbClr val="FF0000"/>
                  </a:solidFill>
                  <a:highlight>
                    <a:srgbClr val="FFFF00"/>
                  </a:highlight>
                </a:endParaRPr>
              </a:p>
              <a:p>
                <a:pPr marL="0" indent="0" algn="just">
                  <a:lnSpc>
                    <a:spcPct val="100000"/>
                  </a:lnSpc>
                  <a:spcBef>
                    <a:spcPts val="1800"/>
                  </a:spcBef>
                  <a:spcAft>
                    <a:spcPts val="600"/>
                  </a:spcAft>
                  <a:buNone/>
                </a:pPr>
                <a:r>
                  <a:rPr lang="fr-FR" sz="1700" dirty="0"/>
                  <a:t>Donc, avec k=2 pour un niveau de confiance à 95.4%:</a:t>
                </a:r>
              </a:p>
              <a:p>
                <a:pPr marL="0" indent="0" algn="just">
                  <a:lnSpc>
                    <a:spcPct val="100000"/>
                  </a:lnSpc>
                  <a:spcAft>
                    <a:spcPts val="1200"/>
                  </a:spcAft>
                  <a:buNone/>
                </a:pPr>
                <a14:m>
                  <m:oMathPara xmlns:m="http://schemas.openxmlformats.org/officeDocument/2006/math">
                    <m:oMathParaPr>
                      <m:jc m:val="left"/>
                    </m:oMathParaPr>
                    <m:oMath xmlns:m="http://schemas.openxmlformats.org/officeDocument/2006/math">
                      <m:sSub>
                        <m:sSubPr>
                          <m:ctrlPr>
                            <a:rPr lang="en-CA" sz="1700" b="1" i="1" dirty="0" smtClean="0">
                              <a:latin typeface="Cambria Math" panose="02040503050406030204" pitchFamily="18" charset="0"/>
                            </a:rPr>
                          </m:ctrlPr>
                        </m:sSubPr>
                        <m:e>
                          <m:r>
                            <a:rPr lang="en-CA" sz="1700" b="1" i="1" dirty="0" smtClean="0">
                              <a:latin typeface="Cambria Math" panose="02040503050406030204" pitchFamily="18" charset="0"/>
                            </a:rPr>
                            <m:t>𝜹</m:t>
                          </m:r>
                        </m:e>
                        <m:sub>
                          <m:r>
                            <a:rPr lang="en-CA" sz="1700" b="1" i="1" dirty="0" smtClean="0">
                              <a:latin typeface="Cambria Math" panose="02040503050406030204" pitchFamily="18" charset="0"/>
                            </a:rPr>
                            <m:t>𝒎𝒐𝒅𝒆𝒍</m:t>
                          </m:r>
                        </m:sub>
                      </m:sSub>
                      <m:r>
                        <a:rPr lang="en-CA" sz="1700" b="1" i="1" dirty="0" smtClean="0">
                          <a:latin typeface="Cambria Math" panose="02040503050406030204" pitchFamily="18" charset="0"/>
                        </a:rPr>
                        <m:t>∈[ </m:t>
                      </m:r>
                      <m:r>
                        <a:rPr lang="en-US" sz="1700" b="1" i="1" dirty="0" smtClean="0">
                          <a:latin typeface="Cambria Math" panose="02040503050406030204" pitchFamily="18" charset="0"/>
                        </a:rPr>
                        <m:t>−</m:t>
                      </m:r>
                      <m:r>
                        <a:rPr lang="en-US" sz="1700" b="1" i="1" dirty="0" smtClean="0">
                          <a:latin typeface="Cambria Math" panose="02040503050406030204" pitchFamily="18" charset="0"/>
                        </a:rPr>
                        <m:t>𝟎</m:t>
                      </m:r>
                      <m:r>
                        <a:rPr lang="en-US" sz="1700" b="1" i="1" dirty="0" smtClean="0">
                          <a:latin typeface="Cambria Math" panose="02040503050406030204" pitchFamily="18" charset="0"/>
                        </a:rPr>
                        <m:t>.</m:t>
                      </m:r>
                      <m:r>
                        <a:rPr lang="en-US" sz="1700" b="1" i="1" dirty="0" smtClean="0">
                          <a:latin typeface="Cambria Math" panose="02040503050406030204" pitchFamily="18" charset="0"/>
                        </a:rPr>
                        <m:t>𝟑𝟗𝟑𝟓𝟖</m:t>
                      </m:r>
                      <m:r>
                        <a:rPr lang="en-CA" sz="1700" b="1" i="1" dirty="0" smtClean="0">
                          <a:latin typeface="Cambria Math" panose="02040503050406030204" pitchFamily="18" charset="0"/>
                        </a:rPr>
                        <m:t> ;</m:t>
                      </m:r>
                      <m:r>
                        <a:rPr lang="en-US" sz="1700" b="1" i="1" dirty="0" smtClean="0">
                          <a:latin typeface="Cambria Math" panose="02040503050406030204" pitchFamily="18" charset="0"/>
                        </a:rPr>
                        <m:t>𝟐</m:t>
                      </m:r>
                      <m:r>
                        <a:rPr lang="en-US" sz="1700" b="1" i="1" dirty="0" smtClean="0">
                          <a:latin typeface="Cambria Math" panose="02040503050406030204" pitchFamily="18" charset="0"/>
                        </a:rPr>
                        <m:t>.</m:t>
                      </m:r>
                      <m:r>
                        <a:rPr lang="en-US" sz="1700" b="1" i="1" dirty="0" smtClean="0">
                          <a:latin typeface="Cambria Math" panose="02040503050406030204" pitchFamily="18" charset="0"/>
                        </a:rPr>
                        <m:t>𝟒𝟑𝟑𝟓𝟕𝟕</m:t>
                      </m:r>
                      <m:r>
                        <a:rPr lang="en-CA" sz="1700" b="1" i="1" dirty="0" smtClean="0">
                          <a:latin typeface="Cambria Math" panose="02040503050406030204" pitchFamily="18" charset="0"/>
                        </a:rPr>
                        <m:t>]</m:t>
                      </m:r>
                    </m:oMath>
                  </m:oMathPara>
                </a14:m>
                <a:endParaRPr lang="fr-FR" sz="1700" dirty="0"/>
              </a:p>
              <a:p>
                <a:pPr marL="0" indent="0" algn="just">
                  <a:lnSpc>
                    <a:spcPct val="100000"/>
                  </a:lnSpc>
                  <a:buNone/>
                </a:pPr>
                <a:r>
                  <a:rPr lang="fr-FR" sz="1700" dirty="0"/>
                  <a:t>Observations:</a:t>
                </a:r>
              </a:p>
              <a:p>
                <a:pPr algn="just">
                  <a:lnSpc>
                    <a:spcPct val="100000"/>
                  </a:lnSpc>
                </a:pPr>
                <a:r>
                  <a:rPr lang="fr-FR" sz="1700" dirty="0"/>
                  <a:t>0 appartient à l’intervalle d’incertitude de </a:t>
                </a:r>
                <a14:m>
                  <m:oMath xmlns:m="http://schemas.openxmlformats.org/officeDocument/2006/math">
                    <m:sSub>
                      <m:sSubPr>
                        <m:ctrlPr>
                          <a:rPr lang="en-CA" sz="1700" i="1" dirty="0">
                            <a:latin typeface="Cambria Math" panose="02040503050406030204" pitchFamily="18" charset="0"/>
                          </a:rPr>
                        </m:ctrlPr>
                      </m:sSubPr>
                      <m:e>
                        <m:r>
                          <a:rPr lang="en-CA" sz="1700" i="1" dirty="0">
                            <a:latin typeface="Cambria Math" panose="02040503050406030204" pitchFamily="18" charset="0"/>
                          </a:rPr>
                          <m:t>𝛿</m:t>
                        </m:r>
                      </m:e>
                      <m:sub>
                        <m:r>
                          <a:rPr lang="en-CA" sz="1700" i="1" dirty="0">
                            <a:latin typeface="Cambria Math" panose="02040503050406030204" pitchFamily="18" charset="0"/>
                          </a:rPr>
                          <m:t>𝑚𝑜𝑑𝑒𝑙</m:t>
                        </m:r>
                      </m:sub>
                    </m:sSub>
                  </m:oMath>
                </a14:m>
                <a:r>
                  <a:rPr lang="fr-FR" sz="1700" dirty="0"/>
                  <a:t>: bon signe</a:t>
                </a:r>
              </a:p>
              <a:p>
                <a:pPr algn="just">
                  <a:lnSpc>
                    <a:spcPct val="100000"/>
                  </a:lnSpc>
                </a:pPr>
                <a14:m>
                  <m:oMath xmlns:m="http://schemas.openxmlformats.org/officeDocument/2006/math">
                    <m:d>
                      <m:dPr>
                        <m:begChr m:val="|"/>
                        <m:endChr m:val="|"/>
                        <m:ctrlPr>
                          <a:rPr lang="en-CA" sz="1700" b="0" i="1" dirty="0" smtClean="0">
                            <a:latin typeface="Cambria Math" panose="02040503050406030204" pitchFamily="18" charset="0"/>
                          </a:rPr>
                        </m:ctrlPr>
                      </m:dPr>
                      <m:e>
                        <m:r>
                          <a:rPr lang="en-CA" sz="1700" b="0" i="1" dirty="0" smtClean="0">
                            <a:latin typeface="Cambria Math" panose="02040503050406030204" pitchFamily="18" charset="0"/>
                          </a:rPr>
                          <m:t>𝐸</m:t>
                        </m:r>
                      </m:e>
                    </m:d>
                    <m:r>
                      <a:rPr lang="en-US" sz="1700" b="0" i="1" dirty="0" smtClean="0">
                        <a:latin typeface="Cambria Math" panose="02040503050406030204" pitchFamily="18" charset="0"/>
                      </a:rPr>
                      <m:t>≪</m:t>
                    </m:r>
                    <m:r>
                      <a:rPr lang="en-CA" sz="1700" b="0" i="1" dirty="0" smtClean="0">
                        <a:latin typeface="Cambria Math" panose="02040503050406030204" pitchFamily="18" charset="0"/>
                      </a:rPr>
                      <m:t>𝑘</m:t>
                    </m:r>
                    <m:r>
                      <a:rPr lang="en-CA" sz="1700" b="0" i="1" dirty="0" smtClean="0">
                        <a:latin typeface="Cambria Math" panose="02040503050406030204" pitchFamily="18" charset="0"/>
                      </a:rPr>
                      <m:t>.</m:t>
                    </m:r>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𝑣𝑎𝑙</m:t>
                        </m:r>
                      </m:sub>
                    </m:sSub>
                    <m:r>
                      <a:rPr lang="en-CA" sz="1700" b="0" i="1" dirty="0" smtClean="0">
                        <a:latin typeface="Cambria Math" panose="02040503050406030204" pitchFamily="18" charset="0"/>
                      </a:rPr>
                      <m:t>→</m:t>
                    </m:r>
                    <m:d>
                      <m:dPr>
                        <m:begChr m:val="|"/>
                        <m:endChr m:val="|"/>
                        <m:ctrlPr>
                          <a:rPr lang="en-CA" sz="1700" b="0" i="1" dirty="0" smtClean="0">
                            <a:latin typeface="Cambria Math" panose="02040503050406030204" pitchFamily="18" charset="0"/>
                          </a:rPr>
                        </m:ctrlPr>
                      </m:dPr>
                      <m:e>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𝛿</m:t>
                            </m:r>
                          </m:e>
                          <m:sub>
                            <m:r>
                              <a:rPr lang="en-CA" sz="1700" b="0" i="1" dirty="0" smtClean="0">
                                <a:latin typeface="Cambria Math" panose="02040503050406030204" pitchFamily="18" charset="0"/>
                              </a:rPr>
                              <m:t>𝑚𝑜𝑑𝑒𝑙</m:t>
                            </m:r>
                          </m:sub>
                        </m:sSub>
                      </m:e>
                    </m:d>
                    <m:r>
                      <a:rPr lang="en-CA" sz="1700" b="0" i="1" dirty="0" smtClean="0">
                        <a:latin typeface="Cambria Math" panose="02040503050406030204" pitchFamily="18" charset="0"/>
                      </a:rPr>
                      <m:t>≤</m:t>
                    </m:r>
                    <m:r>
                      <a:rPr lang="en-CA" sz="1700" b="0" i="1" dirty="0" smtClean="0">
                        <a:latin typeface="Cambria Math" panose="02040503050406030204" pitchFamily="18" charset="0"/>
                      </a:rPr>
                      <m:t>𝑘</m:t>
                    </m:r>
                    <m:r>
                      <a:rPr lang="en-CA" sz="1700" b="0" i="1" dirty="0" smtClean="0">
                        <a:latin typeface="Cambria Math" panose="02040503050406030204" pitchFamily="18" charset="0"/>
                      </a:rPr>
                      <m:t>.</m:t>
                    </m:r>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𝑣𝑎𝑙</m:t>
                        </m:r>
                      </m:sub>
                    </m:sSub>
                  </m:oMath>
                </a14:m>
                <a:r>
                  <a:rPr lang="fr-FR" sz="1700" dirty="0"/>
                  <a:t>: signe d’une validation de faible qualité, nécessité de réduire  </a:t>
                </a:r>
                <a14:m>
                  <m:oMath xmlns:m="http://schemas.openxmlformats.org/officeDocument/2006/math">
                    <m:sSub>
                      <m:sSubPr>
                        <m:ctrlPr>
                          <a:rPr lang="en-CA" sz="1700" i="1" dirty="0">
                            <a:latin typeface="Cambria Math" panose="02040503050406030204" pitchFamily="18" charset="0"/>
                          </a:rPr>
                        </m:ctrlPr>
                      </m:sSubPr>
                      <m:e>
                        <m:r>
                          <a:rPr lang="en-CA" sz="1700" i="1" dirty="0">
                            <a:latin typeface="Cambria Math" panose="02040503050406030204" pitchFamily="18" charset="0"/>
                          </a:rPr>
                          <m:t>𝑢</m:t>
                        </m:r>
                      </m:e>
                      <m:sub>
                        <m:r>
                          <a:rPr lang="en-CA" sz="1700" i="1" dirty="0">
                            <a:latin typeface="Cambria Math" panose="02040503050406030204" pitchFamily="18" charset="0"/>
                          </a:rPr>
                          <m:t>𝑣𝑎𝑙</m:t>
                        </m:r>
                      </m:sub>
                    </m:sSub>
                  </m:oMath>
                </a14:m>
                <a:endParaRPr lang="fr-FR" sz="1700" dirty="0">
                  <a:solidFill>
                    <a:srgbClr val="FF0000"/>
                  </a:solidFill>
                </a:endParaRP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7535770" cy="5342501"/>
              </a:xfrm>
              <a:blipFill>
                <a:blip r:embed="rId2"/>
                <a:stretch>
                  <a:fillRect l="-566" t="-799" r="-485"/>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D67ADBAC-41C2-11B1-F6EC-DFFF95454C8C}"/>
                  </a:ext>
                </a:extLst>
              </p:cNvPr>
              <p:cNvGraphicFramePr>
                <a:graphicFrameLocks noGrp="1"/>
              </p:cNvGraphicFramePr>
              <p:nvPr>
                <p:extLst>
                  <p:ext uri="{D42A27DB-BD31-4B8C-83A1-F6EECF244321}">
                    <p14:modId xmlns:p14="http://schemas.microsoft.com/office/powerpoint/2010/main" val="3707396168"/>
                  </p:ext>
                </p:extLst>
              </p:nvPr>
            </p:nvGraphicFramePr>
            <p:xfrm>
              <a:off x="952443" y="1524057"/>
              <a:ext cx="2732196" cy="1112520"/>
            </p:xfrm>
            <a:graphic>
              <a:graphicData uri="http://schemas.openxmlformats.org/drawingml/2006/table">
                <a:tbl>
                  <a:tblPr firstRow="1" bandRow="1">
                    <a:tableStyleId>{D7AC3CCA-C797-4891-BE02-D94E43425B78}</a:tableStyleId>
                  </a:tblPr>
                  <a:tblGrid>
                    <a:gridCol w="1366098">
                      <a:extLst>
                        <a:ext uri="{9D8B030D-6E8A-4147-A177-3AD203B41FA5}">
                          <a16:colId xmlns:a16="http://schemas.microsoft.com/office/drawing/2014/main" val="549224142"/>
                        </a:ext>
                      </a:extLst>
                    </a:gridCol>
                    <a:gridCol w="1366098">
                      <a:extLst>
                        <a:ext uri="{9D8B030D-6E8A-4147-A177-3AD203B41FA5}">
                          <a16:colId xmlns:a16="http://schemas.microsoft.com/office/drawing/2014/main" val="4265653216"/>
                        </a:ext>
                      </a:extLst>
                    </a:gridCol>
                  </a:tblGrid>
                  <a:tr h="370840">
                    <a:tc>
                      <a:txBody>
                        <a:bodyPr/>
                        <a:lstStyle/>
                        <a:p>
                          <a:pPr/>
                          <a14:m>
                            <m:oMathPara xmlns:m="http://schemas.openxmlformats.org/officeDocument/2006/math">
                              <m:oMathParaPr>
                                <m:jc m:val="centerGroup"/>
                              </m:oMathParaPr>
                              <m:oMath xmlns:m="http://schemas.openxmlformats.org/officeDocument/2006/math">
                                <m:r>
                                  <a:rPr lang="en-CA" i="1" dirty="0" smtClean="0">
                                    <a:solidFill>
                                      <a:schemeClr val="tx1"/>
                                    </a:solidFill>
                                    <a:latin typeface="Cambria Math" panose="02040503050406030204" pitchFamily="18" charset="0"/>
                                  </a:rPr>
                                  <m:t>𝑆</m:t>
                                </m:r>
                              </m:oMath>
                            </m:oMathPara>
                          </a14:m>
                          <a:endParaRPr lang="en-CA" dirty="0">
                            <a:solidFill>
                              <a:schemeClr val="tx1"/>
                            </a:solidFill>
                          </a:endParaRPr>
                        </a:p>
                      </a:txBody>
                      <a:tcPr/>
                    </a:tc>
                    <a:tc>
                      <a:txBody>
                        <a:bodyPr/>
                        <a:lstStyle/>
                        <a:p>
                          <a:r>
                            <a:rPr lang="en-CA" b="1" dirty="0">
                              <a:solidFill>
                                <a:schemeClr val="tx1"/>
                              </a:solidFill>
                            </a:rPr>
                            <a:t>18.88 mm</a:t>
                          </a:r>
                        </a:p>
                      </a:txBody>
                      <a:tcPr/>
                    </a:tc>
                    <a:extLst>
                      <a:ext uri="{0D108BD9-81ED-4DB2-BD59-A6C34878D82A}">
                        <a16:rowId xmlns:a16="http://schemas.microsoft.com/office/drawing/2014/main" val="2176948270"/>
                      </a:ext>
                    </a:extLst>
                  </a:tr>
                  <a:tr h="370840">
                    <a:tc>
                      <a:txBody>
                        <a:bodyPr/>
                        <a:lstStyle/>
                        <a:p>
                          <a:pPr/>
                          <a14:m>
                            <m:oMathPara xmlns:m="http://schemas.openxmlformats.org/officeDocument/2006/math">
                              <m:oMathParaPr>
                                <m:jc m:val="centerGroup"/>
                              </m:oMathParaPr>
                              <m:oMath xmlns:m="http://schemas.openxmlformats.org/officeDocument/2006/math">
                                <m:r>
                                  <a:rPr lang="en-CA" i="1" dirty="0" smtClean="0">
                                    <a:solidFill>
                                      <a:schemeClr val="tx1"/>
                                    </a:solidFill>
                                    <a:latin typeface="Cambria Math" panose="02040503050406030204" pitchFamily="18" charset="0"/>
                                  </a:rPr>
                                  <m:t>𝐷</m:t>
                                </m:r>
                              </m:oMath>
                            </m:oMathPara>
                          </a14:m>
                          <a:endParaRPr lang="en-CA" dirty="0">
                            <a:solidFill>
                              <a:schemeClr val="tx1"/>
                            </a:solidFill>
                          </a:endParaRPr>
                        </a:p>
                      </a:txBody>
                      <a:tcPr/>
                    </a:tc>
                    <a:tc>
                      <a:txBody>
                        <a:bodyPr/>
                        <a:lstStyle/>
                        <a:p>
                          <a:r>
                            <a:rPr lang="en-CA" b="1" dirty="0">
                              <a:solidFill>
                                <a:schemeClr val="tx1"/>
                              </a:solidFill>
                            </a:rPr>
                            <a:t>17.86 mm</a:t>
                          </a:r>
                        </a:p>
                      </a:txBody>
                      <a:tcPr/>
                    </a:tc>
                    <a:extLst>
                      <a:ext uri="{0D108BD9-81ED-4DB2-BD59-A6C34878D82A}">
                        <a16:rowId xmlns:a16="http://schemas.microsoft.com/office/drawing/2014/main" val="83350831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CA" sz="1800" i="1" smtClean="0">
                                    <a:solidFill>
                                      <a:schemeClr val="tx1"/>
                                    </a:solidFill>
                                    <a:latin typeface="Cambria Math" panose="02040503050406030204" pitchFamily="18" charset="0"/>
                                  </a:rPr>
                                  <m:t>𝐸</m:t>
                                </m:r>
                                <m:r>
                                  <a:rPr lang="en-CA" sz="1800" b="0" i="1" smtClean="0">
                                    <a:solidFill>
                                      <a:schemeClr val="tx1"/>
                                    </a:solidFill>
                                    <a:latin typeface="Cambria Math" panose="02040503050406030204" pitchFamily="18" charset="0"/>
                                  </a:rPr>
                                  <m:t>=</m:t>
                                </m:r>
                                <m:r>
                                  <a:rPr lang="en-CA" sz="1800" b="0" i="1" smtClean="0">
                                    <a:solidFill>
                                      <a:schemeClr val="tx1"/>
                                    </a:solidFill>
                                    <a:latin typeface="Cambria Math" panose="02040503050406030204" pitchFamily="18" charset="0"/>
                                  </a:rPr>
                                  <m:t>𝑆</m:t>
                                </m:r>
                                <m:r>
                                  <a:rPr lang="en-CA" sz="1800" b="0" i="1" smtClean="0">
                                    <a:solidFill>
                                      <a:schemeClr val="tx1"/>
                                    </a:solidFill>
                                    <a:latin typeface="Cambria Math" panose="02040503050406030204" pitchFamily="18" charset="0"/>
                                  </a:rPr>
                                  <m:t>−</m:t>
                                </m:r>
                                <m:r>
                                  <a:rPr lang="en-CA" sz="1800" b="0" i="1" smtClean="0">
                                    <a:solidFill>
                                      <a:schemeClr val="tx1"/>
                                    </a:solidFill>
                                    <a:latin typeface="Cambria Math" panose="02040503050406030204" pitchFamily="18" charset="0"/>
                                  </a:rPr>
                                  <m:t>𝐷</m:t>
                                </m:r>
                              </m:oMath>
                            </m:oMathPara>
                          </a14:m>
                          <a:endParaRPr lang="en-CA" sz="1800" b="0" dirty="0">
                            <a:solidFill>
                              <a:schemeClr val="tx1"/>
                            </a:solidFill>
                          </a:endParaRPr>
                        </a:p>
                      </a:txBody>
                      <a:tcPr/>
                    </a:tc>
                    <a:tc>
                      <a:txBody>
                        <a:bodyPr/>
                        <a:lstStyle/>
                        <a:p>
                          <a:r>
                            <a:rPr lang="en-US" b="1" dirty="0">
                              <a:solidFill>
                                <a:schemeClr val="tx1"/>
                              </a:solidFill>
                            </a:rPr>
                            <a:t>1</a:t>
                          </a:r>
                          <a:r>
                            <a:rPr lang="en-CA" b="1" dirty="0">
                              <a:solidFill>
                                <a:schemeClr val="tx1"/>
                              </a:solidFill>
                            </a:rPr>
                            <a:t>.02 mm</a:t>
                          </a:r>
                        </a:p>
                      </a:txBody>
                      <a:tcPr/>
                    </a:tc>
                    <a:extLst>
                      <a:ext uri="{0D108BD9-81ED-4DB2-BD59-A6C34878D82A}">
                        <a16:rowId xmlns:a16="http://schemas.microsoft.com/office/drawing/2014/main" val="337165831"/>
                      </a:ext>
                    </a:extLst>
                  </a:tr>
                </a:tbl>
              </a:graphicData>
            </a:graphic>
          </p:graphicFrame>
        </mc:Choice>
        <mc:Fallback xmlns="">
          <p:graphicFrame>
            <p:nvGraphicFramePr>
              <p:cNvPr id="4" name="Table 3">
                <a:extLst>
                  <a:ext uri="{FF2B5EF4-FFF2-40B4-BE49-F238E27FC236}">
                    <a16:creationId xmlns:a16="http://schemas.microsoft.com/office/drawing/2014/main" id="{D67ADBAC-41C2-11B1-F6EC-DFFF95454C8C}"/>
                  </a:ext>
                </a:extLst>
              </p:cNvPr>
              <p:cNvGraphicFramePr>
                <a:graphicFrameLocks noGrp="1"/>
              </p:cNvGraphicFramePr>
              <p:nvPr>
                <p:extLst>
                  <p:ext uri="{D42A27DB-BD31-4B8C-83A1-F6EECF244321}">
                    <p14:modId xmlns:p14="http://schemas.microsoft.com/office/powerpoint/2010/main" val="3707396168"/>
                  </p:ext>
                </p:extLst>
              </p:nvPr>
            </p:nvGraphicFramePr>
            <p:xfrm>
              <a:off x="952443" y="1524057"/>
              <a:ext cx="2732196" cy="1112520"/>
            </p:xfrm>
            <a:graphic>
              <a:graphicData uri="http://schemas.openxmlformats.org/drawingml/2006/table">
                <a:tbl>
                  <a:tblPr firstRow="1" bandRow="1">
                    <a:tableStyleId>{D7AC3CCA-C797-4891-BE02-D94E43425B78}</a:tableStyleId>
                  </a:tblPr>
                  <a:tblGrid>
                    <a:gridCol w="1366098">
                      <a:extLst>
                        <a:ext uri="{9D8B030D-6E8A-4147-A177-3AD203B41FA5}">
                          <a16:colId xmlns:a16="http://schemas.microsoft.com/office/drawing/2014/main" val="549224142"/>
                        </a:ext>
                      </a:extLst>
                    </a:gridCol>
                    <a:gridCol w="1366098">
                      <a:extLst>
                        <a:ext uri="{9D8B030D-6E8A-4147-A177-3AD203B41FA5}">
                          <a16:colId xmlns:a16="http://schemas.microsoft.com/office/drawing/2014/main" val="4265653216"/>
                        </a:ext>
                      </a:extLst>
                    </a:gridCol>
                  </a:tblGrid>
                  <a:tr h="370840">
                    <a:tc>
                      <a:txBody>
                        <a:bodyPr/>
                        <a:lstStyle/>
                        <a:p>
                          <a:endParaRPr lang="en-US"/>
                        </a:p>
                      </a:txBody>
                      <a:tcPr>
                        <a:blipFill>
                          <a:blip r:embed="rId3"/>
                          <a:stretch>
                            <a:fillRect l="-444" t="-6557" r="-100444" b="-226230"/>
                          </a:stretch>
                        </a:blipFill>
                      </a:tcPr>
                    </a:tc>
                    <a:tc>
                      <a:txBody>
                        <a:bodyPr/>
                        <a:lstStyle/>
                        <a:p>
                          <a:r>
                            <a:rPr lang="en-CA" b="1" dirty="0">
                              <a:solidFill>
                                <a:schemeClr val="tx1"/>
                              </a:solidFill>
                            </a:rPr>
                            <a:t>18.88 mm</a:t>
                          </a:r>
                        </a:p>
                      </a:txBody>
                      <a:tcPr/>
                    </a:tc>
                    <a:extLst>
                      <a:ext uri="{0D108BD9-81ED-4DB2-BD59-A6C34878D82A}">
                        <a16:rowId xmlns:a16="http://schemas.microsoft.com/office/drawing/2014/main" val="2176948270"/>
                      </a:ext>
                    </a:extLst>
                  </a:tr>
                  <a:tr h="370840">
                    <a:tc>
                      <a:txBody>
                        <a:bodyPr/>
                        <a:lstStyle/>
                        <a:p>
                          <a:endParaRPr lang="en-US"/>
                        </a:p>
                      </a:txBody>
                      <a:tcPr>
                        <a:blipFill>
                          <a:blip r:embed="rId3"/>
                          <a:stretch>
                            <a:fillRect l="-444" t="-106557" r="-100444" b="-126230"/>
                          </a:stretch>
                        </a:blipFill>
                      </a:tcPr>
                    </a:tc>
                    <a:tc>
                      <a:txBody>
                        <a:bodyPr/>
                        <a:lstStyle/>
                        <a:p>
                          <a:r>
                            <a:rPr lang="en-CA" b="1" dirty="0">
                              <a:solidFill>
                                <a:schemeClr val="tx1"/>
                              </a:solidFill>
                            </a:rPr>
                            <a:t>17.86 mm</a:t>
                          </a:r>
                        </a:p>
                      </a:txBody>
                      <a:tcPr/>
                    </a:tc>
                    <a:extLst>
                      <a:ext uri="{0D108BD9-81ED-4DB2-BD59-A6C34878D82A}">
                        <a16:rowId xmlns:a16="http://schemas.microsoft.com/office/drawing/2014/main" val="833508316"/>
                      </a:ext>
                    </a:extLst>
                  </a:tr>
                  <a:tr h="370840">
                    <a:tc>
                      <a:txBody>
                        <a:bodyPr/>
                        <a:lstStyle/>
                        <a:p>
                          <a:endParaRPr lang="en-US"/>
                        </a:p>
                      </a:txBody>
                      <a:tcPr>
                        <a:blipFill>
                          <a:blip r:embed="rId3"/>
                          <a:stretch>
                            <a:fillRect l="-444" t="-206557" r="-100444" b="-26230"/>
                          </a:stretch>
                        </a:blipFill>
                      </a:tcPr>
                    </a:tc>
                    <a:tc>
                      <a:txBody>
                        <a:bodyPr/>
                        <a:lstStyle/>
                        <a:p>
                          <a:r>
                            <a:rPr lang="en-US" b="1" dirty="0">
                              <a:solidFill>
                                <a:schemeClr val="tx1"/>
                              </a:solidFill>
                            </a:rPr>
                            <a:t>1</a:t>
                          </a:r>
                          <a:r>
                            <a:rPr lang="en-CA" b="1" dirty="0">
                              <a:solidFill>
                                <a:schemeClr val="tx1"/>
                              </a:solidFill>
                            </a:rPr>
                            <a:t>.02 mm</a:t>
                          </a:r>
                        </a:p>
                      </a:txBody>
                      <a:tcPr/>
                    </a:tc>
                    <a:extLst>
                      <a:ext uri="{0D108BD9-81ED-4DB2-BD59-A6C34878D82A}">
                        <a16:rowId xmlns:a16="http://schemas.microsoft.com/office/drawing/2014/main" val="337165831"/>
                      </a:ext>
                    </a:extLst>
                  </a:tr>
                </a:tbl>
              </a:graphicData>
            </a:graphic>
          </p:graphicFrame>
        </mc:Fallback>
      </mc:AlternateContent>
      <p:graphicFrame>
        <p:nvGraphicFramePr>
          <p:cNvPr id="6" name="Chart 5">
            <a:extLst>
              <a:ext uri="{FF2B5EF4-FFF2-40B4-BE49-F238E27FC236}">
                <a16:creationId xmlns:a16="http://schemas.microsoft.com/office/drawing/2014/main" id="{F76BC512-22C8-482F-8775-75BF02155DD0}"/>
              </a:ext>
            </a:extLst>
          </p:cNvPr>
          <p:cNvGraphicFramePr>
            <a:graphicFrameLocks/>
          </p:cNvGraphicFramePr>
          <p:nvPr>
            <p:extLst>
              <p:ext uri="{D42A27DB-BD31-4B8C-83A1-F6EECF244321}">
                <p14:modId xmlns:p14="http://schemas.microsoft.com/office/powerpoint/2010/main" val="773447080"/>
              </p:ext>
            </p:extLst>
          </p:nvPr>
        </p:nvGraphicFramePr>
        <p:xfrm>
          <a:off x="8170606" y="1219200"/>
          <a:ext cx="3652029" cy="4488425"/>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0D8CDEF5-8EE8-8F49-CC34-B75072347FDB}"/>
              </a:ext>
            </a:extLst>
          </p:cNvPr>
          <p:cNvSpPr txBox="1"/>
          <p:nvPr/>
        </p:nvSpPr>
        <p:spPr>
          <a:xfrm>
            <a:off x="9163664" y="5622562"/>
            <a:ext cx="2890683" cy="307777"/>
          </a:xfrm>
          <a:prstGeom prst="rect">
            <a:avLst/>
          </a:prstGeom>
          <a:noFill/>
        </p:spPr>
        <p:txBody>
          <a:bodyPr wrap="square" rtlCol="0">
            <a:spAutoFit/>
          </a:bodyPr>
          <a:lstStyle/>
          <a:p>
            <a:r>
              <a:rPr lang="en-US" sz="1400" dirty="0" err="1"/>
              <a:t>Intervalle</a:t>
            </a:r>
            <a:r>
              <a:rPr lang="en-US" sz="1400" dirty="0"/>
              <a:t> </a:t>
            </a:r>
            <a:r>
              <a:rPr lang="en-US" sz="1400" dirty="0" err="1"/>
              <a:t>d’incertitude</a:t>
            </a:r>
            <a:r>
              <a:rPr lang="en-US" sz="1400" dirty="0"/>
              <a:t> sur </a:t>
            </a:r>
            <a:r>
              <a:rPr lang="el-GR" sz="1400" dirty="0"/>
              <a:t>δ</a:t>
            </a:r>
            <a:r>
              <a:rPr lang="en-CA" sz="1100" dirty="0"/>
              <a:t>model</a:t>
            </a:r>
            <a:endParaRPr lang="en-US" sz="1400" dirty="0"/>
          </a:p>
        </p:txBody>
      </p:sp>
      <p:sp>
        <p:nvSpPr>
          <p:cNvPr id="8" name="Slide Number Placeholder 7">
            <a:extLst>
              <a:ext uri="{FF2B5EF4-FFF2-40B4-BE49-F238E27FC236}">
                <a16:creationId xmlns:a16="http://schemas.microsoft.com/office/drawing/2014/main" id="{8D5FF5AE-7B86-8277-C8B0-09AA1BCDFCF9}"/>
              </a:ext>
            </a:extLst>
          </p:cNvPr>
          <p:cNvSpPr>
            <a:spLocks noGrp="1"/>
          </p:cNvSpPr>
          <p:nvPr>
            <p:ph type="sldNum" sz="quarter" idx="12"/>
          </p:nvPr>
        </p:nvSpPr>
        <p:spPr/>
        <p:txBody>
          <a:bodyPr/>
          <a:lstStyle/>
          <a:p>
            <a:fld id="{4BD3201E-7DF8-462B-AC18-61E63795AE0D}" type="slidenum">
              <a:rPr lang="en-CA" smtClean="0"/>
              <a:t>20</a:t>
            </a:fld>
            <a:endParaRPr lang="en-CA"/>
          </a:p>
        </p:txBody>
      </p:sp>
      <p:sp>
        <p:nvSpPr>
          <p:cNvPr id="10" name="Rectangle 9">
            <a:extLst>
              <a:ext uri="{FF2B5EF4-FFF2-40B4-BE49-F238E27FC236}">
                <a16:creationId xmlns:a16="http://schemas.microsoft.com/office/drawing/2014/main" id="{8BD70C9B-108B-7934-C2BE-E294B179C880}"/>
              </a:ext>
            </a:extLst>
          </p:cNvPr>
          <p:cNvSpPr/>
          <p:nvPr/>
        </p:nvSpPr>
        <p:spPr>
          <a:xfrm>
            <a:off x="0" y="365125"/>
            <a:ext cx="678427" cy="55664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2498719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Conclusion</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fontScale="92500" lnSpcReduction="10000"/>
              </a:bodyPr>
              <a:lstStyle/>
              <a:p>
                <a:pPr marL="0" indent="0" algn="just">
                  <a:lnSpc>
                    <a:spcPct val="110000"/>
                  </a:lnSpc>
                  <a:spcAft>
                    <a:spcPts val="600"/>
                  </a:spcAft>
                  <a:buNone/>
                </a:pPr>
                <a:r>
                  <a:rPr lang="fr-CA" sz="1800" b="1" dirty="0"/>
                  <a:t>Vérification de code:</a:t>
                </a:r>
              </a:p>
              <a:p>
                <a:pPr algn="just">
                  <a:lnSpc>
                    <a:spcPct val="110000"/>
                  </a:lnSpc>
                  <a:spcBef>
                    <a:spcPts val="200"/>
                  </a:spcBef>
                  <a:spcAft>
                    <a:spcPts val="200"/>
                  </a:spcAft>
                </a:pPr>
                <a:r>
                  <a:rPr lang="fr-CA" sz="1800" dirty="0"/>
                  <a:t>Vérification du code interne de </a:t>
                </a:r>
                <a:r>
                  <a:rPr lang="fr-CA" sz="1800" dirty="0" err="1"/>
                  <a:t>SimCenter</a:t>
                </a:r>
                <a:r>
                  <a:rPr lang="fr-CA" sz="1800" dirty="0"/>
                  <a:t> qui modélise les éléments poutre par des formulations de Timoshenko</a:t>
                </a:r>
              </a:p>
              <a:p>
                <a:pPr algn="just">
                  <a:lnSpc>
                    <a:spcPct val="110000"/>
                  </a:lnSpc>
                  <a:spcBef>
                    <a:spcPts val="200"/>
                  </a:spcBef>
                  <a:spcAft>
                    <a:spcPts val="200"/>
                  </a:spcAft>
                </a:pPr>
                <a:r>
                  <a:rPr lang="fr-CA" sz="1800" dirty="0"/>
                  <a:t>Incompatibilité de la méthode analytique en utilisant l’équation différentielle d’une poutre d’Euler, car l’ordre des équations est différent</a:t>
                </a:r>
              </a:p>
              <a:p>
                <a:pPr algn="just">
                  <a:lnSpc>
                    <a:spcPct val="110000"/>
                  </a:lnSpc>
                  <a:spcBef>
                    <a:spcPts val="200"/>
                  </a:spcBef>
                  <a:spcAft>
                    <a:spcPts val="200"/>
                  </a:spcAft>
                </a:pPr>
                <a:r>
                  <a:rPr lang="fr-CA" sz="1800" dirty="0"/>
                  <a:t>Succès d’une méthode alternative pour l’analyse de convergence basée sur les énergies de déformation</a:t>
                </a:r>
              </a:p>
              <a:p>
                <a:pPr algn="just">
                  <a:lnSpc>
                    <a:spcPct val="110000"/>
                  </a:lnSpc>
                  <a:spcBef>
                    <a:spcPts val="200"/>
                  </a:spcBef>
                  <a:spcAft>
                    <a:spcPts val="200"/>
                  </a:spcAft>
                </a:pPr>
                <a:r>
                  <a:rPr lang="fr-CA" sz="1800" dirty="0"/>
                  <a:t>Code vérifié</a:t>
                </a:r>
              </a:p>
              <a:p>
                <a:pPr marL="0" indent="0" algn="just">
                  <a:lnSpc>
                    <a:spcPct val="110000"/>
                  </a:lnSpc>
                  <a:spcBef>
                    <a:spcPts val="200"/>
                  </a:spcBef>
                  <a:spcAft>
                    <a:spcPts val="200"/>
                  </a:spcAft>
                  <a:buNone/>
                </a:pPr>
                <a:endParaRPr lang="fr-CA" sz="1800" dirty="0"/>
              </a:p>
              <a:p>
                <a:pPr marL="0" indent="0" algn="just">
                  <a:lnSpc>
                    <a:spcPct val="110000"/>
                  </a:lnSpc>
                  <a:spcAft>
                    <a:spcPts val="600"/>
                  </a:spcAft>
                  <a:buNone/>
                </a:pPr>
                <a:r>
                  <a:rPr lang="fr-CA" sz="1800" b="1" dirty="0"/>
                  <a:t>Vérification de solution:</a:t>
                </a:r>
              </a:p>
              <a:p>
                <a:pPr algn="just">
                  <a:lnSpc>
                    <a:spcPct val="110000"/>
                  </a:lnSpc>
                  <a:spcBef>
                    <a:spcPts val="200"/>
                  </a:spcBef>
                  <a:spcAft>
                    <a:spcPts val="200"/>
                  </a:spcAft>
                </a:pPr>
                <a:r>
                  <a:rPr lang="en-CA" sz="1800" dirty="0"/>
                  <a:t>Approximation de Richardson</a:t>
                </a:r>
              </a:p>
              <a:p>
                <a:pPr algn="just">
                  <a:lnSpc>
                    <a:spcPct val="110000"/>
                  </a:lnSpc>
                  <a:spcBef>
                    <a:spcPts val="200"/>
                  </a:spcBef>
                  <a:spcAft>
                    <a:spcPts val="200"/>
                  </a:spcAft>
                </a:pPr>
                <a:r>
                  <a:rPr lang="fr-CA" sz="1800" dirty="0"/>
                  <a:t>Solution vérifiée</a:t>
                </a:r>
              </a:p>
              <a:p>
                <a:pPr algn="just">
                  <a:lnSpc>
                    <a:spcPct val="110000"/>
                  </a:lnSpc>
                  <a:spcBef>
                    <a:spcPts val="200"/>
                  </a:spcBef>
                  <a:spcAft>
                    <a:spcPts val="200"/>
                  </a:spcAft>
                </a:pPr>
                <a:endParaRPr lang="fr-CA" sz="1800" dirty="0"/>
              </a:p>
              <a:p>
                <a:pPr marL="0" indent="0" algn="just">
                  <a:lnSpc>
                    <a:spcPct val="110000"/>
                  </a:lnSpc>
                  <a:spcAft>
                    <a:spcPts val="600"/>
                  </a:spcAft>
                  <a:buNone/>
                </a:pPr>
                <a:r>
                  <a:rPr lang="en-CA" sz="1800" b="1" dirty="0"/>
                  <a:t>Validation:</a:t>
                </a:r>
              </a:p>
              <a:p>
                <a:pPr algn="just">
                  <a:lnSpc>
                    <a:spcPct val="110000"/>
                  </a:lnSpc>
                  <a:spcBef>
                    <a:spcPts val="200"/>
                  </a:spcBef>
                  <a:spcAft>
                    <a:spcPts val="200"/>
                  </a:spcAft>
                </a:pPr>
                <a:r>
                  <a:rPr lang="fr-CA" sz="1800" dirty="0"/>
                  <a:t>Trop d’hypothèses et d’inconnues</a:t>
                </a:r>
              </a:p>
              <a:p>
                <a:pPr algn="just">
                  <a:lnSpc>
                    <a:spcPct val="110000"/>
                  </a:lnSpc>
                  <a:spcBef>
                    <a:spcPts val="200"/>
                  </a:spcBef>
                  <a:spcAft>
                    <a:spcPts val="200"/>
                  </a:spcAft>
                </a:pPr>
                <a:r>
                  <a:rPr lang="fr-CA" sz="1800" dirty="0"/>
                  <a:t>0 appartient à l’intervalle d’incertitude de </a:t>
                </a:r>
                <a14:m>
                  <m:oMath xmlns:m="http://schemas.openxmlformats.org/officeDocument/2006/math">
                    <m:sSub>
                      <m:sSubPr>
                        <m:ctrlPr>
                          <a:rPr lang="en-CA" sz="1800" i="1" dirty="0" smtClean="0">
                            <a:latin typeface="Cambria Math" panose="02040503050406030204" pitchFamily="18" charset="0"/>
                          </a:rPr>
                        </m:ctrlPr>
                      </m:sSubPr>
                      <m:e>
                        <m:r>
                          <a:rPr lang="en-CA" sz="1800" b="0" i="1" dirty="0" smtClean="0">
                            <a:latin typeface="Cambria Math" panose="02040503050406030204" pitchFamily="18" charset="0"/>
                          </a:rPr>
                          <m:t>𝛿</m:t>
                        </m:r>
                      </m:e>
                      <m:sub>
                        <m:r>
                          <a:rPr lang="en-CA" sz="1800" b="0" i="1" dirty="0" smtClean="0">
                            <a:latin typeface="Cambria Math" panose="02040503050406030204" pitchFamily="18" charset="0"/>
                          </a:rPr>
                          <m:t>𝑚𝑜𝑑𝑒𝑙</m:t>
                        </m:r>
                      </m:sub>
                    </m:sSub>
                    <m:r>
                      <a:rPr lang="en-CA" sz="1800" b="0" i="1" dirty="0" smtClean="0">
                        <a:latin typeface="Cambria Math" panose="02040503050406030204" pitchFamily="18" charset="0"/>
                      </a:rPr>
                      <m:t> </m:t>
                    </m:r>
                  </m:oMath>
                </a14:m>
                <a:r>
                  <a:rPr lang="fr-CA" sz="1800" dirty="0"/>
                  <a:t>mais intervalle trop large</a:t>
                </a:r>
              </a:p>
              <a:p>
                <a:pPr algn="just">
                  <a:lnSpc>
                    <a:spcPct val="110000"/>
                  </a:lnSpc>
                  <a:spcBef>
                    <a:spcPts val="200"/>
                  </a:spcBef>
                  <a:spcAft>
                    <a:spcPts val="200"/>
                  </a:spcAft>
                </a:pPr>
                <a:r>
                  <a:rPr lang="fr-CA" sz="1800" dirty="0"/>
                  <a:t>Validation peu concluante </a:t>
                </a:r>
                <a:r>
                  <a:rPr lang="en-CA" sz="1800" dirty="0"/>
                  <a:t>, il faut </a:t>
                </a:r>
                <a:r>
                  <a:rPr lang="en-CA" sz="1800" dirty="0" err="1"/>
                  <a:t>réduire</a:t>
                </a:r>
                <a:r>
                  <a:rPr lang="en-CA" sz="1800" dirty="0"/>
                  <a:t> </a:t>
                </a:r>
                <a14:m>
                  <m:oMath xmlns:m="http://schemas.openxmlformats.org/officeDocument/2006/math">
                    <m:sSub>
                      <m:sSubPr>
                        <m:ctrlPr>
                          <a:rPr lang="en-CA" sz="1800" i="1" dirty="0" smtClean="0">
                            <a:latin typeface="Cambria Math" panose="02040503050406030204" pitchFamily="18" charset="0"/>
                          </a:rPr>
                        </m:ctrlPr>
                      </m:sSubPr>
                      <m:e>
                        <m:r>
                          <a:rPr lang="en-CA" sz="1800" dirty="0">
                            <a:latin typeface="Cambria Math" panose="02040503050406030204" pitchFamily="18" charset="0"/>
                          </a:rPr>
                          <m:t>𝑢</m:t>
                        </m:r>
                      </m:e>
                      <m:sub>
                        <m:r>
                          <a:rPr lang="en-CA" sz="1800" b="0" i="1" dirty="0" smtClean="0">
                            <a:latin typeface="Cambria Math" panose="02040503050406030204" pitchFamily="18" charset="0"/>
                          </a:rPr>
                          <m:t>𝑖𝑛𝑝𝑢𝑡</m:t>
                        </m:r>
                        <m:r>
                          <a:rPr lang="en-CA" sz="1800" b="0" i="1" dirty="0" smtClean="0">
                            <a:latin typeface="Cambria Math" panose="02040503050406030204" pitchFamily="18" charset="0"/>
                          </a:rPr>
                          <m:t> </m:t>
                        </m:r>
                      </m:sub>
                    </m:sSub>
                  </m:oMath>
                </a14:m>
                <a:r>
                  <a:rPr lang="fr-FR" sz="1800" dirty="0"/>
                  <a:t>et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𝑢</m:t>
                        </m:r>
                      </m:e>
                      <m:sub>
                        <m:r>
                          <a:rPr lang="en-CA" sz="1800" b="0" i="1" dirty="0" smtClean="0">
                            <a:latin typeface="Cambria Math" panose="02040503050406030204" pitchFamily="18" charset="0"/>
                          </a:rPr>
                          <m:t>𝐷</m:t>
                        </m:r>
                      </m:sub>
                    </m:sSub>
                  </m:oMath>
                </a14:m>
                <a:r>
                  <a:rPr lang="en-CA" sz="1800" dirty="0"/>
                  <a:t> pour </a:t>
                </a:r>
                <a:r>
                  <a:rPr lang="en-CA" sz="1800" dirty="0" err="1"/>
                  <a:t>réduire</a:t>
                </a:r>
                <a:r>
                  <a:rPr lang="en-CA" sz="1800" dirty="0"/>
                  <a:t>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𝑢</m:t>
                        </m:r>
                      </m:e>
                      <m:sub>
                        <m:r>
                          <a:rPr lang="en-CA" sz="1800" i="1" dirty="0">
                            <a:latin typeface="Cambria Math" panose="02040503050406030204" pitchFamily="18" charset="0"/>
                          </a:rPr>
                          <m:t>𝑣𝑎𝑙</m:t>
                        </m:r>
                        <m:r>
                          <a:rPr lang="en-CA" sz="1800" i="1" dirty="0">
                            <a:latin typeface="Cambria Math" panose="02040503050406030204" pitchFamily="18" charset="0"/>
                          </a:rPr>
                          <m:t> </m:t>
                        </m:r>
                      </m:sub>
                    </m:sSub>
                  </m:oMath>
                </a14:m>
                <a:endParaRPr lang="en-CA" sz="1800" dirty="0"/>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406" t="-342" r="-348" b="-114"/>
                </a:stretch>
              </a:blipFill>
            </p:spPr>
            <p:txBody>
              <a:bodyPr/>
              <a:lstStyle/>
              <a:p>
                <a:r>
                  <a:rPr lang="fr-FR">
                    <a:noFill/>
                  </a:rPr>
                  <a:t> </a:t>
                </a:r>
              </a:p>
            </p:txBody>
          </p:sp>
        </mc:Fallback>
      </mc:AlternateContent>
      <p:sp>
        <p:nvSpPr>
          <p:cNvPr id="5" name="Slide Number Placeholder 4">
            <a:extLst>
              <a:ext uri="{FF2B5EF4-FFF2-40B4-BE49-F238E27FC236}">
                <a16:creationId xmlns:a16="http://schemas.microsoft.com/office/drawing/2014/main" id="{4EB7AB3D-9D5F-95C1-52F8-21EA61780E04}"/>
              </a:ext>
            </a:extLst>
          </p:cNvPr>
          <p:cNvSpPr>
            <a:spLocks noGrp="1"/>
          </p:cNvSpPr>
          <p:nvPr>
            <p:ph type="sldNum" sz="quarter" idx="12"/>
          </p:nvPr>
        </p:nvSpPr>
        <p:spPr/>
        <p:txBody>
          <a:bodyPr/>
          <a:lstStyle/>
          <a:p>
            <a:fld id="{4BD3201E-7DF8-462B-AC18-61E63795AE0D}" type="slidenum">
              <a:rPr lang="en-CA" smtClean="0"/>
              <a:t>21</a:t>
            </a:fld>
            <a:endParaRPr lang="en-CA"/>
          </a:p>
        </p:txBody>
      </p:sp>
      <p:sp>
        <p:nvSpPr>
          <p:cNvPr id="6" name="Rectangle 5">
            <a:extLst>
              <a:ext uri="{FF2B5EF4-FFF2-40B4-BE49-F238E27FC236}">
                <a16:creationId xmlns:a16="http://schemas.microsoft.com/office/drawing/2014/main" id="{379D655C-67AB-E820-06C4-1EB5C5CC9F3C}"/>
              </a:ext>
            </a:extLst>
          </p:cNvPr>
          <p:cNvSpPr/>
          <p:nvPr/>
        </p:nvSpPr>
        <p:spPr>
          <a:xfrm>
            <a:off x="0" y="365125"/>
            <a:ext cx="678427" cy="556649"/>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5581270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Bibliographie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buNone/>
            </a:pPr>
            <a:r>
              <a:rPr lang="en-US" sz="1600" b="0" i="0" dirty="0" err="1">
                <a:solidFill>
                  <a:srgbClr val="2C3E50"/>
                </a:solidFill>
                <a:effectLst/>
                <a:latin typeface="+mj-lt"/>
              </a:rPr>
              <a:t>Eça</a:t>
            </a:r>
            <a:r>
              <a:rPr lang="en-US" sz="1600" b="0" i="0" dirty="0">
                <a:solidFill>
                  <a:srgbClr val="2C3E50"/>
                </a:solidFill>
                <a:effectLst/>
                <a:latin typeface="+mj-lt"/>
              </a:rPr>
              <a:t>, L., Dowding, K., &amp; Roache, P. J. (2020). on the interpretation and scope of the </a:t>
            </a:r>
            <a:r>
              <a:rPr lang="en-US" sz="1600" dirty="0">
                <a:solidFill>
                  <a:srgbClr val="2C3E50"/>
                </a:solidFill>
                <a:latin typeface="+mj-lt"/>
              </a:rPr>
              <a:t>V</a:t>
            </a:r>
            <a:r>
              <a:rPr lang="en-US" sz="1600" b="0" i="0" dirty="0">
                <a:solidFill>
                  <a:srgbClr val="2C3E50"/>
                </a:solidFill>
                <a:effectLst/>
                <a:latin typeface="+mj-lt"/>
              </a:rPr>
              <a:t>&amp;V 20 standard for verification and 	validation in computational fluid dynamics and heat transfer [Review of </a:t>
            </a:r>
            <a:r>
              <a:rPr lang="en-US" sz="1600" b="0" i="1" dirty="0">
                <a:solidFill>
                  <a:srgbClr val="2C3E50"/>
                </a:solidFill>
                <a:effectLst/>
                <a:latin typeface="+mj-lt"/>
              </a:rPr>
              <a:t>on the interpretation and scope of the </a:t>
            </a:r>
            <a:r>
              <a:rPr lang="en-US" sz="1600" i="1" dirty="0">
                <a:solidFill>
                  <a:srgbClr val="2C3E50"/>
                </a:solidFill>
                <a:latin typeface="+mj-lt"/>
              </a:rPr>
              <a:t>V</a:t>
            </a:r>
            <a:r>
              <a:rPr lang="en-US" sz="1600" b="0" i="1" dirty="0">
                <a:solidFill>
                  <a:srgbClr val="2C3E50"/>
                </a:solidFill>
                <a:effectLst/>
                <a:latin typeface="+mj-lt"/>
              </a:rPr>
              <a:t>&amp;</a:t>
            </a:r>
            <a:r>
              <a:rPr lang="en-US" sz="1600" i="1" dirty="0">
                <a:solidFill>
                  <a:srgbClr val="2C3E50"/>
                </a:solidFill>
                <a:latin typeface="+mj-lt"/>
              </a:rPr>
              <a:t>V</a:t>
            </a:r>
            <a:r>
              <a:rPr lang="en-US" sz="1600" b="0" i="1" dirty="0">
                <a:solidFill>
                  <a:srgbClr val="2C3E50"/>
                </a:solidFill>
                <a:effectLst/>
                <a:latin typeface="+mj-lt"/>
              </a:rPr>
              <a:t> 	20 standard for verification and validation in computational fluid dynamics and heat transfer</a:t>
            </a:r>
            <a:r>
              <a:rPr lang="en-US" sz="1600" b="0" i="0" dirty="0">
                <a:solidFill>
                  <a:srgbClr val="2C3E50"/>
                </a:solidFill>
                <a:effectLst/>
                <a:latin typeface="+mj-lt"/>
              </a:rPr>
              <a:t>]. </a:t>
            </a:r>
            <a:r>
              <a:rPr lang="en-US" sz="1600" b="0" i="1" dirty="0">
                <a:solidFill>
                  <a:srgbClr val="2C3E50"/>
                </a:solidFill>
                <a:effectLst/>
                <a:latin typeface="+mj-lt"/>
              </a:rPr>
              <a:t>ASME 2020 	Verification and Validation Symposium</a:t>
            </a:r>
            <a:r>
              <a:rPr lang="en-US" sz="1600" b="0" i="0" dirty="0">
                <a:solidFill>
                  <a:srgbClr val="2C3E50"/>
                </a:solidFill>
                <a:effectLst/>
                <a:latin typeface="+mj-lt"/>
              </a:rPr>
              <a:t>.</a:t>
            </a:r>
          </a:p>
          <a:p>
            <a:pPr marL="0" indent="0" algn="just">
              <a:buNone/>
            </a:pPr>
            <a:endParaRPr lang="en-US" sz="1600" dirty="0">
              <a:solidFill>
                <a:srgbClr val="2C3E50"/>
              </a:solidFill>
              <a:latin typeface="+mj-lt"/>
            </a:endParaRPr>
          </a:p>
          <a:p>
            <a:pPr marL="0" indent="0" algn="just">
              <a:buNone/>
            </a:pPr>
            <a:r>
              <a:rPr lang="en-US" sz="1600" b="0" i="0" dirty="0">
                <a:solidFill>
                  <a:srgbClr val="2C3E50"/>
                </a:solidFill>
                <a:effectLst/>
              </a:rPr>
              <a:t>Kiefer, A., </a:t>
            </a:r>
            <a:r>
              <a:rPr lang="en-US" sz="1600" b="0" i="0" dirty="0" err="1">
                <a:solidFill>
                  <a:srgbClr val="2C3E50"/>
                </a:solidFill>
                <a:effectLst/>
              </a:rPr>
              <a:t>Parnianpour</a:t>
            </a:r>
            <a:r>
              <a:rPr lang="en-US" sz="1600" b="0" i="0" dirty="0">
                <a:solidFill>
                  <a:srgbClr val="2C3E50"/>
                </a:solidFill>
                <a:effectLst/>
              </a:rPr>
              <a:t>, M., &amp; Shirazi-</a:t>
            </a:r>
            <a:r>
              <a:rPr lang="en-US" sz="1600" b="0" i="0" dirty="0" err="1">
                <a:solidFill>
                  <a:srgbClr val="2C3E50"/>
                </a:solidFill>
                <a:effectLst/>
              </a:rPr>
              <a:t>Adl</a:t>
            </a:r>
            <a:r>
              <a:rPr lang="en-US" sz="1600" b="0" i="0" dirty="0">
                <a:solidFill>
                  <a:srgbClr val="2C3E50"/>
                </a:solidFill>
                <a:effectLst/>
              </a:rPr>
              <a:t>, A. (1997). Stability of the human spine in neutral postures. </a:t>
            </a:r>
            <a:r>
              <a:rPr lang="en-US" sz="1600" b="0" i="1" dirty="0">
                <a:solidFill>
                  <a:srgbClr val="2C3E50"/>
                </a:solidFill>
                <a:effectLst/>
              </a:rPr>
              <a:t>European Spine 	Journal</a:t>
            </a:r>
            <a:r>
              <a:rPr lang="en-US" sz="1600" b="0" i="0" dirty="0">
                <a:solidFill>
                  <a:srgbClr val="2C3E50"/>
                </a:solidFill>
                <a:effectLst/>
              </a:rPr>
              <a:t>, </a:t>
            </a:r>
            <a:r>
              <a:rPr lang="en-US" sz="1600" b="0" i="1" dirty="0">
                <a:solidFill>
                  <a:srgbClr val="2C3E50"/>
                </a:solidFill>
                <a:effectLst/>
              </a:rPr>
              <a:t>6</a:t>
            </a:r>
            <a:r>
              <a:rPr lang="en-US" sz="1600" b="0" i="0" dirty="0">
                <a:solidFill>
                  <a:srgbClr val="2C3E50"/>
                </a:solidFill>
                <a:effectLst/>
              </a:rPr>
              <a:t>(1), 45–53. </a:t>
            </a:r>
            <a:r>
              <a:rPr lang="en-US" sz="1600" dirty="0">
                <a:solidFill>
                  <a:srgbClr val="2C3E50"/>
                </a:solidFill>
              </a:rPr>
              <a:t>https://doi.org/10.1007/bf01676574</a:t>
            </a:r>
            <a:endParaRPr lang="en-US" sz="1600" b="0" i="0" dirty="0">
              <a:solidFill>
                <a:srgbClr val="2C3E50"/>
              </a:solidFill>
              <a:effectLst/>
            </a:endParaRPr>
          </a:p>
          <a:p>
            <a:pPr marL="0" indent="0" algn="just">
              <a:buNone/>
            </a:pPr>
            <a:endParaRPr lang="en-US" sz="1600" dirty="0">
              <a:solidFill>
                <a:srgbClr val="2C3E50"/>
              </a:solidFill>
            </a:endParaRPr>
          </a:p>
          <a:p>
            <a:pPr marL="0" indent="0" algn="just">
              <a:buNone/>
            </a:pPr>
            <a:r>
              <a:rPr lang="en-US" sz="1600" b="0" i="0" dirty="0">
                <a:solidFill>
                  <a:srgbClr val="2C3E50"/>
                </a:solidFill>
                <a:effectLst/>
              </a:rPr>
              <a:t>Shirazi-</a:t>
            </a:r>
            <a:r>
              <a:rPr lang="en-US" sz="1600" b="0" i="0" dirty="0" err="1">
                <a:solidFill>
                  <a:srgbClr val="2C3E50"/>
                </a:solidFill>
                <a:effectLst/>
              </a:rPr>
              <a:t>Adl</a:t>
            </a:r>
            <a:r>
              <a:rPr lang="en-US" sz="1600" b="0" i="0" dirty="0">
                <a:solidFill>
                  <a:srgbClr val="2C3E50"/>
                </a:solidFill>
                <a:effectLst/>
              </a:rPr>
              <a:t>, A., &amp; </a:t>
            </a:r>
            <a:r>
              <a:rPr lang="en-US" sz="1600" b="0" i="0" dirty="0" err="1">
                <a:solidFill>
                  <a:srgbClr val="2C3E50"/>
                </a:solidFill>
                <a:effectLst/>
              </a:rPr>
              <a:t>Parnianpour</a:t>
            </a:r>
            <a:r>
              <a:rPr lang="en-US" sz="1600" b="0" i="0" dirty="0">
                <a:solidFill>
                  <a:srgbClr val="2C3E50"/>
                </a:solidFill>
                <a:effectLst/>
              </a:rPr>
              <a:t>, M. (2000). Load-bearing and stress analysis of the human spine under a novel wrapping 	compression loading. </a:t>
            </a:r>
            <a:r>
              <a:rPr lang="en-US" sz="1600" b="0" i="1" dirty="0">
                <a:solidFill>
                  <a:srgbClr val="2C3E50"/>
                </a:solidFill>
                <a:effectLst/>
              </a:rPr>
              <a:t>Clinical Biomechanics</a:t>
            </a:r>
            <a:r>
              <a:rPr lang="en-US" sz="1600" b="0" i="0" dirty="0">
                <a:solidFill>
                  <a:srgbClr val="2C3E50"/>
                </a:solidFill>
                <a:effectLst/>
              </a:rPr>
              <a:t>, </a:t>
            </a:r>
            <a:r>
              <a:rPr lang="en-US" sz="1600" b="0" i="1" dirty="0">
                <a:solidFill>
                  <a:srgbClr val="2C3E50"/>
                </a:solidFill>
                <a:effectLst/>
              </a:rPr>
              <a:t>15</a:t>
            </a:r>
            <a:r>
              <a:rPr lang="en-US" sz="1600" b="0" i="0" dirty="0">
                <a:solidFill>
                  <a:srgbClr val="2C3E50"/>
                </a:solidFill>
                <a:effectLst/>
              </a:rPr>
              <a:t>(10), 718–725. </a:t>
            </a:r>
            <a:r>
              <a:rPr lang="en-US" sz="1600" dirty="0">
                <a:solidFill>
                  <a:srgbClr val="2C3E50"/>
                </a:solidFill>
              </a:rPr>
              <a:t>https://doi.org/10.1016/s0268-	0033(00)00045-0</a:t>
            </a:r>
            <a:endParaRPr lang="en-US" sz="1600" b="0" i="0" dirty="0">
              <a:solidFill>
                <a:srgbClr val="2C3E50"/>
              </a:solidFill>
              <a:effectLst/>
            </a:endParaRPr>
          </a:p>
          <a:p>
            <a:pPr marL="0" indent="0">
              <a:buNone/>
            </a:pPr>
            <a:endParaRPr lang="en-CA" sz="2400" dirty="0">
              <a:highlight>
                <a:srgbClr val="FFFF00"/>
              </a:highlight>
            </a:endParaRPr>
          </a:p>
        </p:txBody>
      </p:sp>
      <p:sp>
        <p:nvSpPr>
          <p:cNvPr id="4" name="Slide Number Placeholder 3">
            <a:extLst>
              <a:ext uri="{FF2B5EF4-FFF2-40B4-BE49-F238E27FC236}">
                <a16:creationId xmlns:a16="http://schemas.microsoft.com/office/drawing/2014/main" id="{9988E0D6-755B-55F1-BEE1-4624BE8EE629}"/>
              </a:ext>
            </a:extLst>
          </p:cNvPr>
          <p:cNvSpPr>
            <a:spLocks noGrp="1"/>
          </p:cNvSpPr>
          <p:nvPr>
            <p:ph type="sldNum" sz="quarter" idx="12"/>
          </p:nvPr>
        </p:nvSpPr>
        <p:spPr/>
        <p:txBody>
          <a:bodyPr/>
          <a:lstStyle/>
          <a:p>
            <a:fld id="{4BD3201E-7DF8-462B-AC18-61E63795AE0D}" type="slidenum">
              <a:rPr lang="en-CA" smtClean="0"/>
              <a:t>22</a:t>
            </a:fld>
            <a:endParaRPr lang="en-CA"/>
          </a:p>
        </p:txBody>
      </p:sp>
      <p:sp>
        <p:nvSpPr>
          <p:cNvPr id="5" name="Rectangle 4">
            <a:extLst>
              <a:ext uri="{FF2B5EF4-FFF2-40B4-BE49-F238E27FC236}">
                <a16:creationId xmlns:a16="http://schemas.microsoft.com/office/drawing/2014/main" id="{7E5C719E-3385-D523-3572-84FA3241B9C0}"/>
              </a:ext>
            </a:extLst>
          </p:cNvPr>
          <p:cNvSpPr/>
          <p:nvPr/>
        </p:nvSpPr>
        <p:spPr>
          <a:xfrm>
            <a:off x="0" y="365125"/>
            <a:ext cx="678427" cy="556649"/>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192487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944008"/>
                <a:ext cx="10515600" cy="5478872"/>
              </a:xfrm>
            </p:spPr>
            <p:txBody>
              <a:bodyPr>
                <a:noAutofit/>
              </a:bodyPr>
              <a:lstStyle/>
              <a:p>
                <a:pPr marL="0" indent="0" algn="just">
                  <a:lnSpc>
                    <a:spcPct val="110000"/>
                  </a:lnSpc>
                  <a:spcAft>
                    <a:spcPts val="800"/>
                  </a:spcAft>
                  <a:buNone/>
                </a:pPr>
                <a:r>
                  <a:rPr lang="fr-CA" sz="1800" dirty="0">
                    <a:latin typeface="Aptos "/>
                  </a:rPr>
                  <a:t>La modélisation de la colonne vertébrale a été réalisée sur le logiciel SimCenter 3D en utilisant des éléments de type poutre ainsi que des éléments RBE2. </a:t>
                </a:r>
                <a:r>
                  <a:rPr lang="en-CA" sz="1800" dirty="0">
                    <a:latin typeface="Aptos "/>
                  </a:rPr>
                  <a:t>Le </a:t>
                </a:r>
                <a:r>
                  <a:rPr lang="en-US" sz="1800" dirty="0" err="1">
                    <a:latin typeface="Aptos "/>
                  </a:rPr>
                  <a:t>modèle</a:t>
                </a:r>
                <a:r>
                  <a:rPr lang="en-CA" sz="1800" dirty="0">
                    <a:latin typeface="Aptos "/>
                  </a:rPr>
                  <a:t> </a:t>
                </a:r>
                <a:r>
                  <a:rPr lang="fr-CA" sz="1800" dirty="0">
                    <a:latin typeface="Aptos "/>
                  </a:rPr>
                  <a:t>mathématique</a:t>
                </a:r>
                <a:r>
                  <a:rPr lang="en-CA" sz="1800" dirty="0">
                    <a:latin typeface="Aptos "/>
                  </a:rPr>
                  <a:t> </a:t>
                </a:r>
                <a:r>
                  <a:rPr lang="fr-CA" sz="1800" dirty="0">
                    <a:latin typeface="Aptos "/>
                  </a:rPr>
                  <a:t>utilisé pour la modélisation des éléments poutre (PBEAM) sur SimCenter 3D est le modèle de poutre de Timoshenko dont l’équation différentielle est d’ordre 2:</a:t>
                </a:r>
              </a:p>
              <a:p>
                <a:pPr marL="0" indent="0">
                  <a:spcBef>
                    <a:spcPts val="600"/>
                  </a:spcBef>
                  <a:spcAft>
                    <a:spcPts val="1000"/>
                  </a:spcAft>
                  <a:buNone/>
                </a:pPr>
                <a14:m>
                  <m:oMathPara xmlns:m="http://schemas.openxmlformats.org/officeDocument/2006/math">
                    <m:oMathParaPr>
                      <m:jc m:val="centerGroup"/>
                    </m:oMathParaPr>
                    <m:oMath xmlns:m="http://schemas.openxmlformats.org/officeDocument/2006/math">
                      <m:f>
                        <m:fPr>
                          <m:ctrlPr>
                            <a:rPr lang="fr-FR" sz="1800" i="1" smtClean="0">
                              <a:latin typeface="Cambria Math" panose="02040503050406030204" pitchFamily="18" charset="0"/>
                            </a:rPr>
                          </m:ctrlPr>
                        </m:fPr>
                        <m:num>
                          <m:sSup>
                            <m:sSupPr>
                              <m:ctrlPr>
                                <a:rPr lang="fr-FR" sz="1800" i="1">
                                  <a:latin typeface="Cambria Math" panose="02040503050406030204" pitchFamily="18" charset="0"/>
                                </a:rPr>
                              </m:ctrlPr>
                            </m:sSupPr>
                            <m:e>
                              <m:r>
                                <a:rPr lang="fr-FR" sz="1800" i="1">
                                  <a:latin typeface="Cambria Math" panose="02040503050406030204" pitchFamily="18" charset="0"/>
                                </a:rPr>
                                <m:t>𝑑</m:t>
                              </m:r>
                            </m:e>
                            <m:sup>
                              <m:r>
                                <a:rPr lang="fr-FR" sz="1800" i="1">
                                  <a:latin typeface="Cambria Math" panose="02040503050406030204" pitchFamily="18" charset="0"/>
                                </a:rPr>
                                <m:t>2</m:t>
                              </m:r>
                            </m:sup>
                          </m:sSup>
                        </m:num>
                        <m:den>
                          <m:r>
                            <a:rPr lang="fr-FR" sz="1800" i="1">
                              <a:latin typeface="Cambria Math" panose="02040503050406030204" pitchFamily="18" charset="0"/>
                            </a:rPr>
                            <m:t>𝑑</m:t>
                          </m:r>
                          <m:sSup>
                            <m:sSupPr>
                              <m:ctrlPr>
                                <a:rPr lang="fr-FR" sz="1800" i="1">
                                  <a:latin typeface="Cambria Math" panose="02040503050406030204" pitchFamily="18" charset="0"/>
                                </a:rPr>
                              </m:ctrlPr>
                            </m:sSupPr>
                            <m:e>
                              <m:r>
                                <a:rPr lang="fr-FR" sz="1800" i="1">
                                  <a:latin typeface="Cambria Math" panose="02040503050406030204" pitchFamily="18" charset="0"/>
                                </a:rPr>
                                <m:t>𝑥</m:t>
                              </m:r>
                            </m:e>
                            <m:sup>
                              <m:r>
                                <a:rPr lang="fr-FR" sz="1800" i="1">
                                  <a:latin typeface="Cambria Math" panose="02040503050406030204" pitchFamily="18" charset="0"/>
                                </a:rPr>
                                <m:t>2</m:t>
                              </m:r>
                            </m:sup>
                          </m:sSup>
                        </m:den>
                      </m:f>
                      <m:d>
                        <m:dPr>
                          <m:ctrlPr>
                            <a:rPr lang="fr-FR" sz="1800" i="1">
                              <a:latin typeface="Cambria Math" panose="02040503050406030204" pitchFamily="18" charset="0"/>
                            </a:rPr>
                          </m:ctrlPr>
                        </m:dPr>
                        <m:e>
                          <m:r>
                            <a:rPr lang="fr-FR" sz="1800" i="1">
                              <a:latin typeface="Cambria Math" panose="02040503050406030204" pitchFamily="18" charset="0"/>
                            </a:rPr>
                            <m:t>𝐸</m:t>
                          </m:r>
                          <m:r>
                            <a:rPr lang="fr-FR" sz="1800" b="0" i="1" smtClean="0">
                              <a:latin typeface="Cambria Math" panose="02040503050406030204" pitchFamily="18" charset="0"/>
                            </a:rPr>
                            <m:t>𝐼</m:t>
                          </m:r>
                          <m:f>
                            <m:fPr>
                              <m:ctrlPr>
                                <a:rPr lang="fr-FR" sz="1800" i="1">
                                  <a:latin typeface="Cambria Math" panose="02040503050406030204" pitchFamily="18" charset="0"/>
                                </a:rPr>
                              </m:ctrlPr>
                            </m:fPr>
                            <m:num>
                              <m:sSup>
                                <m:sSupPr>
                                  <m:ctrlPr>
                                    <a:rPr lang="fr-FR" sz="1800" i="1">
                                      <a:latin typeface="Cambria Math" panose="02040503050406030204" pitchFamily="18" charset="0"/>
                                    </a:rPr>
                                  </m:ctrlPr>
                                </m:sSupPr>
                                <m:e>
                                  <m:r>
                                    <a:rPr lang="fr-FR" sz="1800" i="1">
                                      <a:latin typeface="Cambria Math" panose="02040503050406030204" pitchFamily="18" charset="0"/>
                                    </a:rPr>
                                    <m:t>𝑑</m:t>
                                  </m:r>
                                </m:e>
                                <m:sup>
                                  <m:r>
                                    <a:rPr lang="fr-FR" sz="1800" i="1">
                                      <a:latin typeface="Cambria Math" panose="02040503050406030204" pitchFamily="18" charset="0"/>
                                    </a:rPr>
                                    <m:t>2</m:t>
                                  </m:r>
                                </m:sup>
                              </m:sSup>
                              <m:r>
                                <a:rPr lang="fr-FR" sz="1800" i="1" smtClean="0">
                                  <a:latin typeface="Cambria Math" panose="02040503050406030204" pitchFamily="18" charset="0"/>
                                  <a:ea typeface="Cambria Math" panose="02040503050406030204" pitchFamily="18" charset="0"/>
                                </a:rPr>
                                <m:t>𝜌</m:t>
                              </m:r>
                            </m:num>
                            <m:den>
                              <m:r>
                                <a:rPr lang="fr-FR" sz="1800" i="1">
                                  <a:latin typeface="Cambria Math" panose="02040503050406030204" pitchFamily="18" charset="0"/>
                                </a:rPr>
                                <m:t>𝑑</m:t>
                              </m:r>
                              <m:r>
                                <a:rPr lang="fr-FR" sz="1800" b="0" i="1" smtClean="0">
                                  <a:latin typeface="Cambria Math" panose="02040503050406030204" pitchFamily="18" charset="0"/>
                                </a:rPr>
                                <m:t>𝑥</m:t>
                              </m:r>
                            </m:den>
                          </m:f>
                        </m:e>
                      </m:d>
                      <m:r>
                        <a:rPr lang="fr-FR" sz="1800" b="0" i="1" smtClean="0">
                          <a:latin typeface="Cambria Math" panose="02040503050406030204" pitchFamily="18" charset="0"/>
                        </a:rPr>
                        <m:t>=</m:t>
                      </m:r>
                      <m:r>
                        <a:rPr lang="fr-FR" sz="1800" b="0" i="1" smtClean="0">
                          <a:latin typeface="Cambria Math" panose="02040503050406030204" pitchFamily="18" charset="0"/>
                        </a:rPr>
                        <m:t>𝑞</m:t>
                      </m:r>
                      <m:r>
                        <a:rPr lang="fr-FR" sz="1800" b="0" i="1" smtClean="0">
                          <a:latin typeface="Cambria Math" panose="02040503050406030204" pitchFamily="18" charset="0"/>
                        </a:rPr>
                        <m:t>(</m:t>
                      </m:r>
                      <m:r>
                        <a:rPr lang="fr-FR" sz="1800" b="0" i="1" smtClean="0">
                          <a:latin typeface="Cambria Math" panose="02040503050406030204" pitchFamily="18" charset="0"/>
                        </a:rPr>
                        <m:t>𝑥</m:t>
                      </m:r>
                      <m:r>
                        <a:rPr lang="fr-FR" sz="1800" b="0" i="1" smtClean="0">
                          <a:latin typeface="Cambria Math" panose="02040503050406030204" pitchFamily="18" charset="0"/>
                        </a:rPr>
                        <m:t>)</m:t>
                      </m:r>
                    </m:oMath>
                  </m:oMathPara>
                </a14:m>
                <a:endParaRPr lang="fr-CA" sz="1800" dirty="0">
                  <a:latin typeface="Aptos "/>
                </a:endParaRPr>
              </a:p>
              <a:p>
                <a:pPr marL="0" indent="0" algn="ctr">
                  <a:buNone/>
                </a:pPr>
                <a14:m>
                  <m:oMathPara xmlns:m="http://schemas.openxmlformats.org/officeDocument/2006/math">
                    <m:oMathParaPr>
                      <m:jc m:val="centerGroup"/>
                    </m:oMathParaPr>
                    <m:oMath xmlns:m="http://schemas.openxmlformats.org/officeDocument/2006/math">
                      <m:f>
                        <m:fPr>
                          <m:ctrlPr>
                            <a:rPr lang="fr-FR" sz="1800" i="1">
                              <a:latin typeface="Cambria Math" panose="02040503050406030204" pitchFamily="18" charset="0"/>
                            </a:rPr>
                          </m:ctrlPr>
                        </m:fPr>
                        <m:num>
                          <m:r>
                            <a:rPr lang="fr-FR" sz="1800" i="1">
                              <a:latin typeface="Cambria Math" panose="02040503050406030204" pitchFamily="18" charset="0"/>
                            </a:rPr>
                            <m:t>𝑑𝑤</m:t>
                          </m:r>
                        </m:num>
                        <m:den>
                          <m:r>
                            <a:rPr lang="fr-FR" sz="1800" i="1">
                              <a:latin typeface="Cambria Math" panose="02040503050406030204" pitchFamily="18" charset="0"/>
                            </a:rPr>
                            <m:t>𝑑𝑥</m:t>
                          </m:r>
                        </m:den>
                      </m:f>
                      <m:r>
                        <a:rPr lang="fr-FR" sz="1800" i="1">
                          <a:latin typeface="Cambria Math" panose="02040503050406030204" pitchFamily="18" charset="0"/>
                        </a:rPr>
                        <m:t>=</m:t>
                      </m:r>
                      <m:r>
                        <a:rPr lang="fr-FR" sz="1800" i="1">
                          <a:latin typeface="Cambria Math" panose="02040503050406030204" pitchFamily="18" charset="0"/>
                        </a:rPr>
                        <m:t>𝜌</m:t>
                      </m:r>
                      <m:r>
                        <a:rPr lang="fr-FR" sz="1800" i="1">
                          <a:latin typeface="Cambria Math" panose="02040503050406030204" pitchFamily="18" charset="0"/>
                        </a:rPr>
                        <m:t>−</m:t>
                      </m:r>
                      <m:f>
                        <m:fPr>
                          <m:ctrlPr>
                            <a:rPr lang="fr-FR" sz="1800" i="1">
                              <a:latin typeface="Cambria Math" panose="02040503050406030204" pitchFamily="18" charset="0"/>
                            </a:rPr>
                          </m:ctrlPr>
                        </m:fPr>
                        <m:num>
                          <m:r>
                            <a:rPr lang="fr-FR" sz="1800" i="1">
                              <a:latin typeface="Cambria Math" panose="02040503050406030204" pitchFamily="18" charset="0"/>
                            </a:rPr>
                            <m:t>1</m:t>
                          </m:r>
                        </m:num>
                        <m:den>
                          <m:r>
                            <a:rPr lang="fr-FR" sz="1800" i="1">
                              <a:latin typeface="Cambria Math" panose="02040503050406030204" pitchFamily="18" charset="0"/>
                            </a:rPr>
                            <m:t>𝜅</m:t>
                          </m:r>
                          <m:r>
                            <a:rPr lang="fr-FR" sz="1800" i="1">
                              <a:latin typeface="Cambria Math" panose="02040503050406030204" pitchFamily="18" charset="0"/>
                            </a:rPr>
                            <m:t>𝐴𝐺</m:t>
                          </m:r>
                        </m:den>
                      </m:f>
                      <m:f>
                        <m:fPr>
                          <m:ctrlPr>
                            <a:rPr lang="fr-FR" sz="1800" i="1">
                              <a:latin typeface="Cambria Math" panose="02040503050406030204" pitchFamily="18" charset="0"/>
                            </a:rPr>
                          </m:ctrlPr>
                        </m:fPr>
                        <m:num>
                          <m:r>
                            <a:rPr lang="fr-FR" sz="1800" i="1">
                              <a:latin typeface="Cambria Math" panose="02040503050406030204" pitchFamily="18" charset="0"/>
                            </a:rPr>
                            <m:t>𝑑</m:t>
                          </m:r>
                        </m:num>
                        <m:den>
                          <m:r>
                            <a:rPr lang="fr-FR" sz="1800" i="1">
                              <a:latin typeface="Cambria Math" panose="02040503050406030204" pitchFamily="18" charset="0"/>
                            </a:rPr>
                            <m:t>𝑑𝑥</m:t>
                          </m:r>
                        </m:den>
                      </m:f>
                      <m:d>
                        <m:dPr>
                          <m:ctrlPr>
                            <a:rPr lang="fr-FR" sz="1800" i="1">
                              <a:latin typeface="Cambria Math" panose="02040503050406030204" pitchFamily="18" charset="0"/>
                            </a:rPr>
                          </m:ctrlPr>
                        </m:dPr>
                        <m:e>
                          <m:r>
                            <a:rPr lang="fr-FR" sz="1800" i="1">
                              <a:latin typeface="Cambria Math" panose="02040503050406030204" pitchFamily="18" charset="0"/>
                            </a:rPr>
                            <m:t>𝐸𝐼</m:t>
                          </m:r>
                          <m:f>
                            <m:fPr>
                              <m:ctrlPr>
                                <a:rPr lang="fr-FR" sz="1800" i="1">
                                  <a:latin typeface="Cambria Math" panose="02040503050406030204" pitchFamily="18" charset="0"/>
                                </a:rPr>
                              </m:ctrlPr>
                            </m:fPr>
                            <m:num>
                              <m:r>
                                <a:rPr lang="fr-FR" sz="1800" i="1">
                                  <a:latin typeface="Cambria Math" panose="02040503050406030204" pitchFamily="18" charset="0"/>
                                </a:rPr>
                                <m:t>𝑑</m:t>
                              </m:r>
                              <m:r>
                                <a:rPr lang="fr-FR" sz="1800" i="1">
                                  <a:latin typeface="Cambria Math" panose="02040503050406030204" pitchFamily="18" charset="0"/>
                                </a:rPr>
                                <m:t>𝜌</m:t>
                              </m:r>
                            </m:num>
                            <m:den>
                              <m:r>
                                <a:rPr lang="fr-FR" sz="1800" i="1">
                                  <a:latin typeface="Cambria Math" panose="02040503050406030204" pitchFamily="18" charset="0"/>
                                </a:rPr>
                                <m:t>𝑑𝑥</m:t>
                              </m:r>
                            </m:den>
                          </m:f>
                        </m:e>
                      </m:d>
                    </m:oMath>
                  </m:oMathPara>
                </a14:m>
                <a:endParaRPr lang="en-CA" sz="1800" i="1" dirty="0">
                  <a:latin typeface="Cambria Math" panose="02040503050406030204" pitchFamily="18" charset="0"/>
                </a:endParaRPr>
              </a:p>
              <a:p>
                <a:pPr marL="0" indent="0">
                  <a:buNone/>
                </a:pPr>
                <a:r>
                  <a:rPr lang="fr-CA" sz="1800" i="1" dirty="0">
                    <a:latin typeface="Aptos "/>
                  </a:rPr>
                  <a:t>Cette équation donne l’évolution de la tangente de la flèche en fonction des moment internes :</a:t>
                </a:r>
              </a:p>
              <a:p>
                <a:pPr lvl="1"/>
                <a14:m>
                  <m:oMath xmlns:m="http://schemas.openxmlformats.org/officeDocument/2006/math">
                    <m:r>
                      <a:rPr lang="fr-FR" sz="1800" i="1" smtClean="0">
                        <a:latin typeface="Cambria Math" panose="02040503050406030204" pitchFamily="18" charset="0"/>
                        <a:ea typeface="Cambria Math" panose="02040503050406030204" pitchFamily="18" charset="0"/>
                      </a:rPr>
                      <m:t>𝜌</m:t>
                    </m:r>
                    <m:r>
                      <a:rPr lang="fr-FR" sz="1800" i="1" smtClean="0">
                        <a:latin typeface="Cambria Math" panose="02040503050406030204" pitchFamily="18" charset="0"/>
                        <a:ea typeface="Cambria Math" panose="02040503050406030204" pitchFamily="18" charset="0"/>
                      </a:rPr>
                      <m:t> </m:t>
                    </m:r>
                  </m:oMath>
                </a14:m>
                <a:r>
                  <a:rPr lang="fr-FR" sz="1800" i="1" dirty="0">
                    <a:latin typeface="Aptos "/>
                  </a:rPr>
                  <a:t>​ : Angle de rotation de la normale à la surface médiane de la poutre,</a:t>
                </a:r>
              </a:p>
              <a:p>
                <a:pPr lvl="1"/>
                <a:r>
                  <a:rPr lang="fr-FR" sz="1800" i="1" dirty="0">
                    <a:latin typeface="Aptos "/>
                  </a:rPr>
                  <a:t>q : Charge répartie sur la poutre,</a:t>
                </a:r>
              </a:p>
              <a:p>
                <a:pPr lvl="1"/>
                <a:r>
                  <a:rPr lang="fr-FR" sz="1800" i="1" dirty="0">
                    <a:latin typeface="Aptos "/>
                  </a:rPr>
                  <a:t>x : Coordonnée dans la direction de l'axe longitudinal de la poutre,</a:t>
                </a:r>
              </a:p>
              <a:p>
                <a:pPr lvl="1"/>
                <a:r>
                  <a:rPr lang="fr-FR" sz="1800" i="1" dirty="0">
                    <a:latin typeface="Aptos "/>
                  </a:rPr>
                  <a:t>E : Module d'élasticité du matériau constituant la poutre,</a:t>
                </a:r>
              </a:p>
              <a:p>
                <a:pPr lvl="1"/>
                <a:r>
                  <a:rPr lang="fr-FR" sz="1800" i="1" dirty="0">
                    <a:latin typeface="Aptos "/>
                  </a:rPr>
                  <a:t>G : Module de cisaillement du matériau constituant la poutre,</a:t>
                </a:r>
              </a:p>
              <a:p>
                <a:pPr lvl="1"/>
                <a:r>
                  <a:rPr lang="fr-FR" sz="1800" i="1" dirty="0">
                    <a:latin typeface="Aptos "/>
                  </a:rPr>
                  <a:t>J : Moment d'inertie de la section transversale de la poutre,</a:t>
                </a:r>
              </a:p>
              <a:p>
                <a:pPr lvl="1"/>
                <a:r>
                  <a:rPr lang="fr-FR" sz="1800" i="1" dirty="0">
                    <a:latin typeface="Aptos "/>
                  </a:rPr>
                  <a:t>I: Moment quadratique,</a:t>
                </a:r>
              </a:p>
              <a:p>
                <a:pPr lvl="1"/>
                <a14:m>
                  <m:oMath xmlns:m="http://schemas.openxmlformats.org/officeDocument/2006/math">
                    <m:r>
                      <a:rPr lang="fr-FR" sz="1800" i="1" smtClean="0">
                        <a:latin typeface="Cambria Math" panose="02040503050406030204" pitchFamily="18" charset="0"/>
                      </a:rPr>
                      <m:t>𝜅</m:t>
                    </m:r>
                  </m:oMath>
                </a14:m>
                <a:r>
                  <a:rPr lang="fr-FR" sz="1800" i="1" dirty="0">
                    <a:latin typeface="Aptos "/>
                  </a:rPr>
                  <a:t>: Coefficient de Timoshenko pour le cisaillement (=5/6 pour une poutre rectangulaire),</a:t>
                </a:r>
              </a:p>
              <a:p>
                <a:pPr lvl="1"/>
                <a:r>
                  <a:rPr lang="fr-FR" sz="1800" i="1" dirty="0">
                    <a:latin typeface="Aptos "/>
                  </a:rPr>
                  <a:t>w : Déplacement verticale du plan médian de la poutre. </a:t>
                </a: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944008"/>
                <a:ext cx="10515600" cy="5478872"/>
              </a:xfrm>
              <a:blipFill>
                <a:blip r:embed="rId2"/>
                <a:stretch>
                  <a:fillRect l="-522" t="-334" r="-464" b="-7898"/>
                </a:stretch>
              </a:blipFill>
            </p:spPr>
            <p:txBody>
              <a:bodyPr/>
              <a:lstStyle/>
              <a:p>
                <a:r>
                  <a:rPr lang="fr-FR">
                    <a:noFill/>
                  </a:rPr>
                  <a:t> </a:t>
                </a:r>
              </a:p>
            </p:txBody>
          </p:sp>
        </mc:Fallback>
      </mc:AlternateContent>
      <p:sp>
        <p:nvSpPr>
          <p:cNvPr id="8" name="Title 1">
            <a:extLst>
              <a:ext uri="{FF2B5EF4-FFF2-40B4-BE49-F238E27FC236}">
                <a16:creationId xmlns:a16="http://schemas.microsoft.com/office/drawing/2014/main" id="{131056D3-4217-EA50-3282-5A33501AC195}"/>
              </a:ext>
            </a:extLst>
          </p:cNvPr>
          <p:cNvSpPr>
            <a:spLocks noGrp="1"/>
          </p:cNvSpPr>
          <p:nvPr>
            <p:ph type="title"/>
          </p:nvPr>
        </p:nvSpPr>
        <p:spPr>
          <a:xfrm>
            <a:off x="838200" y="365125"/>
            <a:ext cx="9308690" cy="706591"/>
          </a:xfrm>
        </p:spPr>
        <p:txBody>
          <a:bodyPr>
            <a:normAutofit/>
          </a:bodyPr>
          <a:lstStyle/>
          <a:p>
            <a:r>
              <a:rPr lang="fr-CA" sz="3000"/>
              <a:t>Modèle</a:t>
            </a:r>
            <a:r>
              <a:rPr lang="en-CA" sz="3000"/>
              <a:t> </a:t>
            </a:r>
            <a:r>
              <a:rPr lang="en-CA" sz="3000" err="1"/>
              <a:t>mathématique</a:t>
            </a:r>
            <a:endParaRPr lang="en-CA" sz="3000"/>
          </a:p>
        </p:txBody>
      </p:sp>
      <p:sp>
        <p:nvSpPr>
          <p:cNvPr id="2" name="Slide Number Placeholder 1">
            <a:extLst>
              <a:ext uri="{FF2B5EF4-FFF2-40B4-BE49-F238E27FC236}">
                <a16:creationId xmlns:a16="http://schemas.microsoft.com/office/drawing/2014/main" id="{92301E84-9EFE-BF52-6A1D-5F6EB469FC95}"/>
              </a:ext>
            </a:extLst>
          </p:cNvPr>
          <p:cNvSpPr>
            <a:spLocks noGrp="1"/>
          </p:cNvSpPr>
          <p:nvPr>
            <p:ph type="sldNum" sz="quarter" idx="12"/>
          </p:nvPr>
        </p:nvSpPr>
        <p:spPr/>
        <p:txBody>
          <a:bodyPr/>
          <a:lstStyle/>
          <a:p>
            <a:fld id="{4BD3201E-7DF8-462B-AC18-61E63795AE0D}" type="slidenum">
              <a:rPr lang="en-CA" smtClean="0"/>
              <a:t>3</a:t>
            </a:fld>
            <a:endParaRPr lang="en-CA"/>
          </a:p>
        </p:txBody>
      </p:sp>
      <p:sp>
        <p:nvSpPr>
          <p:cNvPr id="4" name="Rectangle 3">
            <a:extLst>
              <a:ext uri="{FF2B5EF4-FFF2-40B4-BE49-F238E27FC236}">
                <a16:creationId xmlns:a16="http://schemas.microsoft.com/office/drawing/2014/main" id="{2ECB3F83-E60B-0F2C-16D8-135EA0351358}"/>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551821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071716"/>
            <a:ext cx="7353149" cy="5301891"/>
          </a:xfrm>
        </p:spPr>
        <p:txBody>
          <a:bodyPr>
            <a:normAutofit/>
          </a:bodyPr>
          <a:lstStyle/>
          <a:p>
            <a:pPr algn="just"/>
            <a:r>
              <a:rPr lang="fr-CA" sz="1800" dirty="0">
                <a:latin typeface="Aptos "/>
              </a:rPr>
              <a:t>Le modèle en éléments finis de la colonne vertébrale sur </a:t>
            </a:r>
            <a:r>
              <a:rPr lang="fr-CA" sz="1800" dirty="0" err="1">
                <a:latin typeface="Aptos "/>
              </a:rPr>
              <a:t>SimCenter</a:t>
            </a:r>
            <a:r>
              <a:rPr lang="fr-CA" sz="1800" dirty="0">
                <a:latin typeface="Aptos "/>
              </a:rPr>
              <a:t> 3D:</a:t>
            </a:r>
          </a:p>
          <a:p>
            <a:pPr marL="0" indent="0">
              <a:buNone/>
            </a:pPr>
            <a:r>
              <a:rPr lang="fr-CA" sz="1800" dirty="0">
                <a:latin typeface="Aptos "/>
              </a:rPr>
              <a:t>       -Éléments poutre (PBEAM) : les disques intervertébraux élastiques</a:t>
            </a:r>
          </a:p>
          <a:p>
            <a:pPr marL="0" indent="0">
              <a:buNone/>
            </a:pPr>
            <a:r>
              <a:rPr lang="fr-CA" sz="1800" dirty="0">
                <a:latin typeface="Aptos "/>
              </a:rPr>
              <a:t>       -Éléments RBE2 : modélisent la rigidité des os (des vertèbres)</a:t>
            </a:r>
          </a:p>
          <a:p>
            <a:pPr marL="0" indent="0" algn="ctr">
              <a:buNone/>
            </a:pPr>
            <a:endParaRPr lang="fr-CA" sz="1800" dirty="0">
              <a:latin typeface="Aptos "/>
            </a:endParaRPr>
          </a:p>
          <a:p>
            <a:pPr marL="285750" indent="-285750" algn="just">
              <a:spcBef>
                <a:spcPts val="400"/>
              </a:spcBef>
              <a:buFont typeface="Arial" panose="020B0604020202020204" pitchFamily="34" charset="0"/>
              <a:buChar char="•"/>
            </a:pPr>
            <a:r>
              <a:rPr lang="fr-FR" sz="1800" dirty="0"/>
              <a:t>L’entrée du modèle est la charge verticale exercée sur la colonne vertébrale, qui n’est autre que la portion du poids reprise par la colonne vertébrale et pas par les muscles du corps d’un individu.</a:t>
            </a:r>
          </a:p>
          <a:p>
            <a:pPr marL="0" indent="0" algn="just">
              <a:spcBef>
                <a:spcPts val="400"/>
              </a:spcBef>
              <a:buNone/>
            </a:pPr>
            <a:endParaRPr lang="fr-FR" sz="1800" dirty="0"/>
          </a:p>
          <a:p>
            <a:pPr marL="285750" indent="-285750" algn="just">
              <a:spcBef>
                <a:spcPts val="400"/>
              </a:spcBef>
              <a:buFont typeface="Arial" panose="020B0604020202020204" pitchFamily="34" charset="0"/>
              <a:buChar char="•"/>
            </a:pPr>
            <a:r>
              <a:rPr lang="fr-FR" sz="1800" dirty="0"/>
              <a:t>La sortie du modèle correspond au déplacement postérieur des vertèbres. </a:t>
            </a:r>
          </a:p>
          <a:p>
            <a:pPr marL="0" indent="0" algn="just">
              <a:spcBef>
                <a:spcPts val="400"/>
              </a:spcBef>
              <a:buNone/>
            </a:pPr>
            <a:endParaRPr lang="fr-FR" sz="1800" dirty="0"/>
          </a:p>
          <a:p>
            <a:pPr marL="285750" indent="-285750" algn="just">
              <a:spcBef>
                <a:spcPts val="400"/>
              </a:spcBef>
              <a:buFont typeface="Arial" panose="020B0604020202020204" pitchFamily="34" charset="0"/>
              <a:buChar char="•"/>
            </a:pPr>
            <a:r>
              <a:rPr lang="fr-FR" sz="1800" dirty="0"/>
              <a:t>Les conditions frontières de ce modèle sont:</a:t>
            </a:r>
          </a:p>
          <a:p>
            <a:pPr marL="0" indent="0" algn="just">
              <a:spcBef>
                <a:spcPts val="400"/>
              </a:spcBef>
              <a:buNone/>
            </a:pPr>
            <a:r>
              <a:rPr lang="fr-FR" sz="1800" dirty="0"/>
              <a:t>	- Encastrement au niveau de la vertèbre S1 (condition de 	Dirichlet);</a:t>
            </a:r>
          </a:p>
          <a:p>
            <a:pPr marL="0" indent="0" algn="just">
              <a:spcBef>
                <a:spcPts val="400"/>
              </a:spcBef>
              <a:buNone/>
            </a:pPr>
            <a:r>
              <a:rPr lang="fr-FR" sz="1800" dirty="0"/>
              <a:t>	- Extrémité libre au niveau de la vertèbre L1 (condition de 	Neumann).</a:t>
            </a:r>
          </a:p>
          <a:p>
            <a:pPr marL="0" indent="0" algn="just">
              <a:buNone/>
            </a:pPr>
            <a:endParaRPr lang="fr-CA" sz="1800" dirty="0"/>
          </a:p>
        </p:txBody>
      </p:sp>
      <p:sp>
        <p:nvSpPr>
          <p:cNvPr id="8" name="Title 1">
            <a:extLst>
              <a:ext uri="{FF2B5EF4-FFF2-40B4-BE49-F238E27FC236}">
                <a16:creationId xmlns:a16="http://schemas.microsoft.com/office/drawing/2014/main" id="{131056D3-4217-EA50-3282-5A33501AC195}"/>
              </a:ext>
            </a:extLst>
          </p:cNvPr>
          <p:cNvSpPr>
            <a:spLocks noGrp="1"/>
          </p:cNvSpPr>
          <p:nvPr>
            <p:ph type="title"/>
          </p:nvPr>
        </p:nvSpPr>
        <p:spPr>
          <a:xfrm>
            <a:off x="838200" y="365125"/>
            <a:ext cx="9308690" cy="706591"/>
          </a:xfrm>
        </p:spPr>
        <p:txBody>
          <a:bodyPr>
            <a:normAutofit/>
          </a:bodyPr>
          <a:lstStyle/>
          <a:p>
            <a:r>
              <a:rPr lang="fr-FR" sz="3000" dirty="0">
                <a:ea typeface="+mj-lt"/>
                <a:cs typeface="+mj-lt"/>
              </a:rPr>
              <a:t>Discrétisation</a:t>
            </a:r>
            <a:endParaRPr lang="en-US" dirty="0"/>
          </a:p>
        </p:txBody>
      </p:sp>
      <p:pic>
        <p:nvPicPr>
          <p:cNvPr id="2" name="Picture 1" descr="A close-up of a line&#10;&#10;Description automatically generated">
            <a:extLst>
              <a:ext uri="{FF2B5EF4-FFF2-40B4-BE49-F238E27FC236}">
                <a16:creationId xmlns:a16="http://schemas.microsoft.com/office/drawing/2014/main" id="{54FB73D2-AF75-B7E1-AC3D-AE3C2284EB99}"/>
              </a:ext>
            </a:extLst>
          </p:cNvPr>
          <p:cNvPicPr>
            <a:picLocks noChangeAspect="1"/>
          </p:cNvPicPr>
          <p:nvPr/>
        </p:nvPicPr>
        <p:blipFill>
          <a:blip r:embed="rId2"/>
          <a:stretch>
            <a:fillRect/>
          </a:stretch>
        </p:blipFill>
        <p:spPr>
          <a:xfrm>
            <a:off x="8260505" y="876962"/>
            <a:ext cx="1817229" cy="4782780"/>
          </a:xfrm>
          <a:prstGeom prst="rect">
            <a:avLst/>
          </a:prstGeom>
        </p:spPr>
      </p:pic>
      <p:sp>
        <p:nvSpPr>
          <p:cNvPr id="5" name="ZoneTexte 4">
            <a:extLst>
              <a:ext uri="{FF2B5EF4-FFF2-40B4-BE49-F238E27FC236}">
                <a16:creationId xmlns:a16="http://schemas.microsoft.com/office/drawing/2014/main" id="{C8FC6B80-D393-0E3F-4425-94EF48A5625A}"/>
              </a:ext>
            </a:extLst>
          </p:cNvPr>
          <p:cNvSpPr txBox="1"/>
          <p:nvPr/>
        </p:nvSpPr>
        <p:spPr>
          <a:xfrm>
            <a:off x="8475075" y="5620084"/>
            <a:ext cx="3469997" cy="461665"/>
          </a:xfrm>
          <a:prstGeom prst="rect">
            <a:avLst/>
          </a:prstGeom>
          <a:noFill/>
        </p:spPr>
        <p:txBody>
          <a:bodyPr wrap="square" rtlCol="0">
            <a:spAutoFit/>
          </a:bodyPr>
          <a:lstStyle/>
          <a:p>
            <a:r>
              <a:rPr lang="fr-FR" sz="1200" dirty="0"/>
              <a:t>Fig. 1. </a:t>
            </a:r>
            <a:r>
              <a:rPr lang="en-CA" sz="1200" dirty="0" err="1"/>
              <a:t>Modèle</a:t>
            </a:r>
            <a:r>
              <a:rPr lang="en-CA" sz="1200" dirty="0"/>
              <a:t> FEM </a:t>
            </a:r>
            <a:r>
              <a:rPr lang="fr-CA" sz="1200" dirty="0">
                <a:effectLst/>
                <a:ea typeface="Calibri" panose="020F0502020204030204" pitchFamily="34" charset="0"/>
                <a:cs typeface="Times New Roman" panose="02020603050405020304" pitchFamily="18" charset="0"/>
              </a:rPr>
              <a:t>(gauche) et illustration (droite) de la colonne vertébrale thoraco-lombaire </a:t>
            </a:r>
            <a:endParaRPr lang="fr-FR" sz="1200" dirty="0"/>
          </a:p>
        </p:txBody>
      </p:sp>
      <p:pic>
        <p:nvPicPr>
          <p:cNvPr id="2050" name="Picture 2" descr="Définition | Colonne vertébrale">
            <a:extLst>
              <a:ext uri="{FF2B5EF4-FFF2-40B4-BE49-F238E27FC236}">
                <a16:creationId xmlns:a16="http://schemas.microsoft.com/office/drawing/2014/main" id="{D658C748-1CF4-C3CC-9433-624A163AFA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77734" y="1079238"/>
            <a:ext cx="1276066" cy="437822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F1B6A496-3F0E-E481-6E85-20264C06F8A2}"/>
              </a:ext>
            </a:extLst>
          </p:cNvPr>
          <p:cNvSpPr>
            <a:spLocks noGrp="1"/>
          </p:cNvSpPr>
          <p:nvPr>
            <p:ph type="sldNum" sz="quarter" idx="12"/>
          </p:nvPr>
        </p:nvSpPr>
        <p:spPr/>
        <p:txBody>
          <a:bodyPr/>
          <a:lstStyle/>
          <a:p>
            <a:fld id="{4BD3201E-7DF8-462B-AC18-61E63795AE0D}" type="slidenum">
              <a:rPr lang="en-CA" smtClean="0"/>
              <a:t>4</a:t>
            </a:fld>
            <a:endParaRPr lang="en-CA"/>
          </a:p>
        </p:txBody>
      </p:sp>
      <p:sp>
        <p:nvSpPr>
          <p:cNvPr id="6" name="Rectangle 5">
            <a:extLst>
              <a:ext uri="{FF2B5EF4-FFF2-40B4-BE49-F238E27FC236}">
                <a16:creationId xmlns:a16="http://schemas.microsoft.com/office/drawing/2014/main" id="{323CFB18-E2B0-C5E5-C634-E3C07F8BD54F}"/>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586806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4A6FDF3-99DB-0B55-7D18-61C36092E9EC}"/>
              </a:ext>
            </a:extLst>
          </p:cNvPr>
          <p:cNvSpPr>
            <a:spLocks noGrp="1"/>
          </p:cNvSpPr>
          <p:nvPr>
            <p:ph type="title"/>
          </p:nvPr>
        </p:nvSpPr>
        <p:spPr>
          <a:xfrm>
            <a:off x="838200" y="365125"/>
            <a:ext cx="9308690" cy="706591"/>
          </a:xfrm>
        </p:spPr>
        <p:txBody>
          <a:bodyPr>
            <a:normAutofit/>
          </a:bodyPr>
          <a:lstStyle/>
          <a:p>
            <a:r>
              <a:rPr lang="fr-FR" sz="3000">
                <a:ea typeface="+mj-lt"/>
                <a:cs typeface="+mj-lt"/>
              </a:rPr>
              <a:t>Discrétisation</a:t>
            </a:r>
            <a:endParaRPr lang="en-US"/>
          </a:p>
        </p:txBody>
      </p:sp>
      <p:sp>
        <p:nvSpPr>
          <p:cNvPr id="3" name="Espace réservé du contenu 2">
            <a:extLst>
              <a:ext uri="{FF2B5EF4-FFF2-40B4-BE49-F238E27FC236}">
                <a16:creationId xmlns:a16="http://schemas.microsoft.com/office/drawing/2014/main" id="{734D2C46-2A9E-59D9-202C-1CF55623B09B}"/>
              </a:ext>
            </a:extLst>
          </p:cNvPr>
          <p:cNvSpPr>
            <a:spLocks noGrp="1"/>
          </p:cNvSpPr>
          <p:nvPr>
            <p:ph idx="1"/>
          </p:nvPr>
        </p:nvSpPr>
        <p:spPr>
          <a:xfrm>
            <a:off x="838200" y="1071717"/>
            <a:ext cx="10515600" cy="1093056"/>
          </a:xfrm>
        </p:spPr>
        <p:txBody>
          <a:bodyPr>
            <a:normAutofit fontScale="55000" lnSpcReduction="20000"/>
          </a:bodyPr>
          <a:lstStyle/>
          <a:p>
            <a:pPr marL="0" indent="0" algn="just">
              <a:lnSpc>
                <a:spcPct val="110000"/>
              </a:lnSpc>
              <a:buNone/>
            </a:pPr>
            <a:r>
              <a:rPr lang="fr-FR" sz="3300" dirty="0"/>
              <a:t>Une fois le type d’éléments choisi, il faut à présent modéliser les différentes vertèbres et cela en configurant les propriétés géométriques des éléments poutres. L’article </a:t>
            </a:r>
            <a:r>
              <a:rPr lang="fr-FR" sz="3300" i="1" dirty="0"/>
              <a:t>«</a:t>
            </a:r>
            <a:r>
              <a:rPr lang="en-US" sz="3300" i="1" dirty="0"/>
              <a:t> Stability of the human spine in  neutral postures </a:t>
            </a:r>
            <a:r>
              <a:rPr lang="fr-FR" sz="3300" i="1" dirty="0"/>
              <a:t>» (Kiefer et al., 1997) </a:t>
            </a:r>
            <a:r>
              <a:rPr lang="fr-FR" sz="3300" dirty="0"/>
              <a:t>a été utilisé  comme référence.</a:t>
            </a:r>
          </a:p>
          <a:p>
            <a:pPr marL="0" indent="0">
              <a:buNone/>
            </a:pPr>
            <a:endParaRPr lang="fr-FR" dirty="0"/>
          </a:p>
        </p:txBody>
      </p:sp>
      <p:pic>
        <p:nvPicPr>
          <p:cNvPr id="9" name="Image 8">
            <a:extLst>
              <a:ext uri="{FF2B5EF4-FFF2-40B4-BE49-F238E27FC236}">
                <a16:creationId xmlns:a16="http://schemas.microsoft.com/office/drawing/2014/main" id="{B1CFA53E-B2C2-5440-5D89-8EA86BB492A6}"/>
              </a:ext>
            </a:extLst>
          </p:cNvPr>
          <p:cNvPicPr>
            <a:picLocks noChangeAspect="1"/>
          </p:cNvPicPr>
          <p:nvPr/>
        </p:nvPicPr>
        <p:blipFill>
          <a:blip r:embed="rId3"/>
          <a:stretch>
            <a:fillRect/>
          </a:stretch>
        </p:blipFill>
        <p:spPr>
          <a:xfrm>
            <a:off x="4021281" y="2164773"/>
            <a:ext cx="3870559" cy="4191577"/>
          </a:xfrm>
          <a:prstGeom prst="rect">
            <a:avLst/>
          </a:prstGeom>
        </p:spPr>
      </p:pic>
      <p:sp>
        <p:nvSpPr>
          <p:cNvPr id="2" name="Slide Number Placeholder 1">
            <a:extLst>
              <a:ext uri="{FF2B5EF4-FFF2-40B4-BE49-F238E27FC236}">
                <a16:creationId xmlns:a16="http://schemas.microsoft.com/office/drawing/2014/main" id="{883405BB-EA7E-718C-7242-ABAB9F3A88A6}"/>
              </a:ext>
            </a:extLst>
          </p:cNvPr>
          <p:cNvSpPr>
            <a:spLocks noGrp="1"/>
          </p:cNvSpPr>
          <p:nvPr>
            <p:ph type="sldNum" sz="quarter" idx="12"/>
          </p:nvPr>
        </p:nvSpPr>
        <p:spPr/>
        <p:txBody>
          <a:bodyPr/>
          <a:lstStyle/>
          <a:p>
            <a:fld id="{4BD3201E-7DF8-462B-AC18-61E63795AE0D}" type="slidenum">
              <a:rPr lang="en-CA" smtClean="0"/>
              <a:t>5</a:t>
            </a:fld>
            <a:endParaRPr lang="en-CA"/>
          </a:p>
        </p:txBody>
      </p:sp>
      <p:sp>
        <p:nvSpPr>
          <p:cNvPr id="4" name="Rectangle 3">
            <a:extLst>
              <a:ext uri="{FF2B5EF4-FFF2-40B4-BE49-F238E27FC236}">
                <a16:creationId xmlns:a16="http://schemas.microsoft.com/office/drawing/2014/main" id="{75AED908-6C16-732A-1E31-71B51F0F2FBF}"/>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Accolade ouvrante 4">
            <a:extLst>
              <a:ext uri="{FF2B5EF4-FFF2-40B4-BE49-F238E27FC236}">
                <a16:creationId xmlns:a16="http://schemas.microsoft.com/office/drawing/2014/main" id="{A990E065-B949-166B-48E8-9331B0FEC256}"/>
              </a:ext>
            </a:extLst>
          </p:cNvPr>
          <p:cNvSpPr/>
          <p:nvPr/>
        </p:nvSpPr>
        <p:spPr>
          <a:xfrm>
            <a:off x="3600450" y="5305425"/>
            <a:ext cx="314325" cy="857250"/>
          </a:xfrm>
          <a:prstGeom prst="leftBrace">
            <a:avLst>
              <a:gd name="adj1" fmla="val 8333"/>
              <a:gd name="adj2" fmla="val 48889"/>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fr-FR">
              <a:ln w="0"/>
              <a:effectLst>
                <a:outerShdw blurRad="38100" dist="19050" dir="2700000" algn="tl" rotWithShape="0">
                  <a:schemeClr val="dk1">
                    <a:alpha val="40000"/>
                  </a:schemeClr>
                </a:outerShdw>
              </a:effectLst>
            </a:endParaRPr>
          </a:p>
        </p:txBody>
      </p:sp>
      <p:sp>
        <p:nvSpPr>
          <p:cNvPr id="7" name="ZoneTexte 6">
            <a:extLst>
              <a:ext uri="{FF2B5EF4-FFF2-40B4-BE49-F238E27FC236}">
                <a16:creationId xmlns:a16="http://schemas.microsoft.com/office/drawing/2014/main" id="{8BA538D5-96FC-8D2B-CEC0-EE24AA40F0A3}"/>
              </a:ext>
            </a:extLst>
          </p:cNvPr>
          <p:cNvSpPr txBox="1"/>
          <p:nvPr/>
        </p:nvSpPr>
        <p:spPr>
          <a:xfrm>
            <a:off x="816931" y="5410884"/>
            <a:ext cx="2783519" cy="646331"/>
          </a:xfrm>
          <a:prstGeom prst="rect">
            <a:avLst/>
          </a:prstGeom>
          <a:noFill/>
        </p:spPr>
        <p:txBody>
          <a:bodyPr wrap="none" rtlCol="0">
            <a:spAutoFit/>
          </a:bodyPr>
          <a:lstStyle/>
          <a:p>
            <a:r>
              <a:rPr lang="en-US" dirty="0"/>
              <a:t>Données </a:t>
            </a:r>
            <a:r>
              <a:rPr lang="fr-CA" dirty="0"/>
              <a:t>utilisées</a:t>
            </a:r>
          </a:p>
          <a:p>
            <a:r>
              <a:rPr lang="en-US" dirty="0"/>
              <a:t> dans le cadre de </a:t>
            </a:r>
            <a:r>
              <a:rPr lang="fr-CA" dirty="0"/>
              <a:t>ce</a:t>
            </a:r>
            <a:r>
              <a:rPr lang="en-US" dirty="0"/>
              <a:t> </a:t>
            </a:r>
            <a:r>
              <a:rPr lang="fr-CA" dirty="0"/>
              <a:t>projet</a:t>
            </a:r>
          </a:p>
        </p:txBody>
      </p:sp>
    </p:spTree>
    <p:extLst>
      <p:ext uri="{BB962C8B-B14F-4D97-AF65-F5344CB8AC3E}">
        <p14:creationId xmlns:p14="http://schemas.microsoft.com/office/powerpoint/2010/main" val="3854952326"/>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5"/>
                <a:ext cx="10515600" cy="3689982"/>
              </a:xfrm>
            </p:spPr>
            <p:txBody>
              <a:bodyPr vert="horz" lIns="91440" tIns="45720" rIns="91440" bIns="45720" rtlCol="0" anchor="t">
                <a:normAutofit/>
              </a:bodyPr>
              <a:lstStyle/>
              <a:p>
                <a:pPr algn="just"/>
                <a:r>
                  <a:rPr lang="fr-FR" sz="1800" dirty="0"/>
                  <a:t>Utilisation de la norme L</a:t>
                </a:r>
                <a:r>
                  <a:rPr lang="fr-FR" sz="1800" baseline="-25000" dirty="0"/>
                  <a:t>2 </a:t>
                </a:r>
              </a:p>
              <a:p>
                <a:pPr algn="just"/>
                <a:r>
                  <a:rPr lang="fr-FR" sz="1800" dirty="0"/>
                  <a:t>Comparaison des données de simulations avec la solution d’Euler pour une poutre encastrée libre.</a:t>
                </a:r>
              </a:p>
              <a:p>
                <a:pPr marL="0" indent="0" algn="ctr">
                  <a:buNone/>
                </a:pPr>
                <a14:m>
                  <m:oMathPara xmlns:m="http://schemas.openxmlformats.org/officeDocument/2006/math">
                    <m:oMathParaPr>
                      <m:jc m:val="centerGroup"/>
                    </m:oMathParaPr>
                    <m:oMath xmlns:m="http://schemas.openxmlformats.org/officeDocument/2006/math">
                      <m:r>
                        <a:rPr lang="fr-FR" sz="1800" b="0" i="1" smtClean="0">
                          <a:latin typeface="Cambria Math" panose="02040503050406030204" pitchFamily="18" charset="0"/>
                        </a:rPr>
                        <m:t>𝑤</m:t>
                      </m:r>
                      <m:d>
                        <m:dPr>
                          <m:ctrlPr>
                            <a:rPr lang="fr-FR" sz="1800" b="0" i="1" smtClean="0">
                              <a:latin typeface="Cambria Math" panose="02040503050406030204" pitchFamily="18" charset="0"/>
                            </a:rPr>
                          </m:ctrlPr>
                        </m:dPr>
                        <m:e>
                          <m:r>
                            <a:rPr lang="fr-FR" sz="1800" b="0" i="1" smtClean="0">
                              <a:latin typeface="Cambria Math" panose="02040503050406030204" pitchFamily="18" charset="0"/>
                            </a:rPr>
                            <m:t>𝑥</m:t>
                          </m:r>
                        </m:e>
                      </m:d>
                      <m:r>
                        <a:rPr lang="fr-FR" sz="1800" b="0" i="1" smtClean="0">
                          <a:latin typeface="Cambria Math" panose="02040503050406030204" pitchFamily="18" charset="0"/>
                        </a:rPr>
                        <m:t>=</m:t>
                      </m:r>
                      <m:f>
                        <m:fPr>
                          <m:ctrlPr>
                            <a:rPr lang="fr-FR" sz="1800" b="0" i="1" smtClean="0">
                              <a:latin typeface="Cambria Math" panose="02040503050406030204" pitchFamily="18" charset="0"/>
                            </a:rPr>
                          </m:ctrlPr>
                        </m:fPr>
                        <m:num>
                          <m:r>
                            <a:rPr lang="fr-FR" sz="1800" b="0" i="1" smtClean="0">
                              <a:latin typeface="Cambria Math" panose="02040503050406030204" pitchFamily="18" charset="0"/>
                            </a:rPr>
                            <m:t>𝑃</m:t>
                          </m:r>
                          <m:sSup>
                            <m:sSupPr>
                              <m:ctrlPr>
                                <a:rPr lang="fr-FR" sz="1800" b="0" i="1" smtClean="0">
                                  <a:latin typeface="Cambria Math" panose="02040503050406030204" pitchFamily="18" charset="0"/>
                                </a:rPr>
                              </m:ctrlPr>
                            </m:sSupPr>
                            <m:e>
                              <m:r>
                                <a:rPr lang="fr-FR" sz="1800" b="0" i="1" smtClean="0">
                                  <a:latin typeface="Cambria Math" panose="02040503050406030204" pitchFamily="18" charset="0"/>
                                </a:rPr>
                                <m:t>𝑥</m:t>
                              </m:r>
                            </m:e>
                            <m:sup>
                              <m:r>
                                <a:rPr lang="fr-FR" sz="1800" b="0" i="1" smtClean="0">
                                  <a:latin typeface="Cambria Math" panose="02040503050406030204" pitchFamily="18" charset="0"/>
                                </a:rPr>
                                <m:t>2</m:t>
                              </m:r>
                            </m:sup>
                          </m:sSup>
                          <m:r>
                            <a:rPr lang="fr-FR" sz="1800" b="0" i="1" smtClean="0">
                              <a:latin typeface="Cambria Math" panose="02040503050406030204" pitchFamily="18" charset="0"/>
                            </a:rPr>
                            <m:t>(3</m:t>
                          </m:r>
                          <m:r>
                            <a:rPr lang="fr-FR" sz="1800" b="0" i="1" smtClean="0">
                              <a:latin typeface="Cambria Math" panose="02040503050406030204" pitchFamily="18" charset="0"/>
                            </a:rPr>
                            <m:t>𝐿</m:t>
                          </m:r>
                          <m:r>
                            <a:rPr lang="fr-FR" sz="1800" b="0" i="1" smtClean="0">
                              <a:latin typeface="Cambria Math" panose="02040503050406030204" pitchFamily="18" charset="0"/>
                            </a:rPr>
                            <m:t>−</m:t>
                          </m:r>
                          <m:r>
                            <a:rPr lang="fr-FR" sz="1800" b="0" i="1" smtClean="0">
                              <a:latin typeface="Cambria Math" panose="02040503050406030204" pitchFamily="18" charset="0"/>
                            </a:rPr>
                            <m:t>𝑥</m:t>
                          </m:r>
                          <m:r>
                            <a:rPr lang="fr-FR" sz="1800" b="0" i="1" smtClean="0">
                              <a:latin typeface="Cambria Math" panose="02040503050406030204" pitchFamily="18" charset="0"/>
                            </a:rPr>
                            <m:t>)</m:t>
                          </m:r>
                        </m:num>
                        <m:den>
                          <m:r>
                            <a:rPr lang="fr-FR" sz="1800" b="0" i="1" smtClean="0">
                              <a:latin typeface="Cambria Math" panose="02040503050406030204" pitchFamily="18" charset="0"/>
                            </a:rPr>
                            <m:t>6</m:t>
                          </m:r>
                          <m:r>
                            <a:rPr lang="fr-FR" sz="1800" b="0" i="1" smtClean="0">
                              <a:latin typeface="Cambria Math" panose="02040503050406030204" pitchFamily="18" charset="0"/>
                            </a:rPr>
                            <m:t>𝐸𝐼</m:t>
                          </m:r>
                        </m:den>
                      </m:f>
                    </m:oMath>
                  </m:oMathPara>
                </a14:m>
                <a:endParaRPr lang="fr-FR" sz="1800" dirty="0"/>
              </a:p>
              <a:p>
                <a:pPr algn="just"/>
                <a:r>
                  <a:rPr lang="fr-FR" sz="1800" dirty="0"/>
                  <a:t>Hypothèse que l’écart entre le modèle de Timoshenko et Euler est négligeable pour une poutre élancée. </a:t>
                </a:r>
              </a:p>
              <a:p>
                <a:pPr algn="just"/>
                <a:r>
                  <a:rPr lang="fr-FR" sz="1800" dirty="0"/>
                  <a:t>Rappel : Utilisation de fonction de forme linéaire ordre p=1.</a:t>
                </a:r>
              </a:p>
              <a:p>
                <a:pPr marL="0" indent="0" algn="just">
                  <a:buNone/>
                </a:pPr>
                <a:endParaRPr lang="fr-FR" sz="1800" dirty="0"/>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5"/>
                <a:ext cx="10515600" cy="3689982"/>
              </a:xfrm>
              <a:blipFill>
                <a:blip r:embed="rId3"/>
                <a:stretch>
                  <a:fillRect l="-406" t="-1653" r="-464"/>
                </a:stretch>
              </a:blipFill>
            </p:spPr>
            <p:txBody>
              <a:bodyPr/>
              <a:lstStyle/>
              <a:p>
                <a:r>
                  <a:rPr lang="fr-FR">
                    <a:noFill/>
                  </a:rPr>
                  <a:t> </a:t>
                </a:r>
              </a:p>
            </p:txBody>
          </p:sp>
        </mc:Fallback>
      </mc:AlternateContent>
      <p:sp>
        <p:nvSpPr>
          <p:cNvPr id="4" name="Slide Number Placeholder 3">
            <a:extLst>
              <a:ext uri="{FF2B5EF4-FFF2-40B4-BE49-F238E27FC236}">
                <a16:creationId xmlns:a16="http://schemas.microsoft.com/office/drawing/2014/main" id="{7757CB9B-FD13-8DBD-463A-B78342F1905E}"/>
              </a:ext>
            </a:extLst>
          </p:cNvPr>
          <p:cNvSpPr>
            <a:spLocks noGrp="1"/>
          </p:cNvSpPr>
          <p:nvPr>
            <p:ph type="sldNum" sz="quarter" idx="12"/>
          </p:nvPr>
        </p:nvSpPr>
        <p:spPr/>
        <p:txBody>
          <a:bodyPr/>
          <a:lstStyle/>
          <a:p>
            <a:fld id="{4BD3201E-7DF8-462B-AC18-61E63795AE0D}" type="slidenum">
              <a:rPr lang="en-CA" smtClean="0"/>
              <a:t>6</a:t>
            </a:fld>
            <a:endParaRPr lang="en-CA"/>
          </a:p>
        </p:txBody>
      </p:sp>
      <p:sp>
        <p:nvSpPr>
          <p:cNvPr id="5" name="Rectangle 4">
            <a:extLst>
              <a:ext uri="{FF2B5EF4-FFF2-40B4-BE49-F238E27FC236}">
                <a16:creationId xmlns:a16="http://schemas.microsoft.com/office/drawing/2014/main" id="{544778A5-36F1-5C06-BCCE-F98561D46C97}"/>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graphicFrame>
        <p:nvGraphicFramePr>
          <p:cNvPr id="6" name="Tableau 5">
            <a:extLst>
              <a:ext uri="{FF2B5EF4-FFF2-40B4-BE49-F238E27FC236}">
                <a16:creationId xmlns:a16="http://schemas.microsoft.com/office/drawing/2014/main" id="{B00B1AD9-5795-2743-615E-91EA6DCD67CE}"/>
              </a:ext>
            </a:extLst>
          </p:cNvPr>
          <p:cNvGraphicFramePr>
            <a:graphicFrameLocks noGrp="1"/>
          </p:cNvGraphicFramePr>
          <p:nvPr>
            <p:extLst>
              <p:ext uri="{D42A27DB-BD31-4B8C-83A1-F6EECF244321}">
                <p14:modId xmlns:p14="http://schemas.microsoft.com/office/powerpoint/2010/main" val="1023842006"/>
              </p:ext>
            </p:extLst>
          </p:nvPr>
        </p:nvGraphicFramePr>
        <p:xfrm>
          <a:off x="3655836" y="3878825"/>
          <a:ext cx="4899991" cy="1828800"/>
        </p:xfrm>
        <a:graphic>
          <a:graphicData uri="http://schemas.openxmlformats.org/drawingml/2006/table">
            <a:tbl>
              <a:tblPr firstRow="1" bandRow="1">
                <a:tableStyleId>{5C22544A-7EE6-4342-B048-85BDC9FD1C3A}</a:tableStyleId>
              </a:tblPr>
              <a:tblGrid>
                <a:gridCol w="1857238">
                  <a:extLst>
                    <a:ext uri="{9D8B030D-6E8A-4147-A177-3AD203B41FA5}">
                      <a16:colId xmlns:a16="http://schemas.microsoft.com/office/drawing/2014/main" val="3015167151"/>
                    </a:ext>
                  </a:extLst>
                </a:gridCol>
                <a:gridCol w="3042753">
                  <a:extLst>
                    <a:ext uri="{9D8B030D-6E8A-4147-A177-3AD203B41FA5}">
                      <a16:colId xmlns:a16="http://schemas.microsoft.com/office/drawing/2014/main" val="232277799"/>
                    </a:ext>
                  </a:extLst>
                </a:gridCol>
              </a:tblGrid>
              <a:tr h="331157">
                <a:tc>
                  <a:txBody>
                    <a:bodyPr/>
                    <a:lstStyle/>
                    <a:p>
                      <a:r>
                        <a:rPr lang="fr-FR" dirty="0"/>
                        <a:t>Constante</a:t>
                      </a:r>
                    </a:p>
                  </a:txBody>
                  <a:tcPr/>
                </a:tc>
                <a:tc>
                  <a:txBody>
                    <a:bodyPr/>
                    <a:lstStyle/>
                    <a:p>
                      <a:r>
                        <a:rPr lang="fr-FR" dirty="0"/>
                        <a:t>Valeur</a:t>
                      </a:r>
                    </a:p>
                  </a:txBody>
                  <a:tcPr/>
                </a:tc>
                <a:extLst>
                  <a:ext uri="{0D108BD9-81ED-4DB2-BD59-A6C34878D82A}">
                    <a16:rowId xmlns:a16="http://schemas.microsoft.com/office/drawing/2014/main" val="3204215374"/>
                  </a:ext>
                </a:extLst>
              </a:tr>
              <a:tr h="331157">
                <a:tc>
                  <a:txBody>
                    <a:bodyPr/>
                    <a:lstStyle/>
                    <a:p>
                      <a:r>
                        <a:rPr lang="fr-FR" dirty="0"/>
                        <a:t>P</a:t>
                      </a:r>
                    </a:p>
                  </a:txBody>
                  <a:tcPr/>
                </a:tc>
                <a:tc>
                  <a:txBody>
                    <a:bodyPr/>
                    <a:lstStyle/>
                    <a:p>
                      <a:r>
                        <a:rPr lang="fr-FR" dirty="0"/>
                        <a:t>1 N</a:t>
                      </a:r>
                    </a:p>
                  </a:txBody>
                  <a:tcPr/>
                </a:tc>
                <a:extLst>
                  <a:ext uri="{0D108BD9-81ED-4DB2-BD59-A6C34878D82A}">
                    <a16:rowId xmlns:a16="http://schemas.microsoft.com/office/drawing/2014/main" val="4038007419"/>
                  </a:ext>
                </a:extLst>
              </a:tr>
              <a:tr h="331157">
                <a:tc>
                  <a:txBody>
                    <a:bodyPr/>
                    <a:lstStyle/>
                    <a:p>
                      <a:r>
                        <a:rPr lang="fr-FR" dirty="0"/>
                        <a:t>L</a:t>
                      </a:r>
                    </a:p>
                  </a:txBody>
                  <a:tcPr/>
                </a:tc>
                <a:tc>
                  <a:txBody>
                    <a:bodyPr/>
                    <a:lstStyle/>
                    <a:p>
                      <a:r>
                        <a:rPr lang="fr-FR" dirty="0"/>
                        <a:t>500 mm</a:t>
                      </a:r>
                    </a:p>
                  </a:txBody>
                  <a:tcPr/>
                </a:tc>
                <a:extLst>
                  <a:ext uri="{0D108BD9-81ED-4DB2-BD59-A6C34878D82A}">
                    <a16:rowId xmlns:a16="http://schemas.microsoft.com/office/drawing/2014/main" val="596433240"/>
                  </a:ext>
                </a:extLst>
              </a:tr>
              <a:tr h="331157">
                <a:tc>
                  <a:txBody>
                    <a:bodyPr/>
                    <a:lstStyle/>
                    <a:p>
                      <a:r>
                        <a:rPr lang="fr-FR" dirty="0"/>
                        <a:t>E</a:t>
                      </a:r>
                    </a:p>
                  </a:txBody>
                  <a:tcPr/>
                </a:tc>
                <a:tc>
                  <a:txBody>
                    <a:bodyPr/>
                    <a:lstStyle/>
                    <a:p>
                      <a:r>
                        <a:rPr lang="fr-FR" dirty="0"/>
                        <a:t>100 MPa</a:t>
                      </a:r>
                    </a:p>
                  </a:txBody>
                  <a:tcPr/>
                </a:tc>
                <a:extLst>
                  <a:ext uri="{0D108BD9-81ED-4DB2-BD59-A6C34878D82A}">
                    <a16:rowId xmlns:a16="http://schemas.microsoft.com/office/drawing/2014/main" val="347897406"/>
                  </a:ext>
                </a:extLst>
              </a:tr>
              <a:tr h="331157">
                <a:tc>
                  <a:txBody>
                    <a:bodyPr/>
                    <a:lstStyle/>
                    <a:p>
                      <a:r>
                        <a:rPr lang="fr-FR" dirty="0"/>
                        <a:t>I</a:t>
                      </a:r>
                    </a:p>
                  </a:txBody>
                  <a:tcPr/>
                </a:tc>
                <a:tc>
                  <a:txBody>
                    <a:bodyPr/>
                    <a:lstStyle/>
                    <a:p>
                      <a:r>
                        <a:rPr lang="fr-FR" dirty="0"/>
                        <a:t>7853.9814 mm⁴</a:t>
                      </a:r>
                    </a:p>
                  </a:txBody>
                  <a:tcPr/>
                </a:tc>
                <a:extLst>
                  <a:ext uri="{0D108BD9-81ED-4DB2-BD59-A6C34878D82A}">
                    <a16:rowId xmlns:a16="http://schemas.microsoft.com/office/drawing/2014/main" val="1367851737"/>
                  </a:ext>
                </a:extLst>
              </a:tr>
            </a:tbl>
          </a:graphicData>
        </a:graphic>
      </p:graphicFrame>
      <p:sp>
        <p:nvSpPr>
          <p:cNvPr id="7" name="ZoneTexte 4">
            <a:extLst>
              <a:ext uri="{FF2B5EF4-FFF2-40B4-BE49-F238E27FC236}">
                <a16:creationId xmlns:a16="http://schemas.microsoft.com/office/drawing/2014/main" id="{E82971CF-9160-D91A-EF86-921562F3443D}"/>
              </a:ext>
            </a:extLst>
          </p:cNvPr>
          <p:cNvSpPr txBox="1"/>
          <p:nvPr/>
        </p:nvSpPr>
        <p:spPr>
          <a:xfrm>
            <a:off x="3655836" y="3543048"/>
            <a:ext cx="5435048" cy="276999"/>
          </a:xfrm>
          <a:prstGeom prst="rect">
            <a:avLst/>
          </a:prstGeom>
          <a:noFill/>
        </p:spPr>
        <p:txBody>
          <a:bodyPr wrap="square" rtlCol="0">
            <a:spAutoFit/>
          </a:bodyPr>
          <a:lstStyle/>
          <a:p>
            <a:r>
              <a:rPr lang="fr-FR" sz="1200" dirty="0"/>
              <a:t>Tableau 1. </a:t>
            </a:r>
            <a:r>
              <a:rPr lang="en-CA" sz="1200" dirty="0" err="1"/>
              <a:t>Valeurs</a:t>
            </a:r>
            <a:r>
              <a:rPr lang="en-CA" sz="1200" dirty="0"/>
              <a:t> des </a:t>
            </a:r>
            <a:r>
              <a:rPr lang="en-CA" sz="1200" dirty="0" err="1"/>
              <a:t>constantes</a:t>
            </a:r>
            <a:r>
              <a:rPr lang="en-CA" sz="1200" dirty="0"/>
              <a:t> </a:t>
            </a:r>
            <a:r>
              <a:rPr lang="en-CA" sz="1200" dirty="0" err="1"/>
              <a:t>utilisées</a:t>
            </a:r>
            <a:r>
              <a:rPr lang="en-CA" sz="1200" dirty="0"/>
              <a:t> pour la </a:t>
            </a:r>
            <a:r>
              <a:rPr lang="en-CA" sz="1200" dirty="0" err="1"/>
              <a:t>vérification</a:t>
            </a:r>
            <a:r>
              <a:rPr lang="en-CA" sz="1200" dirty="0"/>
              <a:t> de code</a:t>
            </a:r>
            <a:endParaRPr lang="fr-FR" sz="1200" dirty="0"/>
          </a:p>
        </p:txBody>
      </p:sp>
    </p:spTree>
    <p:extLst>
      <p:ext uri="{BB962C8B-B14F-4D97-AF65-F5344CB8AC3E}">
        <p14:creationId xmlns:p14="http://schemas.microsoft.com/office/powerpoint/2010/main" val="1200750332"/>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5"/>
            <a:ext cx="3183194" cy="5427406"/>
          </a:xfrm>
        </p:spPr>
        <p:txBody>
          <a:bodyPr vert="horz" lIns="91440" tIns="45720" rIns="91440" bIns="45720" rtlCol="0" anchor="t">
            <a:normAutofit/>
          </a:bodyPr>
          <a:lstStyle/>
          <a:p>
            <a:r>
              <a:rPr lang="fr-FR" sz="1800" dirty="0"/>
              <a:t>La solution numérique générée par </a:t>
            </a:r>
            <a:r>
              <a:rPr lang="fr-FR" sz="1800" dirty="0" err="1"/>
              <a:t>SimCenter</a:t>
            </a:r>
            <a:r>
              <a:rPr lang="fr-FR" sz="1800" dirty="0"/>
              <a:t> 3D se rapproche de la solution analytique de la poutre d’Euler</a:t>
            </a:r>
          </a:p>
          <a:p>
            <a:r>
              <a:rPr lang="fr-FR" sz="1800" dirty="0"/>
              <a:t>Les solutions aux nœuds sont exactes mais l’erreur apparait en comparant les résultats internodaux.</a:t>
            </a:r>
          </a:p>
        </p:txBody>
      </p:sp>
      <p:graphicFrame>
        <p:nvGraphicFramePr>
          <p:cNvPr id="4" name="Chart 3">
            <a:extLst>
              <a:ext uri="{FF2B5EF4-FFF2-40B4-BE49-F238E27FC236}">
                <a16:creationId xmlns:a16="http://schemas.microsoft.com/office/drawing/2014/main" id="{3A30FDD7-43B2-46A1-8E9E-CD345E38816B}"/>
              </a:ext>
            </a:extLst>
          </p:cNvPr>
          <p:cNvGraphicFramePr>
            <a:graphicFrameLocks/>
          </p:cNvGraphicFramePr>
          <p:nvPr>
            <p:extLst>
              <p:ext uri="{D42A27DB-BD31-4B8C-83A1-F6EECF244321}">
                <p14:modId xmlns:p14="http://schemas.microsoft.com/office/powerpoint/2010/main" val="1018683162"/>
              </p:ext>
            </p:extLst>
          </p:nvPr>
        </p:nvGraphicFramePr>
        <p:xfrm>
          <a:off x="4149214" y="850497"/>
          <a:ext cx="7852856" cy="5530644"/>
        </p:xfrm>
        <a:graphic>
          <a:graphicData uri="http://schemas.openxmlformats.org/drawingml/2006/chart">
            <c:chart xmlns:c="http://schemas.openxmlformats.org/drawingml/2006/chart" xmlns:r="http://schemas.openxmlformats.org/officeDocument/2006/relationships" r:id="rId2"/>
          </a:graphicData>
        </a:graphic>
      </p:graphicFrame>
      <p:sp>
        <p:nvSpPr>
          <p:cNvPr id="5" name="ZoneTexte 4">
            <a:extLst>
              <a:ext uri="{FF2B5EF4-FFF2-40B4-BE49-F238E27FC236}">
                <a16:creationId xmlns:a16="http://schemas.microsoft.com/office/drawing/2014/main" id="{5B77A3C8-BA77-5C51-CD07-3D4CA97C151B}"/>
              </a:ext>
            </a:extLst>
          </p:cNvPr>
          <p:cNvSpPr txBox="1"/>
          <p:nvPr/>
        </p:nvSpPr>
        <p:spPr>
          <a:xfrm>
            <a:off x="5740284" y="6400805"/>
            <a:ext cx="5435048" cy="276999"/>
          </a:xfrm>
          <a:prstGeom prst="rect">
            <a:avLst/>
          </a:prstGeom>
          <a:noFill/>
        </p:spPr>
        <p:txBody>
          <a:bodyPr wrap="square" rtlCol="0">
            <a:spAutoFit/>
          </a:bodyPr>
          <a:lstStyle/>
          <a:p>
            <a:r>
              <a:rPr lang="fr-FR" sz="1200" dirty="0"/>
              <a:t>Fig. 2. </a:t>
            </a:r>
            <a:r>
              <a:rPr lang="en-CA" sz="1200" dirty="0" err="1"/>
              <a:t>Valeurs</a:t>
            </a:r>
            <a:r>
              <a:rPr lang="en-CA" sz="1200" dirty="0"/>
              <a:t> des </a:t>
            </a:r>
            <a:r>
              <a:rPr lang="en-CA" sz="1200" dirty="0" err="1"/>
              <a:t>constantes</a:t>
            </a:r>
            <a:r>
              <a:rPr lang="en-CA" sz="1200" dirty="0"/>
              <a:t> </a:t>
            </a:r>
            <a:r>
              <a:rPr lang="en-CA" sz="1200" dirty="0" err="1"/>
              <a:t>utilisées</a:t>
            </a:r>
            <a:r>
              <a:rPr lang="en-CA" sz="1200" dirty="0"/>
              <a:t> pour la verification de code</a:t>
            </a:r>
            <a:endParaRPr lang="fr-FR" sz="1200" dirty="0"/>
          </a:p>
        </p:txBody>
      </p:sp>
      <p:sp>
        <p:nvSpPr>
          <p:cNvPr id="6" name="Slide Number Placeholder 5">
            <a:extLst>
              <a:ext uri="{FF2B5EF4-FFF2-40B4-BE49-F238E27FC236}">
                <a16:creationId xmlns:a16="http://schemas.microsoft.com/office/drawing/2014/main" id="{63ED61C5-622C-995C-0DE8-5E1309E154E6}"/>
              </a:ext>
            </a:extLst>
          </p:cNvPr>
          <p:cNvSpPr>
            <a:spLocks noGrp="1"/>
          </p:cNvSpPr>
          <p:nvPr>
            <p:ph type="sldNum" sz="quarter" idx="12"/>
          </p:nvPr>
        </p:nvSpPr>
        <p:spPr/>
        <p:txBody>
          <a:bodyPr/>
          <a:lstStyle/>
          <a:p>
            <a:fld id="{4BD3201E-7DF8-462B-AC18-61E63795AE0D}" type="slidenum">
              <a:rPr lang="en-CA" smtClean="0"/>
              <a:t>7</a:t>
            </a:fld>
            <a:endParaRPr lang="en-CA"/>
          </a:p>
        </p:txBody>
      </p:sp>
      <p:sp>
        <p:nvSpPr>
          <p:cNvPr id="7" name="Rectangle 6">
            <a:extLst>
              <a:ext uri="{FF2B5EF4-FFF2-40B4-BE49-F238E27FC236}">
                <a16:creationId xmlns:a16="http://schemas.microsoft.com/office/drawing/2014/main" id="{9B25CCFB-72DC-C36C-CA55-FF3A03C5FD22}"/>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789193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buNone/>
            </a:pPr>
            <a:r>
              <a:rPr lang="fr-CA" sz="1800" dirty="0"/>
              <a:t>Comme mentionné précédemment, les simulations ont été réalisées en augmentant le nombre d’éléments de la poutre (i.e. en diminuant le pas en espace).</a:t>
            </a:r>
          </a:p>
          <a:p>
            <a:pPr marL="0" indent="0" algn="just">
              <a:buNone/>
            </a:pPr>
            <a:r>
              <a:rPr lang="fr-CA" sz="1800" dirty="0"/>
              <a:t> </a:t>
            </a:r>
          </a:p>
          <a:p>
            <a:pPr marL="0" indent="0" algn="just">
              <a:buNone/>
            </a:pPr>
            <a:endParaRPr lang="fr-CA" sz="1800" dirty="0"/>
          </a:p>
        </p:txBody>
      </p:sp>
      <p:graphicFrame>
        <p:nvGraphicFramePr>
          <p:cNvPr id="5" name="Tableau 4">
            <a:extLst>
              <a:ext uri="{FF2B5EF4-FFF2-40B4-BE49-F238E27FC236}">
                <a16:creationId xmlns:a16="http://schemas.microsoft.com/office/drawing/2014/main" id="{1E3C8E96-FEA8-F541-ED57-035B52468DA4}"/>
              </a:ext>
            </a:extLst>
          </p:cNvPr>
          <p:cNvGraphicFramePr>
            <a:graphicFrameLocks noGrp="1"/>
          </p:cNvGraphicFramePr>
          <p:nvPr>
            <p:extLst>
              <p:ext uri="{D42A27DB-BD31-4B8C-83A1-F6EECF244321}">
                <p14:modId xmlns:p14="http://schemas.microsoft.com/office/powerpoint/2010/main" val="1331906350"/>
              </p:ext>
            </p:extLst>
          </p:nvPr>
        </p:nvGraphicFramePr>
        <p:xfrm>
          <a:off x="838200" y="1887792"/>
          <a:ext cx="2583426" cy="3819832"/>
        </p:xfrm>
        <a:graphic>
          <a:graphicData uri="http://schemas.openxmlformats.org/drawingml/2006/table">
            <a:tbl>
              <a:tblPr>
                <a:tableStyleId>{5C22544A-7EE6-4342-B048-85BDC9FD1C3A}</a:tableStyleId>
              </a:tblPr>
              <a:tblGrid>
                <a:gridCol w="861142">
                  <a:extLst>
                    <a:ext uri="{9D8B030D-6E8A-4147-A177-3AD203B41FA5}">
                      <a16:colId xmlns:a16="http://schemas.microsoft.com/office/drawing/2014/main" val="1227360745"/>
                    </a:ext>
                  </a:extLst>
                </a:gridCol>
                <a:gridCol w="861142">
                  <a:extLst>
                    <a:ext uri="{9D8B030D-6E8A-4147-A177-3AD203B41FA5}">
                      <a16:colId xmlns:a16="http://schemas.microsoft.com/office/drawing/2014/main" val="3107719020"/>
                    </a:ext>
                  </a:extLst>
                </a:gridCol>
                <a:gridCol w="861142">
                  <a:extLst>
                    <a:ext uri="{9D8B030D-6E8A-4147-A177-3AD203B41FA5}">
                      <a16:colId xmlns:a16="http://schemas.microsoft.com/office/drawing/2014/main" val="1044542190"/>
                    </a:ext>
                  </a:extLst>
                </a:gridCol>
              </a:tblGrid>
              <a:tr h="1212934">
                <a:tc>
                  <a:txBody>
                    <a:bodyPr/>
                    <a:lstStyle/>
                    <a:p>
                      <a:pPr algn="ctr" fontAlgn="ctr"/>
                      <a:r>
                        <a:rPr lang="fr-CA" sz="1100" u="none" strike="noStrike" dirty="0">
                          <a:effectLst/>
                        </a:rPr>
                        <a:t>Nombre d’éléments</a:t>
                      </a:r>
                      <a:endParaRPr lang="fr-CA"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b="0" i="0" u="none" strike="noStrike" dirty="0">
                          <a:solidFill>
                            <a:srgbClr val="000000"/>
                          </a:solidFill>
                          <a:effectLst/>
                          <a:latin typeface="Calibri" panose="020F0502020204030204" pitchFamily="34" charset="0"/>
                        </a:rPr>
                        <a:t>Pas en espace dx [m]</a:t>
                      </a:r>
                    </a:p>
                  </a:txBody>
                  <a:tcPr marL="7620" marR="7620" marT="7620" marB="0" anchor="ctr"/>
                </a:tc>
                <a:tc>
                  <a:txBody>
                    <a:bodyPr/>
                    <a:lstStyle/>
                    <a:p>
                      <a:pPr algn="ctr" fontAlgn="ctr"/>
                      <a:r>
                        <a:rPr lang="fr-CA" sz="1100" u="none" strike="noStrike" dirty="0">
                          <a:effectLst/>
                        </a:rPr>
                        <a:t>Erreur L2</a:t>
                      </a:r>
                      <a:endParaRPr lang="fr-CA"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343584684"/>
                  </a:ext>
                </a:extLst>
              </a:tr>
              <a:tr h="434483">
                <a:tc>
                  <a:txBody>
                    <a:bodyPr/>
                    <a:lstStyle/>
                    <a:p>
                      <a:pPr algn="ctr" fontAlgn="ctr"/>
                      <a:r>
                        <a:rPr lang="fr-CA" sz="1100" u="none" strike="noStrike">
                          <a:effectLst/>
                        </a:rPr>
                        <a:t>1</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500</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7,1184418</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690500205"/>
                  </a:ext>
                </a:extLst>
              </a:tr>
              <a:tr h="434483">
                <a:tc>
                  <a:txBody>
                    <a:bodyPr/>
                    <a:lstStyle/>
                    <a:p>
                      <a:pPr algn="ctr" fontAlgn="ctr"/>
                      <a:r>
                        <a:rPr lang="fr-CA" sz="1100" u="none" strike="noStrike">
                          <a:effectLst/>
                        </a:rPr>
                        <a:t>2</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250</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1,9837612</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85500179"/>
                  </a:ext>
                </a:extLst>
              </a:tr>
              <a:tr h="434483">
                <a:tc>
                  <a:txBody>
                    <a:bodyPr/>
                    <a:lstStyle/>
                    <a:p>
                      <a:pPr algn="ctr" fontAlgn="ctr"/>
                      <a:r>
                        <a:rPr lang="fr-CA" sz="1100" u="none" strike="noStrike">
                          <a:effectLst/>
                        </a:rPr>
                        <a:t>4</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1,1131636</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329961423"/>
                  </a:ext>
                </a:extLst>
              </a:tr>
              <a:tr h="434483">
                <a:tc>
                  <a:txBody>
                    <a:bodyPr/>
                    <a:lstStyle/>
                    <a:p>
                      <a:pPr algn="ctr" fontAlgn="ctr"/>
                      <a:r>
                        <a:rPr lang="fr-CA" sz="1100" u="none" strike="noStrike">
                          <a:effectLst/>
                        </a:rPr>
                        <a:t>8</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62,5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0,1370261</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29355492"/>
                  </a:ext>
                </a:extLst>
              </a:tr>
              <a:tr h="434483">
                <a:tc>
                  <a:txBody>
                    <a:bodyPr/>
                    <a:lstStyle/>
                    <a:p>
                      <a:pPr algn="ctr" fontAlgn="ctr"/>
                      <a:r>
                        <a:rPr lang="fr-CA" sz="1100" u="none" strike="noStrike">
                          <a:effectLst/>
                        </a:rPr>
                        <a:t>16</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31,25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0,043048</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431671733"/>
                  </a:ext>
                </a:extLst>
              </a:tr>
              <a:tr h="434483">
                <a:tc>
                  <a:txBody>
                    <a:bodyPr/>
                    <a:lstStyle/>
                    <a:p>
                      <a:pPr algn="ctr" fontAlgn="ctr"/>
                      <a:r>
                        <a:rPr lang="fr-CA" sz="1100" u="none" strike="noStrike">
                          <a:effectLst/>
                        </a:rPr>
                        <a:t>32</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15,625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dirty="0">
                          <a:effectLst/>
                        </a:rPr>
                        <a:t>0,0212878</a:t>
                      </a:r>
                      <a:endParaRPr lang="fr-CA"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712731881"/>
                  </a:ext>
                </a:extLst>
              </a:tr>
            </a:tbl>
          </a:graphicData>
        </a:graphic>
      </p:graphicFrame>
      <p:graphicFrame>
        <p:nvGraphicFramePr>
          <p:cNvPr id="6" name="Graphique 5">
            <a:extLst>
              <a:ext uri="{FF2B5EF4-FFF2-40B4-BE49-F238E27FC236}">
                <a16:creationId xmlns:a16="http://schemas.microsoft.com/office/drawing/2014/main" id="{10EE30B9-132F-4CD5-81C3-0B3F1F01F347}"/>
              </a:ext>
            </a:extLst>
          </p:cNvPr>
          <p:cNvGraphicFramePr>
            <a:graphicFrameLocks/>
          </p:cNvGraphicFramePr>
          <p:nvPr>
            <p:extLst>
              <p:ext uri="{D42A27DB-BD31-4B8C-83A1-F6EECF244321}">
                <p14:modId xmlns:p14="http://schemas.microsoft.com/office/powerpoint/2010/main" val="3501150075"/>
              </p:ext>
            </p:extLst>
          </p:nvPr>
        </p:nvGraphicFramePr>
        <p:xfrm>
          <a:off x="3500283" y="1858297"/>
          <a:ext cx="7355041" cy="4098140"/>
        </p:xfrm>
        <a:graphic>
          <a:graphicData uri="http://schemas.openxmlformats.org/drawingml/2006/chart">
            <c:chart xmlns:c="http://schemas.openxmlformats.org/drawingml/2006/chart" xmlns:r="http://schemas.openxmlformats.org/officeDocument/2006/relationships" r:id="rId2"/>
          </a:graphicData>
        </a:graphic>
      </p:graphicFrame>
      <p:sp>
        <p:nvSpPr>
          <p:cNvPr id="4" name="ZoneTexte 4">
            <a:extLst>
              <a:ext uri="{FF2B5EF4-FFF2-40B4-BE49-F238E27FC236}">
                <a16:creationId xmlns:a16="http://schemas.microsoft.com/office/drawing/2014/main" id="{1C1EA7A2-B906-0687-7FAB-E254C5ACBEF8}"/>
              </a:ext>
            </a:extLst>
          </p:cNvPr>
          <p:cNvSpPr txBox="1"/>
          <p:nvPr/>
        </p:nvSpPr>
        <p:spPr>
          <a:xfrm>
            <a:off x="5420276" y="5866798"/>
            <a:ext cx="5435048" cy="276999"/>
          </a:xfrm>
          <a:prstGeom prst="rect">
            <a:avLst/>
          </a:prstGeom>
          <a:noFill/>
        </p:spPr>
        <p:txBody>
          <a:bodyPr wrap="square" rtlCol="0">
            <a:spAutoFit/>
          </a:bodyPr>
          <a:lstStyle/>
          <a:p>
            <a:r>
              <a:rPr lang="fr-FR" sz="1200" dirty="0"/>
              <a:t>Fig.3. </a:t>
            </a:r>
            <a:r>
              <a:rPr lang="en-CA" sz="1200" dirty="0"/>
              <a:t>Convergence de </a:t>
            </a:r>
            <a:r>
              <a:rPr lang="en-CA" sz="1200" dirty="0" err="1"/>
              <a:t>l’erreur</a:t>
            </a:r>
            <a:r>
              <a:rPr lang="en-CA" sz="1200" dirty="0"/>
              <a:t> L2 </a:t>
            </a:r>
            <a:r>
              <a:rPr lang="en-CA" sz="1200" dirty="0" err="1"/>
              <a:t>en</a:t>
            </a:r>
            <a:r>
              <a:rPr lang="en-CA" sz="1200" dirty="0"/>
              <a:t> </a:t>
            </a:r>
            <a:r>
              <a:rPr lang="en-CA" sz="1200" dirty="0" err="1"/>
              <a:t>fonction</a:t>
            </a:r>
            <a:r>
              <a:rPr lang="en-CA" sz="1200" dirty="0"/>
              <a:t> du pas dx</a:t>
            </a:r>
            <a:endParaRPr lang="fr-FR" sz="1200" dirty="0"/>
          </a:p>
        </p:txBody>
      </p:sp>
      <p:sp>
        <p:nvSpPr>
          <p:cNvPr id="7" name="ZoneTexte 4">
            <a:extLst>
              <a:ext uri="{FF2B5EF4-FFF2-40B4-BE49-F238E27FC236}">
                <a16:creationId xmlns:a16="http://schemas.microsoft.com/office/drawing/2014/main" id="{D171DBA5-F2AB-1803-42AF-95DB866C9BD0}"/>
              </a:ext>
            </a:extLst>
          </p:cNvPr>
          <p:cNvSpPr txBox="1"/>
          <p:nvPr/>
        </p:nvSpPr>
        <p:spPr>
          <a:xfrm>
            <a:off x="1113503" y="5866798"/>
            <a:ext cx="2111477" cy="461665"/>
          </a:xfrm>
          <a:prstGeom prst="rect">
            <a:avLst/>
          </a:prstGeom>
          <a:noFill/>
        </p:spPr>
        <p:txBody>
          <a:bodyPr wrap="square" rtlCol="0">
            <a:spAutoFit/>
          </a:bodyPr>
          <a:lstStyle/>
          <a:p>
            <a:r>
              <a:rPr lang="fr-FR" sz="1200" dirty="0"/>
              <a:t>Tableau 2. </a:t>
            </a:r>
            <a:r>
              <a:rPr lang="en-CA" sz="1200" dirty="0"/>
              <a:t>Valeur de </a:t>
            </a:r>
            <a:r>
              <a:rPr lang="en-CA" sz="1200" dirty="0" err="1"/>
              <a:t>l’erreur</a:t>
            </a:r>
            <a:r>
              <a:rPr lang="en-CA" sz="1200" dirty="0"/>
              <a:t> L2 pour </a:t>
            </a:r>
            <a:r>
              <a:rPr lang="en-CA" sz="1200" dirty="0" err="1"/>
              <a:t>différents</a:t>
            </a:r>
            <a:r>
              <a:rPr lang="en-CA" sz="1200" dirty="0"/>
              <a:t> </a:t>
            </a:r>
            <a:r>
              <a:rPr lang="en-CA" sz="1200" dirty="0" err="1"/>
              <a:t>maillages</a:t>
            </a:r>
            <a:endParaRPr lang="fr-FR" sz="1200" dirty="0"/>
          </a:p>
        </p:txBody>
      </p:sp>
      <p:sp>
        <p:nvSpPr>
          <p:cNvPr id="8" name="Slide Number Placeholder 7">
            <a:extLst>
              <a:ext uri="{FF2B5EF4-FFF2-40B4-BE49-F238E27FC236}">
                <a16:creationId xmlns:a16="http://schemas.microsoft.com/office/drawing/2014/main" id="{300CCEB3-B48F-04AC-1D6F-1318E1778E4F}"/>
              </a:ext>
            </a:extLst>
          </p:cNvPr>
          <p:cNvSpPr>
            <a:spLocks noGrp="1"/>
          </p:cNvSpPr>
          <p:nvPr>
            <p:ph type="sldNum" sz="quarter" idx="12"/>
          </p:nvPr>
        </p:nvSpPr>
        <p:spPr/>
        <p:txBody>
          <a:bodyPr/>
          <a:lstStyle/>
          <a:p>
            <a:fld id="{4BD3201E-7DF8-462B-AC18-61E63795AE0D}" type="slidenum">
              <a:rPr lang="en-CA" smtClean="0"/>
              <a:t>8</a:t>
            </a:fld>
            <a:endParaRPr lang="en-CA"/>
          </a:p>
        </p:txBody>
      </p:sp>
      <p:sp>
        <p:nvSpPr>
          <p:cNvPr id="9" name="Rectangle 8">
            <a:extLst>
              <a:ext uri="{FF2B5EF4-FFF2-40B4-BE49-F238E27FC236}">
                <a16:creationId xmlns:a16="http://schemas.microsoft.com/office/drawing/2014/main" id="{3431CCDD-506C-A729-EF4F-6B8D00D91FB1}"/>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362394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algn="just"/>
                <a:r>
                  <a:rPr lang="fr-CA" sz="1800" dirty="0"/>
                  <a:t>L’erreur de discrétisation en éléments finis converge en O(h</a:t>
                </a:r>
                <a:r>
                  <a:rPr lang="fr-CA" sz="1800" baseline="30000" dirty="0"/>
                  <a:t>p+1</a:t>
                </a:r>
                <a:r>
                  <a:rPr lang="fr-CA" sz="1800" dirty="0"/>
                  <a:t>) avec l’erreur L2, p étant l’ordre de la fonction de forme utilisée.</a:t>
                </a:r>
              </a:p>
              <a:p>
                <a:pPr algn="just"/>
                <a:r>
                  <a:rPr lang="fr-CA" sz="1800" dirty="0" err="1"/>
                  <a:t>SimCenter</a:t>
                </a:r>
                <a:r>
                  <a:rPr lang="fr-CA" sz="1800" dirty="0"/>
                  <a:t> utilise des éléments linéaires donc l’ordre formel attendu est de </a:t>
                </a:r>
                <a:r>
                  <a:rPr lang="fr-CA" sz="1800" i="1" dirty="0"/>
                  <a:t>p</a:t>
                </a:r>
                <a:r>
                  <a:rPr lang="fr-CA" sz="1800" i="1" baseline="-25000" dirty="0"/>
                  <a:t>f</a:t>
                </a:r>
                <a:r>
                  <a:rPr lang="fr-CA" sz="1800" i="1" dirty="0"/>
                  <a:t>=2.</a:t>
                </a:r>
                <a:r>
                  <a:rPr lang="fr-CA" sz="1800" dirty="0"/>
                  <a:t> Cependant, il est possible d’observer sur l’analyse de convergence faite plus haut que l’ordre observée est de </a:t>
                </a:r>
                <a14:m>
                  <m:oMath xmlns:m="http://schemas.openxmlformats.org/officeDocument/2006/math">
                    <m:acc>
                      <m:accPr>
                        <m:chr m:val="̂"/>
                        <m:ctrlPr>
                          <a:rPr lang="fr-CA" sz="1800" i="1" smtClean="0">
                            <a:latin typeface="Cambria Math" panose="02040503050406030204" pitchFamily="18" charset="0"/>
                          </a:rPr>
                        </m:ctrlPr>
                      </m:accPr>
                      <m:e>
                        <m:r>
                          <a:rPr lang="fr-FR" sz="1800" b="0" i="1" smtClean="0">
                            <a:latin typeface="Cambria Math" panose="02040503050406030204" pitchFamily="18" charset="0"/>
                          </a:rPr>
                          <m:t>𝑝</m:t>
                        </m:r>
                      </m:e>
                    </m:acc>
                    <m:r>
                      <a:rPr lang="fr-FR" sz="1800" b="0" i="1" smtClean="0">
                        <a:latin typeface="Cambria Math" panose="02040503050406030204" pitchFamily="18" charset="0"/>
                      </a:rPr>
                      <m:t>=</m:t>
                    </m:r>
                  </m:oMath>
                </a14:m>
                <a:r>
                  <a:rPr lang="fr-CA" sz="1800" dirty="0"/>
                  <a:t>1.75.</a:t>
                </a:r>
              </a:p>
              <a:p>
                <a:pPr algn="just"/>
                <a:r>
                  <a:rPr lang="fr-CA" sz="1800" dirty="0"/>
                  <a:t>La qualité de la régression n’est pas à remettre en question puisque le coefficient de régression dans ce cas est tel que R</a:t>
                </a:r>
                <a:r>
                  <a:rPr lang="fr-CA" sz="1800" baseline="30000" dirty="0"/>
                  <a:t>2</a:t>
                </a:r>
                <a:r>
                  <a:rPr lang="fr-CA" sz="1800" dirty="0"/>
                  <a:t>=0.9938 même si les valeurs oscillent de part et d’autre de la courbe de régression.</a:t>
                </a:r>
              </a:p>
              <a:p>
                <a:pPr algn="just"/>
                <a:r>
                  <a:rPr lang="fr-CA" sz="1800" dirty="0"/>
                  <a:t>L’écart entre les deux ordres ne peut pas être expliqué par la régression mais peut l’être par les hypothèses faites sur par la formulation des poutres d’Euler et la formulation des poutres de Timoshenko qui sont incompatibles. Cela revient à dire que c’est incorrect de comparer les résultats de </a:t>
                </a:r>
                <a:r>
                  <a:rPr lang="fr-CA" sz="1800" dirty="0" err="1"/>
                  <a:t>SimCenter</a:t>
                </a:r>
                <a:r>
                  <a:rPr lang="fr-CA" sz="1800" dirty="0"/>
                  <a:t> avec les résultats analytiques d’une poutre d’Euler conventionnelle.</a:t>
                </a:r>
              </a:p>
              <a:p>
                <a:pPr marL="0" indent="0" algn="just">
                  <a:buNone/>
                </a:pPr>
                <a:endParaRPr lang="fr-CA" sz="1800" dirty="0"/>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406" t="-1142" r="-464"/>
                </a:stretch>
              </a:blipFill>
            </p:spPr>
            <p:txBody>
              <a:bodyPr/>
              <a:lstStyle/>
              <a:p>
                <a:r>
                  <a:rPr lang="fr-FR">
                    <a:noFill/>
                  </a:rPr>
                  <a:t> </a:t>
                </a:r>
              </a:p>
            </p:txBody>
          </p:sp>
        </mc:Fallback>
      </mc:AlternateContent>
      <p:sp>
        <p:nvSpPr>
          <p:cNvPr id="4" name="Slide Number Placeholder 3">
            <a:extLst>
              <a:ext uri="{FF2B5EF4-FFF2-40B4-BE49-F238E27FC236}">
                <a16:creationId xmlns:a16="http://schemas.microsoft.com/office/drawing/2014/main" id="{B38F592B-53CF-0FFE-D64B-347489E071F6}"/>
              </a:ext>
            </a:extLst>
          </p:cNvPr>
          <p:cNvSpPr>
            <a:spLocks noGrp="1"/>
          </p:cNvSpPr>
          <p:nvPr>
            <p:ph type="sldNum" sz="quarter" idx="12"/>
          </p:nvPr>
        </p:nvSpPr>
        <p:spPr/>
        <p:txBody>
          <a:bodyPr/>
          <a:lstStyle/>
          <a:p>
            <a:fld id="{4BD3201E-7DF8-462B-AC18-61E63795AE0D}" type="slidenum">
              <a:rPr lang="en-CA" smtClean="0"/>
              <a:t>9</a:t>
            </a:fld>
            <a:endParaRPr lang="en-CA"/>
          </a:p>
        </p:txBody>
      </p:sp>
      <p:sp>
        <p:nvSpPr>
          <p:cNvPr id="5" name="Rectangle 4">
            <a:extLst>
              <a:ext uri="{FF2B5EF4-FFF2-40B4-BE49-F238E27FC236}">
                <a16:creationId xmlns:a16="http://schemas.microsoft.com/office/drawing/2014/main" id="{9BB7D0A8-FC31-AB5E-1C26-E3FAF9D0B9E2}"/>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6892156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44768CFAF743F4A83B0523C20156377" ma:contentTypeVersion="11" ma:contentTypeDescription="Create a new document." ma:contentTypeScope="" ma:versionID="aafa440e1ffbdaf1b0956f4ac1c916a8">
  <xsd:schema xmlns:xsd="http://www.w3.org/2001/XMLSchema" xmlns:xs="http://www.w3.org/2001/XMLSchema" xmlns:p="http://schemas.microsoft.com/office/2006/metadata/properties" xmlns:ns2="ec825916-6f01-4646-bf11-4e97fdd06dc8" xmlns:ns3="10202d72-3646-4d36-9cf4-1feba2c78df0" targetNamespace="http://schemas.microsoft.com/office/2006/metadata/properties" ma:root="true" ma:fieldsID="7a73fe93b8aa32af4ca50956a2221801" ns2:_="" ns3:_="">
    <xsd:import namespace="ec825916-6f01-4646-bf11-4e97fdd06dc8"/>
    <xsd:import namespace="10202d72-3646-4d36-9cf4-1feba2c78df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825916-6f01-4646-bf11-4e97fdd06d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af476608-de7c-404e-abc8-afb03e5b2eac"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0202d72-3646-4d36-9cf4-1feba2c78df0"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dd90600f-5062-4a49-b68f-b339a4d20179}" ma:internalName="TaxCatchAll" ma:showField="CatchAllData" ma:web="10202d72-3646-4d36-9cf4-1feba2c78d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c825916-6f01-4646-bf11-4e97fdd06dc8">
      <Terms xmlns="http://schemas.microsoft.com/office/infopath/2007/PartnerControls"/>
    </lcf76f155ced4ddcb4097134ff3c332f>
    <TaxCatchAll xmlns="10202d72-3646-4d36-9cf4-1feba2c78df0" xsi:nil="true"/>
  </documentManagement>
</p:properties>
</file>

<file path=customXml/itemProps1.xml><?xml version="1.0" encoding="utf-8"?>
<ds:datastoreItem xmlns:ds="http://schemas.openxmlformats.org/officeDocument/2006/customXml" ds:itemID="{4AB5C90D-8262-4EAC-95BF-2CC4C44D50EC}">
  <ds:schemaRefs>
    <ds:schemaRef ds:uri="10202d72-3646-4d36-9cf4-1feba2c78df0"/>
    <ds:schemaRef ds:uri="ec825916-6f01-4646-bf11-4e97fdd06dc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73F4A501-0066-4B8E-9AA2-A07CF344BF69}">
  <ds:schemaRefs>
    <ds:schemaRef ds:uri="http://schemas.microsoft.com/sharepoint/v3/contenttype/forms"/>
  </ds:schemaRefs>
</ds:datastoreItem>
</file>

<file path=customXml/itemProps3.xml><?xml version="1.0" encoding="utf-8"?>
<ds:datastoreItem xmlns:ds="http://schemas.openxmlformats.org/officeDocument/2006/customXml" ds:itemID="{CC0D4AF6-CA21-4510-812C-479171907BC9}">
  <ds:schemaRefs>
    <ds:schemaRef ds:uri="ec825916-6f01-4646-bf11-4e97fdd06dc8"/>
    <ds:schemaRef ds:uri="http://schemas.microsoft.com/office/2006/documentManagement/types"/>
    <ds:schemaRef ds:uri="http://purl.org/dc/dcmitype/"/>
    <ds:schemaRef ds:uri="http://schemas.microsoft.com/office/infopath/2007/PartnerControls"/>
    <ds:schemaRef ds:uri="http://purl.org/dc/terms/"/>
    <ds:schemaRef ds:uri="10202d72-3646-4d36-9cf4-1feba2c78df0"/>
    <ds:schemaRef ds:uri="http://www.w3.org/XML/1998/namespace"/>
    <ds:schemaRef ds:uri="http://schemas.microsoft.com/office/2006/metadata/properties"/>
    <ds:schemaRef ds:uri="http://schemas.openxmlformats.org/package/2006/metadata/core-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1331</TotalTime>
  <Words>2552</Words>
  <Application>Microsoft Office PowerPoint</Application>
  <PresentationFormat>Widescreen</PresentationFormat>
  <Paragraphs>330</Paragraphs>
  <Slides>22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Aptos</vt:lpstr>
      <vt:lpstr>Aptos </vt:lpstr>
      <vt:lpstr>Aptos Display</vt:lpstr>
      <vt:lpstr>Aptos Narrow</vt:lpstr>
      <vt:lpstr>Arial</vt:lpstr>
      <vt:lpstr>Calibri</vt:lpstr>
      <vt:lpstr>Cambria Math</vt:lpstr>
      <vt:lpstr>Wingdings</vt:lpstr>
      <vt:lpstr>Office Theme</vt:lpstr>
      <vt:lpstr>Projet Final – V&amp;V d’un modèle d’éléments finis modélisant la section lombaire d’une colonne vertébrale </vt:lpstr>
      <vt:lpstr>Introduction et mise en contexte</vt:lpstr>
      <vt:lpstr>Modèle mathématique</vt:lpstr>
      <vt:lpstr>Discrétisation</vt:lpstr>
      <vt:lpstr>Discrétisation</vt:lpstr>
      <vt:lpstr>Vérification de code</vt:lpstr>
      <vt:lpstr>Vérification de code</vt:lpstr>
      <vt:lpstr>Vérification de code</vt:lpstr>
      <vt:lpstr>Vérification de code</vt:lpstr>
      <vt:lpstr>Vérification de code</vt:lpstr>
      <vt:lpstr>Vérification de code – méthode alternative</vt:lpstr>
      <vt:lpstr>Vérification de code – méthode alternative</vt:lpstr>
      <vt:lpstr>Vérification de code – méthode alternative</vt:lpstr>
      <vt:lpstr>Vérification de solution</vt:lpstr>
      <vt:lpstr>Vérification de solution</vt:lpstr>
      <vt:lpstr>Propagation des incertitudes </vt:lpstr>
      <vt:lpstr>Propagation des incertitudes </vt:lpstr>
      <vt:lpstr>Propagation des incertitudes </vt:lpstr>
      <vt:lpstr>Propagation des incertitudes </vt:lpstr>
      <vt:lpstr>Validation</vt:lpstr>
      <vt:lpstr>Conclusion</vt:lpstr>
      <vt:lpstr>Bibliographie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Devoir 1</dc:title>
  <dc:creator>ACILE SFEIR</dc:creator>
  <cp:lastModifiedBy>Alexandre Deschênes</cp:lastModifiedBy>
  <cp:revision>63</cp:revision>
  <dcterms:created xsi:type="dcterms:W3CDTF">2024-02-09T05:24:05Z</dcterms:created>
  <dcterms:modified xsi:type="dcterms:W3CDTF">2024-04-14T20:20:36Z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0x010100744768CFAF743F4A83B0523C20156377</vt:lpwstr>
  </property>
  <property fmtid="{D5CDD505-2E9C-101B-9397-08002B2CF9AE}" pid="3" name="MediaServiceImageTags">
    <vt:lpwstr/>
  </property>
</Properties>
</file>