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8_E5C5E786.xml" ContentType="application/vnd.ms-powerpoint.comments+xml"/>
  <Override PartName="/ppt/comments/modernComment_10C_2EECC42B.xml" ContentType="application/vnd.ms-powerpoint.comments+xml"/>
  <Override PartName="/ppt/comments/modernComment_106_4791FEFC.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omments/modernComment_11E_1D7F8001.xml" ContentType="application/vnd.ms-powerpoint.comment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omments/modernComment_119_D4A1683D.xml" ContentType="application/vnd.ms-powerpoint.comment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omments/modernComment_117_A1977F2E.xml" ContentType="application/vnd.ms-powerpoint.comment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sldIdLst>
    <p:sldId id="256" r:id="rId5"/>
    <p:sldId id="257" r:id="rId6"/>
    <p:sldId id="266" r:id="rId7"/>
    <p:sldId id="267" r:id="rId8"/>
    <p:sldId id="264" r:id="rId9"/>
    <p:sldId id="268" r:id="rId10"/>
    <p:sldId id="262" r:id="rId11"/>
    <p:sldId id="287" r:id="rId12"/>
    <p:sldId id="285" r:id="rId13"/>
    <p:sldId id="288" r:id="rId14"/>
    <p:sldId id="286" r:id="rId15"/>
    <p:sldId id="289" r:id="rId16"/>
    <p:sldId id="291" r:id="rId17"/>
    <p:sldId id="290" r:id="rId18"/>
    <p:sldId id="281" r:id="rId19"/>
    <p:sldId id="280" r:id="rId20"/>
    <p:sldId id="270" r:id="rId21"/>
    <p:sldId id="274" r:id="rId22"/>
    <p:sldId id="273" r:id="rId23"/>
    <p:sldId id="277" r:id="rId24"/>
    <p:sldId id="279" r:id="rId25"/>
    <p:sldId id="278" r:id="rId26"/>
    <p:sldId id="271" r:id="rId27"/>
    <p:sldId id="283"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 id="{E68F2F47-82E5-2BC7-0FEC-4F4EC863DDC3}" name="Mohamed Mahdi Sahbi Ben Daya" initials="MB" userId="S::mohamed-mahdi-sahbi.ben-daya@polymtlus.ca::985c0020-1785-44be-857c-7b32e8661aac" providerId="AD"/>
  <p188:author id="{6A183B6A-ABEC-CB00-4F79-3B92C9DF1877}" name="Acile Sfeir" initials="AS" userId="S::acile.sfeir@polymtlus.ca::2d054df2-df8c-4f18-93d9-ddc34f8818be" providerId="AD"/>
  <p188:author id="{53E43574-7A34-154C-E512-F6CBCA51E7C2}" name="Alexandre Deschênes" initials="AD" userId="S::alexandre.deschenes@polymtlus.ca::26cf8714-112d-4764-8586-824af543da0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E38A8E-CFF3-8E7B-BDE5-73C6908A6EBC}" v="1559" dt="2024-04-06T05:14:18.132"/>
    <p1510:client id="{776F296B-8E32-CD2B-2876-DA6F6CF7BE50}" v="10" dt="2024-04-06T22:05:27.253"/>
    <p1510:client id="{E74D2EF1-5E3B-4CFA-9EC8-7DB95DD1C9FB}" v="304" dt="2024-04-06T15:40:32.6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ile Sfeir" userId="S::acile.sfeir@polymtlus.ca::2d054df2-df8c-4f18-93d9-ddc34f8818be" providerId="AD" clId="Web-{776F296B-8E32-CD2B-2876-DA6F6CF7BE50}"/>
    <pc:docChg chg="modSld">
      <pc:chgData name="Acile Sfeir" userId="S::acile.sfeir@polymtlus.ca::2d054df2-df8c-4f18-93d9-ddc34f8818be" providerId="AD" clId="Web-{776F296B-8E32-CD2B-2876-DA6F6CF7BE50}" dt="2024-04-06T22:05:27.253" v="8" actId="1076"/>
      <pc:docMkLst>
        <pc:docMk/>
      </pc:docMkLst>
      <pc:sldChg chg="modSp">
        <pc:chgData name="Acile Sfeir" userId="S::acile.sfeir@polymtlus.ca::2d054df2-df8c-4f18-93d9-ddc34f8818be" providerId="AD" clId="Web-{776F296B-8E32-CD2B-2876-DA6F6CF7BE50}" dt="2024-04-06T22:05:17.581" v="7" actId="20577"/>
        <pc:sldMkLst>
          <pc:docMk/>
          <pc:sldMk cId="2767786287" sldId="257"/>
        </pc:sldMkLst>
        <pc:spChg chg="mod">
          <ac:chgData name="Acile Sfeir" userId="S::acile.sfeir@polymtlus.ca::2d054df2-df8c-4f18-93d9-ddc34f8818be" providerId="AD" clId="Web-{776F296B-8E32-CD2B-2876-DA6F6CF7BE50}" dt="2024-04-06T22:05:17.581" v="7" actId="20577"/>
          <ac:spMkLst>
            <pc:docMk/>
            <pc:sldMk cId="2767786287" sldId="257"/>
            <ac:spMk id="3" creationId="{57846E6E-541E-C380-2EC3-91AF5BEE61F6}"/>
          </ac:spMkLst>
        </pc:spChg>
      </pc:sldChg>
      <pc:sldChg chg="modSp">
        <pc:chgData name="Acile Sfeir" userId="S::acile.sfeir@polymtlus.ca::2d054df2-df8c-4f18-93d9-ddc34f8818be" providerId="AD" clId="Web-{776F296B-8E32-CD2B-2876-DA6F6CF7BE50}" dt="2024-04-06T22:05:27.253" v="8" actId="1076"/>
        <pc:sldMkLst>
          <pc:docMk/>
          <pc:sldMk cId="3551821292" sldId="266"/>
        </pc:sldMkLst>
        <pc:spChg chg="mod">
          <ac:chgData name="Acile Sfeir" userId="S::acile.sfeir@polymtlus.ca::2d054df2-df8c-4f18-93d9-ddc34f8818be" providerId="AD" clId="Web-{776F296B-8E32-CD2B-2876-DA6F6CF7BE50}" dt="2024-04-06T22:05:27.253" v="8" actId="1076"/>
          <ac:spMkLst>
            <pc:docMk/>
            <pc:sldMk cId="3551821292" sldId="266"/>
            <ac:spMk id="3" creationId="{57846E6E-541E-C380-2EC3-91AF5BEE61F6}"/>
          </ac:spMkLst>
        </pc:spChg>
      </pc:sldChg>
    </pc:docChg>
  </pc:docChgLst>
  <pc:docChgLst>
    <pc:chgData name="Mohamed Mahdi Sahbi Ben Daya" userId="985c0020-1785-44be-857c-7b32e8661aac" providerId="ADAL" clId="{E74D2EF1-5E3B-4CFA-9EC8-7DB95DD1C9FB}"/>
    <pc:docChg chg="undo redo custSel addSld delSld modSld sldOrd">
      <pc:chgData name="Mohamed Mahdi Sahbi Ben Daya" userId="985c0020-1785-44be-857c-7b32e8661aac" providerId="ADAL" clId="{E74D2EF1-5E3B-4CFA-9EC8-7DB95DD1C9FB}" dt="2024-04-06T15:41:10.157" v="7829" actId="2696"/>
      <pc:docMkLst>
        <pc:docMk/>
      </pc:docMkLst>
      <pc:sldChg chg="modSp mod">
        <pc:chgData name="Mohamed Mahdi Sahbi Ben Daya" userId="985c0020-1785-44be-857c-7b32e8661aac" providerId="ADAL" clId="{E74D2EF1-5E3B-4CFA-9EC8-7DB95DD1C9FB}" dt="2024-04-01T17:27:22.867" v="11" actId="1076"/>
        <pc:sldMkLst>
          <pc:docMk/>
          <pc:sldMk cId="1461263326" sldId="256"/>
        </pc:sldMkLst>
        <pc:spChg chg="mod">
          <ac:chgData name="Mohamed Mahdi Sahbi Ben Daya" userId="985c0020-1785-44be-857c-7b32e8661aac" providerId="ADAL" clId="{E74D2EF1-5E3B-4CFA-9EC8-7DB95DD1C9FB}" dt="2024-04-01T17:27:22.867" v="11" actId="1076"/>
          <ac:spMkLst>
            <pc:docMk/>
            <pc:sldMk cId="1461263326" sldId="256"/>
            <ac:spMk id="2" creationId="{200D569F-9935-3F48-A837-424B7BA73DC0}"/>
          </ac:spMkLst>
        </pc:spChg>
      </pc:sldChg>
      <pc:sldChg chg="delSp modSp mod">
        <pc:chgData name="Mohamed Mahdi Sahbi Ben Daya" userId="985c0020-1785-44be-857c-7b32e8661aac" providerId="ADAL" clId="{E74D2EF1-5E3B-4CFA-9EC8-7DB95DD1C9FB}" dt="2024-04-01T19:41:54.160" v="3140" actId="21"/>
        <pc:sldMkLst>
          <pc:docMk/>
          <pc:sldMk cId="2767786287" sldId="257"/>
        </pc:sldMkLst>
        <pc:spChg chg="mod">
          <ac:chgData name="Mohamed Mahdi Sahbi Ben Daya" userId="985c0020-1785-44be-857c-7b32e8661aac" providerId="ADAL" clId="{E74D2EF1-5E3B-4CFA-9EC8-7DB95DD1C9FB}" dt="2024-04-01T19:41:54.160" v="3140" actId="21"/>
          <ac:spMkLst>
            <pc:docMk/>
            <pc:sldMk cId="2767786287" sldId="257"/>
            <ac:spMk id="3" creationId="{57846E6E-541E-C380-2EC3-91AF5BEE61F6}"/>
          </ac:spMkLst>
        </pc:spChg>
        <pc:spChg chg="mod">
          <ac:chgData name="Mohamed Mahdi Sahbi Ben Daya" userId="985c0020-1785-44be-857c-7b32e8661aac" providerId="ADAL" clId="{E74D2EF1-5E3B-4CFA-9EC8-7DB95DD1C9FB}" dt="2024-04-01T17:59:14.007" v="122" actId="20577"/>
          <ac:spMkLst>
            <pc:docMk/>
            <pc:sldMk cId="2767786287" sldId="257"/>
            <ac:spMk id="8" creationId="{131056D3-4217-EA50-3282-5A33501AC195}"/>
          </ac:spMkLst>
        </pc:spChg>
        <pc:spChg chg="del">
          <ac:chgData name="Mohamed Mahdi Sahbi Ben Daya" userId="985c0020-1785-44be-857c-7b32e8661aac" providerId="ADAL" clId="{E74D2EF1-5E3B-4CFA-9EC8-7DB95DD1C9FB}" dt="2024-04-01T17:27:39.988" v="18" actId="478"/>
          <ac:spMkLst>
            <pc:docMk/>
            <pc:sldMk cId="2767786287" sldId="257"/>
            <ac:spMk id="10" creationId="{53DA4F81-61EC-1F85-B8F4-F9DF9FA51F2D}"/>
          </ac:spMkLst>
        </pc:spChg>
        <pc:spChg chg="del">
          <ac:chgData name="Mohamed Mahdi Sahbi Ben Daya" userId="985c0020-1785-44be-857c-7b32e8661aac" providerId="ADAL" clId="{E74D2EF1-5E3B-4CFA-9EC8-7DB95DD1C9FB}" dt="2024-04-01T17:27:37.977" v="17" actId="478"/>
          <ac:spMkLst>
            <pc:docMk/>
            <pc:sldMk cId="2767786287" sldId="257"/>
            <ac:spMk id="11" creationId="{EE94D14F-907D-F8C8-C16E-684FFA6A95BA}"/>
          </ac:spMkLst>
        </pc:spChg>
        <pc:spChg chg="del">
          <ac:chgData name="Mohamed Mahdi Sahbi Ben Daya" userId="985c0020-1785-44be-857c-7b32e8661aac" providerId="ADAL" clId="{E74D2EF1-5E3B-4CFA-9EC8-7DB95DD1C9FB}" dt="2024-04-01T17:27:35.783" v="16" actId="478"/>
          <ac:spMkLst>
            <pc:docMk/>
            <pc:sldMk cId="2767786287" sldId="257"/>
            <ac:spMk id="12" creationId="{122AACBE-65FB-88E2-8407-6A900D57DBB8}"/>
          </ac:spMkLst>
        </pc:spChg>
        <pc:picChg chg="del">
          <ac:chgData name="Mohamed Mahdi Sahbi Ben Daya" userId="985c0020-1785-44be-857c-7b32e8661aac" providerId="ADAL" clId="{E74D2EF1-5E3B-4CFA-9EC8-7DB95DD1C9FB}" dt="2024-04-01T17:27:32.021" v="13" actId="478"/>
          <ac:picMkLst>
            <pc:docMk/>
            <pc:sldMk cId="2767786287" sldId="257"/>
            <ac:picMk id="5" creationId="{A820F263-E487-A78C-8DA4-0CF077B79F8A}"/>
          </ac:picMkLst>
        </pc:picChg>
        <pc:picChg chg="del">
          <ac:chgData name="Mohamed Mahdi Sahbi Ben Daya" userId="985c0020-1785-44be-857c-7b32e8661aac" providerId="ADAL" clId="{E74D2EF1-5E3B-4CFA-9EC8-7DB95DD1C9FB}" dt="2024-04-01T17:27:32.778" v="14" actId="478"/>
          <ac:picMkLst>
            <pc:docMk/>
            <pc:sldMk cId="2767786287" sldId="257"/>
            <ac:picMk id="7" creationId="{6C3FFFD6-C1A5-43A2-089F-8BA5A83D7F8A}"/>
          </ac:picMkLst>
        </pc:picChg>
        <pc:picChg chg="del">
          <ac:chgData name="Mohamed Mahdi Sahbi Ben Daya" userId="985c0020-1785-44be-857c-7b32e8661aac" providerId="ADAL" clId="{E74D2EF1-5E3B-4CFA-9EC8-7DB95DD1C9FB}" dt="2024-04-01T17:27:33.881" v="15" actId="478"/>
          <ac:picMkLst>
            <pc:docMk/>
            <pc:sldMk cId="2767786287" sldId="257"/>
            <ac:picMk id="9" creationId="{269CB344-126B-D919-EF76-C6E6C836D783}"/>
          </ac:picMkLst>
        </pc:picChg>
      </pc:sldChg>
      <pc:sldChg chg="del">
        <pc:chgData name="Mohamed Mahdi Sahbi Ben Daya" userId="985c0020-1785-44be-857c-7b32e8661aac" providerId="ADAL" clId="{E74D2EF1-5E3B-4CFA-9EC8-7DB95DD1C9FB}" dt="2024-04-01T20:11:08.798" v="3808" actId="2696"/>
        <pc:sldMkLst>
          <pc:docMk/>
          <pc:sldMk cId="2400183655" sldId="258"/>
        </pc:sldMkLst>
      </pc:sldChg>
      <pc:sldChg chg="del">
        <pc:chgData name="Mohamed Mahdi Sahbi Ben Daya" userId="985c0020-1785-44be-857c-7b32e8661aac" providerId="ADAL" clId="{E74D2EF1-5E3B-4CFA-9EC8-7DB95DD1C9FB}" dt="2024-04-01T20:11:08.798" v="3808" actId="2696"/>
        <pc:sldMkLst>
          <pc:docMk/>
          <pc:sldMk cId="2048936509" sldId="259"/>
        </pc:sldMkLst>
      </pc:sldChg>
      <pc:sldChg chg="del">
        <pc:chgData name="Mohamed Mahdi Sahbi Ben Daya" userId="985c0020-1785-44be-857c-7b32e8661aac" providerId="ADAL" clId="{E74D2EF1-5E3B-4CFA-9EC8-7DB95DD1C9FB}" dt="2024-04-01T20:11:08.798" v="3808" actId="2696"/>
        <pc:sldMkLst>
          <pc:docMk/>
          <pc:sldMk cId="991226622" sldId="260"/>
        </pc:sldMkLst>
      </pc:sldChg>
      <pc:sldChg chg="del">
        <pc:chgData name="Mohamed Mahdi Sahbi Ben Daya" userId="985c0020-1785-44be-857c-7b32e8661aac" providerId="ADAL" clId="{E74D2EF1-5E3B-4CFA-9EC8-7DB95DD1C9FB}" dt="2024-04-01T20:11:08.798" v="3808" actId="2696"/>
        <pc:sldMkLst>
          <pc:docMk/>
          <pc:sldMk cId="1119286913" sldId="261"/>
        </pc:sldMkLst>
      </pc:sldChg>
      <pc:sldChg chg="delSp modSp mod">
        <pc:chgData name="Mohamed Mahdi Sahbi Ben Daya" userId="985c0020-1785-44be-857c-7b32e8661aac" providerId="ADAL" clId="{E74D2EF1-5E3B-4CFA-9EC8-7DB95DD1C9FB}" dt="2024-04-01T20:03:41.809" v="3730" actId="478"/>
        <pc:sldMkLst>
          <pc:docMk/>
          <pc:sldMk cId="1200750332" sldId="262"/>
        </pc:sldMkLst>
        <pc:spChg chg="mod">
          <ac:chgData name="Mohamed Mahdi Sahbi Ben Daya" userId="985c0020-1785-44be-857c-7b32e8661aac" providerId="ADAL" clId="{E74D2EF1-5E3B-4CFA-9EC8-7DB95DD1C9FB}" dt="2024-04-01T20:03:35.519" v="3727" actId="20577"/>
          <ac:spMkLst>
            <pc:docMk/>
            <pc:sldMk cId="1200750332" sldId="262"/>
            <ac:spMk id="2" creationId="{E0220718-7085-48D6-FCCC-6D486EF513A7}"/>
          </ac:spMkLst>
        </pc:spChg>
        <pc:spChg chg="mod">
          <ac:chgData name="Mohamed Mahdi Sahbi Ben Daya" userId="985c0020-1785-44be-857c-7b32e8661aac" providerId="ADAL" clId="{E74D2EF1-5E3B-4CFA-9EC8-7DB95DD1C9FB}" dt="2024-04-01T20:03:38.864" v="3729" actId="27636"/>
          <ac:spMkLst>
            <pc:docMk/>
            <pc:sldMk cId="1200750332" sldId="262"/>
            <ac:spMk id="3" creationId="{57846E6E-541E-C380-2EC3-91AF5BEE61F6}"/>
          </ac:spMkLst>
        </pc:spChg>
        <pc:graphicFrameChg chg="del">
          <ac:chgData name="Mohamed Mahdi Sahbi Ben Daya" userId="985c0020-1785-44be-857c-7b32e8661aac" providerId="ADAL" clId="{E74D2EF1-5E3B-4CFA-9EC8-7DB95DD1C9FB}" dt="2024-04-01T20:03:41.809" v="3730" actId="478"/>
          <ac:graphicFrameMkLst>
            <pc:docMk/>
            <pc:sldMk cId="1200750332" sldId="262"/>
            <ac:graphicFrameMk id="4" creationId="{560D31AF-176D-A767-A4D2-48DC76F1077B}"/>
          </ac:graphicFrameMkLst>
        </pc:graphicFrameChg>
      </pc:sldChg>
      <pc:sldChg chg="del">
        <pc:chgData name="Mohamed Mahdi Sahbi Ben Daya" userId="985c0020-1785-44be-857c-7b32e8661aac" providerId="ADAL" clId="{E74D2EF1-5E3B-4CFA-9EC8-7DB95DD1C9FB}" dt="2024-04-01T20:11:08.798" v="3808" actId="2696"/>
        <pc:sldMkLst>
          <pc:docMk/>
          <pc:sldMk cId="3354471958" sldId="263"/>
        </pc:sldMkLst>
      </pc:sldChg>
      <pc:sldChg chg="addSp delSp modSp mod">
        <pc:chgData name="Mohamed Mahdi Sahbi Ben Daya" userId="985c0020-1785-44be-857c-7b32e8661aac" providerId="ADAL" clId="{E74D2EF1-5E3B-4CFA-9EC8-7DB95DD1C9FB}" dt="2024-04-02T18:21:22.219" v="6314" actId="20577"/>
        <pc:sldMkLst>
          <pc:docMk/>
          <pc:sldMk cId="3854952326" sldId="264"/>
        </pc:sldMkLst>
        <pc:spChg chg="add mod">
          <ac:chgData name="Mohamed Mahdi Sahbi Ben Daya" userId="985c0020-1785-44be-857c-7b32e8661aac" providerId="ADAL" clId="{E74D2EF1-5E3B-4CFA-9EC8-7DB95DD1C9FB}" dt="2024-04-01T19:56:34.060" v="3377" actId="108"/>
          <ac:spMkLst>
            <pc:docMk/>
            <pc:sldMk cId="3854952326" sldId="264"/>
            <ac:spMk id="3" creationId="{734D2C46-2A9E-59D9-202C-1CF55623B09B}"/>
          </ac:spMkLst>
        </pc:spChg>
        <pc:spChg chg="mod">
          <ac:chgData name="Mohamed Mahdi Sahbi Ben Daya" userId="985c0020-1785-44be-857c-7b32e8661aac" providerId="ADAL" clId="{E74D2EF1-5E3B-4CFA-9EC8-7DB95DD1C9FB}" dt="2024-04-01T18:54:01.943" v="1611"/>
          <ac:spMkLst>
            <pc:docMk/>
            <pc:sldMk cId="3854952326" sldId="264"/>
            <ac:spMk id="6" creationId="{E4A6FDF3-99DB-0B55-7D18-61C36092E9EC}"/>
          </ac:spMkLst>
        </pc:spChg>
        <pc:spChg chg="del">
          <ac:chgData name="Mohamed Mahdi Sahbi Ben Daya" userId="985c0020-1785-44be-857c-7b32e8661aac" providerId="ADAL" clId="{E74D2EF1-5E3B-4CFA-9EC8-7DB95DD1C9FB}" dt="2024-04-01T17:27:56.288" v="23" actId="478"/>
          <ac:spMkLst>
            <pc:docMk/>
            <pc:sldMk cId="3854952326" sldId="264"/>
            <ac:spMk id="8" creationId="{376FD692-5FF7-BA4C-F994-F72124A09FA6}"/>
          </ac:spMkLst>
        </pc:spChg>
        <pc:spChg chg="add">
          <ac:chgData name="Mohamed Mahdi Sahbi Ben Daya" userId="985c0020-1785-44be-857c-7b32e8661aac" providerId="ADAL" clId="{E74D2EF1-5E3B-4CFA-9EC8-7DB95DD1C9FB}" dt="2024-04-01T19:09:29.865" v="1941"/>
          <ac:spMkLst>
            <pc:docMk/>
            <pc:sldMk cId="3854952326" sldId="264"/>
            <ac:spMk id="10" creationId="{A34C5ADF-EBB2-01DA-32D6-BD7EBF7D0725}"/>
          </ac:spMkLst>
        </pc:spChg>
        <pc:spChg chg="del">
          <ac:chgData name="Mohamed Mahdi Sahbi Ben Daya" userId="985c0020-1785-44be-857c-7b32e8661aac" providerId="ADAL" clId="{E74D2EF1-5E3B-4CFA-9EC8-7DB95DD1C9FB}" dt="2024-04-01T17:27:53.314" v="22" actId="478"/>
          <ac:spMkLst>
            <pc:docMk/>
            <pc:sldMk cId="3854952326" sldId="264"/>
            <ac:spMk id="11" creationId="{205FB1AA-EF17-0E0F-0358-D2CAC91A3759}"/>
          </ac:spMkLst>
        </pc:spChg>
        <pc:spChg chg="del">
          <ac:chgData name="Mohamed Mahdi Sahbi Ben Daya" userId="985c0020-1785-44be-857c-7b32e8661aac" providerId="ADAL" clId="{E74D2EF1-5E3B-4CFA-9EC8-7DB95DD1C9FB}" dt="2024-04-01T17:27:51.717" v="21" actId="478"/>
          <ac:spMkLst>
            <pc:docMk/>
            <pc:sldMk cId="3854952326" sldId="264"/>
            <ac:spMk id="12" creationId="{A59CFF9F-BBFA-238C-A459-7CA93160F538}"/>
          </ac:spMkLst>
        </pc:spChg>
        <pc:spChg chg="add mod">
          <ac:chgData name="Mohamed Mahdi Sahbi Ben Daya" userId="985c0020-1785-44be-857c-7b32e8661aac" providerId="ADAL" clId="{E74D2EF1-5E3B-4CFA-9EC8-7DB95DD1C9FB}" dt="2024-04-02T18:21:22.219" v="6314" actId="20577"/>
          <ac:spMkLst>
            <pc:docMk/>
            <pc:sldMk cId="3854952326" sldId="264"/>
            <ac:spMk id="13" creationId="{0A89B34A-8F02-C6EA-B396-FDA8E978F524}"/>
          </ac:spMkLst>
        </pc:spChg>
        <pc:graphicFrameChg chg="del">
          <ac:chgData name="Mohamed Mahdi Sahbi Ben Daya" userId="985c0020-1785-44be-857c-7b32e8661aac" providerId="ADAL" clId="{E74D2EF1-5E3B-4CFA-9EC8-7DB95DD1C9FB}" dt="2024-04-01T17:27:45.197" v="19" actId="478"/>
          <ac:graphicFrameMkLst>
            <pc:docMk/>
            <pc:sldMk cId="3854952326" sldId="264"/>
            <ac:graphicFrameMk id="4" creationId="{1FD035CF-2F32-2D29-8138-E1117F49B71D}"/>
          </ac:graphicFrameMkLst>
        </pc:graphicFrameChg>
        <pc:graphicFrameChg chg="del">
          <ac:chgData name="Mohamed Mahdi Sahbi Ben Daya" userId="985c0020-1785-44be-857c-7b32e8661aac" providerId="ADAL" clId="{E74D2EF1-5E3B-4CFA-9EC8-7DB95DD1C9FB}" dt="2024-04-01T17:27:48.149" v="20" actId="478"/>
          <ac:graphicFrameMkLst>
            <pc:docMk/>
            <pc:sldMk cId="3854952326" sldId="264"/>
            <ac:graphicFrameMk id="5" creationId="{617673F6-23CE-9A3E-6DFE-E6D9920B693B}"/>
          </ac:graphicFrameMkLst>
        </pc:graphicFrameChg>
        <pc:picChg chg="add del mod">
          <ac:chgData name="Mohamed Mahdi Sahbi Ben Daya" userId="985c0020-1785-44be-857c-7b32e8661aac" providerId="ADAL" clId="{E74D2EF1-5E3B-4CFA-9EC8-7DB95DD1C9FB}" dt="2024-04-01T19:45:38.220" v="3373" actId="21"/>
          <ac:picMkLst>
            <pc:docMk/>
            <pc:sldMk cId="3854952326" sldId="264"/>
            <ac:picMk id="9" creationId="{B1CFA53E-B2C2-5440-5D89-8EA86BB492A6}"/>
          </ac:picMkLst>
        </pc:picChg>
        <pc:picChg chg="add del mod">
          <ac:chgData name="Mohamed Mahdi Sahbi Ben Daya" userId="985c0020-1785-44be-857c-7b32e8661aac" providerId="ADAL" clId="{E74D2EF1-5E3B-4CFA-9EC8-7DB95DD1C9FB}" dt="2024-04-01T19:34:45.430" v="2761" actId="21"/>
          <ac:picMkLst>
            <pc:docMk/>
            <pc:sldMk cId="3854952326" sldId="264"/>
            <ac:picMk id="14" creationId="{C8BE02D0-7B3C-5AB3-6047-1707585B4E2F}"/>
          </ac:picMkLst>
        </pc:picChg>
      </pc:sldChg>
      <pc:sldChg chg="del">
        <pc:chgData name="Mohamed Mahdi Sahbi Ben Daya" userId="985c0020-1785-44be-857c-7b32e8661aac" providerId="ADAL" clId="{E74D2EF1-5E3B-4CFA-9EC8-7DB95DD1C9FB}" dt="2024-04-01T20:11:08.798" v="3808" actId="2696"/>
        <pc:sldMkLst>
          <pc:docMk/>
          <pc:sldMk cId="3180715646" sldId="265"/>
        </pc:sldMkLst>
      </pc:sldChg>
      <pc:sldChg chg="addSp modSp add mod setBg">
        <pc:chgData name="Mohamed Mahdi Sahbi Ben Daya" userId="985c0020-1785-44be-857c-7b32e8661aac" providerId="ADAL" clId="{E74D2EF1-5E3B-4CFA-9EC8-7DB95DD1C9FB}" dt="2024-04-05T00:35:10.213" v="6802" actId="313"/>
        <pc:sldMkLst>
          <pc:docMk/>
          <pc:sldMk cId="3551821292" sldId="266"/>
        </pc:sldMkLst>
        <pc:spChg chg="add">
          <ac:chgData name="Mohamed Mahdi Sahbi Ben Daya" userId="985c0020-1785-44be-857c-7b32e8661aac" providerId="ADAL" clId="{E74D2EF1-5E3B-4CFA-9EC8-7DB95DD1C9FB}" dt="2024-04-04T16:36:01.122" v="6363"/>
          <ac:spMkLst>
            <pc:docMk/>
            <pc:sldMk cId="3551821292" sldId="266"/>
            <ac:spMk id="2" creationId="{68AC79E4-C4F4-D5E1-4F39-2800BD68E6F6}"/>
          </ac:spMkLst>
        </pc:spChg>
        <pc:spChg chg="mod">
          <ac:chgData name="Mohamed Mahdi Sahbi Ben Daya" userId="985c0020-1785-44be-857c-7b32e8661aac" providerId="ADAL" clId="{E74D2EF1-5E3B-4CFA-9EC8-7DB95DD1C9FB}" dt="2024-04-05T00:35:10.213" v="6802" actId="313"/>
          <ac:spMkLst>
            <pc:docMk/>
            <pc:sldMk cId="3551821292" sldId="266"/>
            <ac:spMk id="3" creationId="{57846E6E-541E-C380-2EC3-91AF5BEE61F6}"/>
          </ac:spMkLst>
        </pc:spChg>
        <pc:spChg chg="add">
          <ac:chgData name="Mohamed Mahdi Sahbi Ben Daya" userId="985c0020-1785-44be-857c-7b32e8661aac" providerId="ADAL" clId="{E74D2EF1-5E3B-4CFA-9EC8-7DB95DD1C9FB}" dt="2024-04-04T16:43:01.710" v="6487"/>
          <ac:spMkLst>
            <pc:docMk/>
            <pc:sldMk cId="3551821292" sldId="266"/>
            <ac:spMk id="4" creationId="{A8055FC9-9E2D-AC23-22FC-3566D219C11C}"/>
          </ac:spMkLst>
        </pc:spChg>
        <pc:spChg chg="add">
          <ac:chgData name="Mohamed Mahdi Sahbi Ben Daya" userId="985c0020-1785-44be-857c-7b32e8661aac" providerId="ADAL" clId="{E74D2EF1-5E3B-4CFA-9EC8-7DB95DD1C9FB}" dt="2024-04-04T16:43:01.710" v="6487"/>
          <ac:spMkLst>
            <pc:docMk/>
            <pc:sldMk cId="3551821292" sldId="266"/>
            <ac:spMk id="5" creationId="{3ED51226-74BF-C37D-2E41-124319667A2E}"/>
          </ac:spMkLst>
        </pc:spChg>
        <pc:spChg chg="add">
          <ac:chgData name="Mohamed Mahdi Sahbi Ben Daya" userId="985c0020-1785-44be-857c-7b32e8661aac" providerId="ADAL" clId="{E74D2EF1-5E3B-4CFA-9EC8-7DB95DD1C9FB}" dt="2024-04-04T16:43:01.710" v="6487"/>
          <ac:spMkLst>
            <pc:docMk/>
            <pc:sldMk cId="3551821292" sldId="266"/>
            <ac:spMk id="6" creationId="{AE82B21F-7012-1D35-8B77-F6C3C4D3CFC1}"/>
          </ac:spMkLst>
        </pc:spChg>
        <pc:spChg chg="add">
          <ac:chgData name="Mohamed Mahdi Sahbi Ben Daya" userId="985c0020-1785-44be-857c-7b32e8661aac" providerId="ADAL" clId="{E74D2EF1-5E3B-4CFA-9EC8-7DB95DD1C9FB}" dt="2024-04-04T16:43:01.710" v="6487"/>
          <ac:spMkLst>
            <pc:docMk/>
            <pc:sldMk cId="3551821292" sldId="266"/>
            <ac:spMk id="7" creationId="{0D6D1681-47C5-721C-019A-C17801EDC617}"/>
          </ac:spMkLst>
        </pc:spChg>
        <pc:spChg chg="add">
          <ac:chgData name="Mohamed Mahdi Sahbi Ben Daya" userId="985c0020-1785-44be-857c-7b32e8661aac" providerId="ADAL" clId="{E74D2EF1-5E3B-4CFA-9EC8-7DB95DD1C9FB}" dt="2024-04-04T16:43:01.710" v="6487"/>
          <ac:spMkLst>
            <pc:docMk/>
            <pc:sldMk cId="3551821292" sldId="266"/>
            <ac:spMk id="9" creationId="{AD0C2C61-F8CE-27F6-5A0C-2D82B289070E}"/>
          </ac:spMkLst>
        </pc:spChg>
        <pc:spChg chg="add">
          <ac:chgData name="Mohamed Mahdi Sahbi Ben Daya" userId="985c0020-1785-44be-857c-7b32e8661aac" providerId="ADAL" clId="{E74D2EF1-5E3B-4CFA-9EC8-7DB95DD1C9FB}" dt="2024-04-04T16:43:01.710" v="6487"/>
          <ac:spMkLst>
            <pc:docMk/>
            <pc:sldMk cId="3551821292" sldId="266"/>
            <ac:spMk id="10" creationId="{43833992-658D-B4A4-55AA-2350C1300D75}"/>
          </ac:spMkLst>
        </pc:spChg>
        <pc:spChg chg="add">
          <ac:chgData name="Mohamed Mahdi Sahbi Ben Daya" userId="985c0020-1785-44be-857c-7b32e8661aac" providerId="ADAL" clId="{E74D2EF1-5E3B-4CFA-9EC8-7DB95DD1C9FB}" dt="2024-04-04T16:43:01.710" v="6487"/>
          <ac:spMkLst>
            <pc:docMk/>
            <pc:sldMk cId="3551821292" sldId="266"/>
            <ac:spMk id="11" creationId="{6E46A545-A7F9-6E42-41FC-98DEBB84D3B5}"/>
          </ac:spMkLst>
        </pc:spChg>
        <pc:spChg chg="add">
          <ac:chgData name="Mohamed Mahdi Sahbi Ben Daya" userId="985c0020-1785-44be-857c-7b32e8661aac" providerId="ADAL" clId="{E74D2EF1-5E3B-4CFA-9EC8-7DB95DD1C9FB}" dt="2024-04-04T16:43:01.710" v="6487"/>
          <ac:spMkLst>
            <pc:docMk/>
            <pc:sldMk cId="3551821292" sldId="266"/>
            <ac:spMk id="12" creationId="{C9AC46DE-02A6-6AC9-453D-97BE02724595}"/>
          </ac:spMkLst>
        </pc:spChg>
        <pc:spChg chg="add">
          <ac:chgData name="Mohamed Mahdi Sahbi Ben Daya" userId="985c0020-1785-44be-857c-7b32e8661aac" providerId="ADAL" clId="{E74D2EF1-5E3B-4CFA-9EC8-7DB95DD1C9FB}" dt="2024-04-04T16:43:01.710" v="6487"/>
          <ac:spMkLst>
            <pc:docMk/>
            <pc:sldMk cId="3551821292" sldId="266"/>
            <ac:spMk id="13" creationId="{CB1E6EEC-A177-CC88-C368-012D8FA076AF}"/>
          </ac:spMkLst>
        </pc:spChg>
        <pc:spChg chg="add">
          <ac:chgData name="Mohamed Mahdi Sahbi Ben Daya" userId="985c0020-1785-44be-857c-7b32e8661aac" providerId="ADAL" clId="{E74D2EF1-5E3B-4CFA-9EC8-7DB95DD1C9FB}" dt="2024-04-04T16:43:01.710" v="6487"/>
          <ac:spMkLst>
            <pc:docMk/>
            <pc:sldMk cId="3551821292" sldId="266"/>
            <ac:spMk id="14" creationId="{241BFCDF-596D-E7B1-DF68-9638E7D93F43}"/>
          </ac:spMkLst>
        </pc:spChg>
        <pc:spChg chg="add">
          <ac:chgData name="Mohamed Mahdi Sahbi Ben Daya" userId="985c0020-1785-44be-857c-7b32e8661aac" providerId="ADAL" clId="{E74D2EF1-5E3B-4CFA-9EC8-7DB95DD1C9FB}" dt="2024-04-04T16:43:01.710" v="6487"/>
          <ac:spMkLst>
            <pc:docMk/>
            <pc:sldMk cId="3551821292" sldId="266"/>
            <ac:spMk id="15" creationId="{7CF10089-18B4-5067-7B6B-C5C34662254F}"/>
          </ac:spMkLst>
        </pc:spChg>
        <pc:spChg chg="add">
          <ac:chgData name="Mohamed Mahdi Sahbi Ben Daya" userId="985c0020-1785-44be-857c-7b32e8661aac" providerId="ADAL" clId="{E74D2EF1-5E3B-4CFA-9EC8-7DB95DD1C9FB}" dt="2024-04-04T16:43:01.710" v="6487"/>
          <ac:spMkLst>
            <pc:docMk/>
            <pc:sldMk cId="3551821292" sldId="266"/>
            <ac:spMk id="16" creationId="{D24CACA1-46A1-0FBF-F762-32364056250F}"/>
          </ac:spMkLst>
        </pc:spChg>
      </pc:sldChg>
      <pc:sldChg chg="addSp delSp modSp add mod">
        <pc:chgData name="Mohamed Mahdi Sahbi Ben Daya" userId="985c0020-1785-44be-857c-7b32e8661aac" providerId="ADAL" clId="{E74D2EF1-5E3B-4CFA-9EC8-7DB95DD1C9FB}" dt="2024-04-01T20:39:51.222" v="3814" actId="1076"/>
        <pc:sldMkLst>
          <pc:docMk/>
          <pc:sldMk cId="586806951" sldId="267"/>
        </pc:sldMkLst>
        <pc:spChg chg="mod">
          <ac:chgData name="Mohamed Mahdi Sahbi Ben Daya" userId="985c0020-1785-44be-857c-7b32e8661aac" providerId="ADAL" clId="{E74D2EF1-5E3B-4CFA-9EC8-7DB95DD1C9FB}" dt="2024-04-01T19:45:40.360" v="3374"/>
          <ac:spMkLst>
            <pc:docMk/>
            <pc:sldMk cId="586806951" sldId="267"/>
            <ac:spMk id="3" creationId="{57846E6E-541E-C380-2EC3-91AF5BEE61F6}"/>
          </ac:spMkLst>
        </pc:spChg>
        <pc:spChg chg="add del mod">
          <ac:chgData name="Mohamed Mahdi Sahbi Ben Daya" userId="985c0020-1785-44be-857c-7b32e8661aac" providerId="ADAL" clId="{E74D2EF1-5E3B-4CFA-9EC8-7DB95DD1C9FB}" dt="2024-04-01T20:01:25.409" v="3590"/>
          <ac:spMkLst>
            <pc:docMk/>
            <pc:sldMk cId="586806951" sldId="267"/>
            <ac:spMk id="4" creationId="{A32985A7-279F-C96F-EA01-E2EE6BBAF5A9}"/>
          </ac:spMkLst>
        </pc:spChg>
        <pc:spChg chg="add mod">
          <ac:chgData name="Mohamed Mahdi Sahbi Ben Daya" userId="985c0020-1785-44be-857c-7b32e8661aac" providerId="ADAL" clId="{E74D2EF1-5E3B-4CFA-9EC8-7DB95DD1C9FB}" dt="2024-04-01T20:03:12.794" v="3709" actId="1076"/>
          <ac:spMkLst>
            <pc:docMk/>
            <pc:sldMk cId="586806951" sldId="267"/>
            <ac:spMk id="5" creationId="{C8FC6B80-D393-0E3F-4425-94EF48A5625A}"/>
          </ac:spMkLst>
        </pc:spChg>
        <pc:picChg chg="add mod">
          <ac:chgData name="Mohamed Mahdi Sahbi Ben Daya" userId="985c0020-1785-44be-857c-7b32e8661aac" providerId="ADAL" clId="{E74D2EF1-5E3B-4CFA-9EC8-7DB95DD1C9FB}" dt="2024-04-01T20:03:16.160" v="3710" actId="1076"/>
          <ac:picMkLst>
            <pc:docMk/>
            <pc:sldMk cId="586806951" sldId="267"/>
            <ac:picMk id="2" creationId="{54FB73D2-AF75-B7E1-AC3D-AE3C2284EB99}"/>
          </ac:picMkLst>
        </pc:picChg>
        <pc:picChg chg="add mod">
          <ac:chgData name="Mohamed Mahdi Sahbi Ben Daya" userId="985c0020-1785-44be-857c-7b32e8661aac" providerId="ADAL" clId="{E74D2EF1-5E3B-4CFA-9EC8-7DB95DD1C9FB}" dt="2024-04-01T19:45:37.020" v="3372" actId="1076"/>
          <ac:picMkLst>
            <pc:docMk/>
            <pc:sldMk cId="586806951" sldId="267"/>
            <ac:picMk id="9" creationId="{B1CFA53E-B2C2-5440-5D89-8EA86BB492A6}"/>
          </ac:picMkLst>
        </pc:picChg>
        <pc:picChg chg="add mod">
          <ac:chgData name="Mohamed Mahdi Sahbi Ben Daya" userId="985c0020-1785-44be-857c-7b32e8661aac" providerId="ADAL" clId="{E74D2EF1-5E3B-4CFA-9EC8-7DB95DD1C9FB}" dt="2024-04-01T20:39:51.222" v="3814" actId="1076"/>
          <ac:picMkLst>
            <pc:docMk/>
            <pc:sldMk cId="586806951" sldId="267"/>
            <ac:picMk id="2050" creationId="{D658C748-1CF4-C3CC-9433-624A163AFAEC}"/>
          </ac:picMkLst>
        </pc:picChg>
      </pc:sldChg>
      <pc:sldChg chg="modSp add mod">
        <pc:chgData name="Mohamed Mahdi Sahbi Ben Daya" userId="985c0020-1785-44be-857c-7b32e8661aac" providerId="ADAL" clId="{E74D2EF1-5E3B-4CFA-9EC8-7DB95DD1C9FB}" dt="2024-04-01T22:36:11.885" v="6293" actId="5793"/>
        <pc:sldMkLst>
          <pc:docMk/>
          <pc:sldMk cId="787268651" sldId="268"/>
        </pc:sldMkLst>
        <pc:spChg chg="mod">
          <ac:chgData name="Mohamed Mahdi Sahbi Ben Daya" userId="985c0020-1785-44be-857c-7b32e8661aac" providerId="ADAL" clId="{E74D2EF1-5E3B-4CFA-9EC8-7DB95DD1C9FB}" dt="2024-04-01T20:40:27.275" v="3815" actId="313"/>
          <ac:spMkLst>
            <pc:docMk/>
            <pc:sldMk cId="787268651" sldId="268"/>
            <ac:spMk id="2" creationId="{E0220718-7085-48D6-FCCC-6D486EF513A7}"/>
          </ac:spMkLst>
        </pc:spChg>
        <pc:spChg chg="mod">
          <ac:chgData name="Mohamed Mahdi Sahbi Ben Daya" userId="985c0020-1785-44be-857c-7b32e8661aac" providerId="ADAL" clId="{E74D2EF1-5E3B-4CFA-9EC8-7DB95DD1C9FB}" dt="2024-04-01T22:36:11.885" v="6293" actId="5793"/>
          <ac:spMkLst>
            <pc:docMk/>
            <pc:sldMk cId="787268651" sldId="268"/>
            <ac:spMk id="3" creationId="{57846E6E-541E-C380-2EC3-91AF5BEE61F6}"/>
          </ac:spMkLst>
        </pc:spChg>
      </pc:sldChg>
      <pc:sldChg chg="addSp delSp modSp add mod">
        <pc:chgData name="Mohamed Mahdi Sahbi Ben Daya" userId="985c0020-1785-44be-857c-7b32e8661aac" providerId="ADAL" clId="{E74D2EF1-5E3B-4CFA-9EC8-7DB95DD1C9FB}" dt="2024-04-06T15:19:36.663" v="7118" actId="14734"/>
        <pc:sldMkLst>
          <pc:docMk/>
          <pc:sldMk cId="2117377590" sldId="269"/>
        </pc:sldMkLst>
        <pc:spChg chg="mod">
          <ac:chgData name="Mohamed Mahdi Sahbi Ben Daya" userId="985c0020-1785-44be-857c-7b32e8661aac" providerId="ADAL" clId="{E74D2EF1-5E3B-4CFA-9EC8-7DB95DD1C9FB}" dt="2024-04-01T20:40:31.356" v="3816" actId="313"/>
          <ac:spMkLst>
            <pc:docMk/>
            <pc:sldMk cId="2117377590" sldId="269"/>
            <ac:spMk id="2" creationId="{E0220718-7085-48D6-FCCC-6D486EF513A7}"/>
          </ac:spMkLst>
        </pc:spChg>
        <pc:spChg chg="mod">
          <ac:chgData name="Mohamed Mahdi Sahbi Ben Daya" userId="985c0020-1785-44be-857c-7b32e8661aac" providerId="ADAL" clId="{E74D2EF1-5E3B-4CFA-9EC8-7DB95DD1C9FB}" dt="2024-04-01T22:13:20.480" v="5492" actId="20577"/>
          <ac:spMkLst>
            <pc:docMk/>
            <pc:sldMk cId="2117377590" sldId="269"/>
            <ac:spMk id="3" creationId="{57846E6E-541E-C380-2EC3-91AF5BEE61F6}"/>
          </ac:spMkLst>
        </pc:spChg>
        <pc:graphicFrameChg chg="add del mod modGraphic">
          <ac:chgData name="Mohamed Mahdi Sahbi Ben Daya" userId="985c0020-1785-44be-857c-7b32e8661aac" providerId="ADAL" clId="{E74D2EF1-5E3B-4CFA-9EC8-7DB95DD1C9FB}" dt="2024-04-01T21:47:23.895" v="4556" actId="478"/>
          <ac:graphicFrameMkLst>
            <pc:docMk/>
            <pc:sldMk cId="2117377590" sldId="269"/>
            <ac:graphicFrameMk id="4" creationId="{4D9299DA-14ED-A1DA-E529-804DA45FC245}"/>
          </ac:graphicFrameMkLst>
        </pc:graphicFrameChg>
        <pc:graphicFrameChg chg="add mod modGraphic">
          <ac:chgData name="Mohamed Mahdi Sahbi Ben Daya" userId="985c0020-1785-44be-857c-7b32e8661aac" providerId="ADAL" clId="{E74D2EF1-5E3B-4CFA-9EC8-7DB95DD1C9FB}" dt="2024-04-06T15:19:36.663" v="7118" actId="14734"/>
          <ac:graphicFrameMkLst>
            <pc:docMk/>
            <pc:sldMk cId="2117377590" sldId="269"/>
            <ac:graphicFrameMk id="5" creationId="{EABFD2CE-56EE-BB92-262D-CAD7E39FC6D0}"/>
          </ac:graphicFrameMkLst>
        </pc:graphicFrameChg>
      </pc:sldChg>
      <pc:sldChg chg="modSp add mod">
        <pc:chgData name="Mohamed Mahdi Sahbi Ben Daya" userId="985c0020-1785-44be-857c-7b32e8661aac" providerId="ADAL" clId="{E74D2EF1-5E3B-4CFA-9EC8-7DB95DD1C9FB}" dt="2024-04-01T20:10:49.879" v="3792" actId="20577"/>
        <pc:sldMkLst>
          <pc:docMk/>
          <pc:sldMk cId="403163719" sldId="270"/>
        </pc:sldMkLst>
        <pc:spChg chg="mod">
          <ac:chgData name="Mohamed Mahdi Sahbi Ben Daya" userId="985c0020-1785-44be-857c-7b32e8661aac" providerId="ADAL" clId="{E74D2EF1-5E3B-4CFA-9EC8-7DB95DD1C9FB}" dt="2024-04-01T20:10:49.879" v="3792" actId="20577"/>
          <ac:spMkLst>
            <pc:docMk/>
            <pc:sldMk cId="403163719" sldId="270"/>
            <ac:spMk id="2" creationId="{E0220718-7085-48D6-FCCC-6D486EF513A7}"/>
          </ac:spMkLst>
        </pc:spChg>
      </pc:sldChg>
      <pc:sldChg chg="modSp add mod">
        <pc:chgData name="Mohamed Mahdi Sahbi Ben Daya" userId="985c0020-1785-44be-857c-7b32e8661aac" providerId="ADAL" clId="{E74D2EF1-5E3B-4CFA-9EC8-7DB95DD1C9FB}" dt="2024-04-01T20:10:59.522" v="3807" actId="20577"/>
        <pc:sldMkLst>
          <pc:docMk/>
          <pc:sldMk cId="3401032911" sldId="271"/>
        </pc:sldMkLst>
        <pc:spChg chg="mod">
          <ac:chgData name="Mohamed Mahdi Sahbi Ben Daya" userId="985c0020-1785-44be-857c-7b32e8661aac" providerId="ADAL" clId="{E74D2EF1-5E3B-4CFA-9EC8-7DB95DD1C9FB}" dt="2024-04-01T20:10:59.522" v="3807" actId="20577"/>
          <ac:spMkLst>
            <pc:docMk/>
            <pc:sldMk cId="3401032911" sldId="271"/>
            <ac:spMk id="2" creationId="{E0220718-7085-48D6-FCCC-6D486EF513A7}"/>
          </ac:spMkLst>
        </pc:spChg>
      </pc:sldChg>
      <pc:sldChg chg="modSp add del mod ord">
        <pc:chgData name="Mohamed Mahdi Sahbi Ben Daya" userId="985c0020-1785-44be-857c-7b32e8661aac" providerId="ADAL" clId="{E74D2EF1-5E3B-4CFA-9EC8-7DB95DD1C9FB}" dt="2024-04-06T15:41:10.157" v="7829" actId="2696"/>
        <pc:sldMkLst>
          <pc:docMk/>
          <pc:sldMk cId="3680533291" sldId="272"/>
        </pc:sldMkLst>
        <pc:spChg chg="mod">
          <ac:chgData name="Mohamed Mahdi Sahbi Ben Daya" userId="985c0020-1785-44be-857c-7b32e8661aac" providerId="ADAL" clId="{E74D2EF1-5E3B-4CFA-9EC8-7DB95DD1C9FB}" dt="2024-04-01T21:54:23.899" v="5010" actId="20577"/>
          <ac:spMkLst>
            <pc:docMk/>
            <pc:sldMk cId="3680533291" sldId="272"/>
            <ac:spMk id="2" creationId="{E0220718-7085-48D6-FCCC-6D486EF513A7}"/>
          </ac:spMkLst>
        </pc:spChg>
        <pc:spChg chg="mod">
          <ac:chgData name="Mohamed Mahdi Sahbi Ben Daya" userId="985c0020-1785-44be-857c-7b32e8661aac" providerId="ADAL" clId="{E74D2EF1-5E3B-4CFA-9EC8-7DB95DD1C9FB}" dt="2024-04-06T15:25:43.726" v="7134" actId="313"/>
          <ac:spMkLst>
            <pc:docMk/>
            <pc:sldMk cId="3680533291" sldId="272"/>
            <ac:spMk id="3" creationId="{57846E6E-541E-C380-2EC3-91AF5BEE61F6}"/>
          </ac:spMkLst>
        </pc:spChg>
      </pc:sldChg>
      <pc:sldChg chg="add del">
        <pc:chgData name="Mohamed Mahdi Sahbi Ben Daya" userId="985c0020-1785-44be-857c-7b32e8661aac" providerId="ADAL" clId="{E74D2EF1-5E3B-4CFA-9EC8-7DB95DD1C9FB}" dt="2024-04-06T15:26:50.722" v="7137" actId="2696"/>
        <pc:sldMkLst>
          <pc:docMk/>
          <pc:sldMk cId="2616466270" sldId="275"/>
        </pc:sldMkLst>
      </pc:sldChg>
      <pc:sldChg chg="modSp add mod">
        <pc:chgData name="Mohamed Mahdi Sahbi Ben Daya" userId="985c0020-1785-44be-857c-7b32e8661aac" providerId="ADAL" clId="{E74D2EF1-5E3B-4CFA-9EC8-7DB95DD1C9FB}" dt="2024-04-06T15:40:52.737" v="7828" actId="20577"/>
        <pc:sldMkLst>
          <pc:docMk/>
          <pc:sldMk cId="2002662924" sldId="276"/>
        </pc:sldMkLst>
        <pc:spChg chg="mod">
          <ac:chgData name="Mohamed Mahdi Sahbi Ben Daya" userId="985c0020-1785-44be-857c-7b32e8661aac" providerId="ADAL" clId="{E74D2EF1-5E3B-4CFA-9EC8-7DB95DD1C9FB}" dt="2024-04-06T15:40:52.737" v="7828" actId="20577"/>
          <ac:spMkLst>
            <pc:docMk/>
            <pc:sldMk cId="2002662924" sldId="276"/>
            <ac:spMk id="3" creationId="{57846E6E-541E-C380-2EC3-91AF5BEE61F6}"/>
          </ac:spMkLst>
        </pc:spChg>
      </pc:sldChg>
    </pc:docChg>
  </pc:docChgLst>
  <pc:docChgLst>
    <pc:chgData name="Acile Sfeir" userId="S::acile.sfeir@polymtlus.ca::2d054df2-df8c-4f18-93d9-ddc34f8818be" providerId="AD" clId="Web-{37E38A8E-CFF3-8E7B-BDE5-73C6908A6EBC}"/>
    <pc:docChg chg="mod addSld modSld">
      <pc:chgData name="Acile Sfeir" userId="S::acile.sfeir@polymtlus.ca::2d054df2-df8c-4f18-93d9-ddc34f8818be" providerId="AD" clId="Web-{37E38A8E-CFF3-8E7B-BDE5-73C6908A6EBC}" dt="2024-04-06T05:14:18.132" v="1553" actId="20577"/>
      <pc:docMkLst>
        <pc:docMk/>
      </pc:docMkLst>
      <pc:sldChg chg="modSp">
        <pc:chgData name="Acile Sfeir" userId="S::acile.sfeir@polymtlus.ca::2d054df2-df8c-4f18-93d9-ddc34f8818be" providerId="AD" clId="Web-{37E38A8E-CFF3-8E7B-BDE5-73C6908A6EBC}" dt="2024-04-06T02:49:56.109" v="69" actId="20577"/>
        <pc:sldMkLst>
          <pc:docMk/>
          <pc:sldMk cId="1200750332" sldId="262"/>
        </pc:sldMkLst>
        <pc:spChg chg="mod">
          <ac:chgData name="Acile Sfeir" userId="S::acile.sfeir@polymtlus.ca::2d054df2-df8c-4f18-93d9-ddc34f8818be" providerId="AD" clId="Web-{37E38A8E-CFF3-8E7B-BDE5-73C6908A6EBC}" dt="2024-04-06T02:49:56.109" v="69" actId="20577"/>
          <ac:spMkLst>
            <pc:docMk/>
            <pc:sldMk cId="1200750332" sldId="262"/>
            <ac:spMk id="3" creationId="{57846E6E-541E-C380-2EC3-91AF5BEE61F6}"/>
          </ac:spMkLst>
        </pc:spChg>
      </pc:sldChg>
      <pc:sldChg chg="modSp">
        <pc:chgData name="Acile Sfeir" userId="S::acile.sfeir@polymtlus.ca::2d054df2-df8c-4f18-93d9-ddc34f8818be" providerId="AD" clId="Web-{37E38A8E-CFF3-8E7B-BDE5-73C6908A6EBC}" dt="2024-04-06T02:49:24.279" v="36" actId="20577"/>
        <pc:sldMkLst>
          <pc:docMk/>
          <pc:sldMk cId="3854952326" sldId="264"/>
        </pc:sldMkLst>
        <pc:spChg chg="mod">
          <ac:chgData name="Acile Sfeir" userId="S::acile.sfeir@polymtlus.ca::2d054df2-df8c-4f18-93d9-ddc34f8818be" providerId="AD" clId="Web-{37E38A8E-CFF3-8E7B-BDE5-73C6908A6EBC}" dt="2024-04-06T02:49:24.279" v="36" actId="20577"/>
          <ac:spMkLst>
            <pc:docMk/>
            <pc:sldMk cId="3854952326" sldId="264"/>
            <ac:spMk id="6" creationId="{E4A6FDF3-99DB-0B55-7D18-61C36092E9EC}"/>
          </ac:spMkLst>
        </pc:spChg>
      </pc:sldChg>
      <pc:sldChg chg="modSp">
        <pc:chgData name="Acile Sfeir" userId="S::acile.sfeir@polymtlus.ca::2d054df2-df8c-4f18-93d9-ddc34f8818be" providerId="AD" clId="Web-{37E38A8E-CFF3-8E7B-BDE5-73C6908A6EBC}" dt="2024-04-06T02:49:20.326" v="35" actId="20577"/>
        <pc:sldMkLst>
          <pc:docMk/>
          <pc:sldMk cId="586806951" sldId="267"/>
        </pc:sldMkLst>
        <pc:spChg chg="mod">
          <ac:chgData name="Acile Sfeir" userId="S::acile.sfeir@polymtlus.ca::2d054df2-df8c-4f18-93d9-ddc34f8818be" providerId="AD" clId="Web-{37E38A8E-CFF3-8E7B-BDE5-73C6908A6EBC}" dt="2024-04-06T02:49:20.326" v="35" actId="20577"/>
          <ac:spMkLst>
            <pc:docMk/>
            <pc:sldMk cId="586806951" sldId="267"/>
            <ac:spMk id="8" creationId="{131056D3-4217-EA50-3282-5A33501AC195}"/>
          </ac:spMkLst>
        </pc:spChg>
      </pc:sldChg>
      <pc:sldChg chg="modSp">
        <pc:chgData name="Acile Sfeir" userId="S::acile.sfeir@polymtlus.ca::2d054df2-df8c-4f18-93d9-ddc34f8818be" providerId="AD" clId="Web-{37E38A8E-CFF3-8E7B-BDE5-73C6908A6EBC}" dt="2024-04-06T02:51:00.845" v="71" actId="1076"/>
        <pc:sldMkLst>
          <pc:docMk/>
          <pc:sldMk cId="2117377590" sldId="269"/>
        </pc:sldMkLst>
        <pc:spChg chg="mod">
          <ac:chgData name="Acile Sfeir" userId="S::acile.sfeir@polymtlus.ca::2d054df2-df8c-4f18-93d9-ddc34f8818be" providerId="AD" clId="Web-{37E38A8E-CFF3-8E7B-BDE5-73C6908A6EBC}" dt="2024-04-06T02:51:00.845" v="71" actId="1076"/>
          <ac:spMkLst>
            <pc:docMk/>
            <pc:sldMk cId="2117377590" sldId="269"/>
            <ac:spMk id="3" creationId="{57846E6E-541E-C380-2EC3-91AF5BEE61F6}"/>
          </ac:spMkLst>
        </pc:spChg>
      </pc:sldChg>
      <pc:sldChg chg="modSp">
        <pc:chgData name="Acile Sfeir" userId="S::acile.sfeir@polymtlus.ca::2d054df2-df8c-4f18-93d9-ddc34f8818be" providerId="AD" clId="Web-{37E38A8E-CFF3-8E7B-BDE5-73C6908A6EBC}" dt="2024-04-06T04:24:13.517" v="1438" actId="20577"/>
        <pc:sldMkLst>
          <pc:docMk/>
          <pc:sldMk cId="403163719" sldId="270"/>
        </pc:sldMkLst>
        <pc:spChg chg="mod">
          <ac:chgData name="Acile Sfeir" userId="S::acile.sfeir@polymtlus.ca::2d054df2-df8c-4f18-93d9-ddc34f8818be" providerId="AD" clId="Web-{37E38A8E-CFF3-8E7B-BDE5-73C6908A6EBC}" dt="2024-04-06T04:24:13.517" v="1438" actId="20577"/>
          <ac:spMkLst>
            <pc:docMk/>
            <pc:sldMk cId="403163719" sldId="270"/>
            <ac:spMk id="3" creationId="{57846E6E-541E-C380-2EC3-91AF5BEE61F6}"/>
          </ac:spMkLst>
        </pc:spChg>
      </pc:sldChg>
      <pc:sldChg chg="modSp addCm">
        <pc:chgData name="Acile Sfeir" userId="S::acile.sfeir@polymtlus.ca::2d054df2-df8c-4f18-93d9-ddc34f8818be" providerId="AD" clId="Web-{37E38A8E-CFF3-8E7B-BDE5-73C6908A6EBC}" dt="2024-04-06T02:52:29.676" v="75"/>
        <pc:sldMkLst>
          <pc:docMk/>
          <pc:sldMk cId="3680533291" sldId="272"/>
        </pc:sldMkLst>
        <pc:spChg chg="mod">
          <ac:chgData name="Acile Sfeir" userId="S::acile.sfeir@polymtlus.ca::2d054df2-df8c-4f18-93d9-ddc34f8818be" providerId="AD" clId="Web-{37E38A8E-CFF3-8E7B-BDE5-73C6908A6EBC}" dt="2024-04-06T02:51:28.502" v="73" actId="1076"/>
          <ac:spMkLst>
            <pc:docMk/>
            <pc:sldMk cId="3680533291" sldId="272"/>
            <ac:spMk id="3" creationId="{57846E6E-541E-C380-2EC3-91AF5BEE61F6}"/>
          </ac:spMkLst>
        </pc:spChg>
        <pc:extLst>
          <p:ext xmlns:p="http://schemas.openxmlformats.org/presentationml/2006/main" uri="{D6D511B9-2390-475A-947B-AFAB55BFBCF1}">
            <pc226:cmChg xmlns:pc226="http://schemas.microsoft.com/office/powerpoint/2022/06/main/command" chg="add">
              <pc226:chgData name="Acile Sfeir" userId="S::acile.sfeir@polymtlus.ca::2d054df2-df8c-4f18-93d9-ddc34f8818be" providerId="AD" clId="Web-{37E38A8E-CFF3-8E7B-BDE5-73C6908A6EBC}" dt="2024-04-06T02:52:29.676" v="75"/>
              <pc2:cmMkLst xmlns:pc2="http://schemas.microsoft.com/office/powerpoint/2019/9/main/command">
                <pc:docMk/>
                <pc:sldMk cId="3680533291" sldId="272"/>
                <pc2:cmMk id="{0EE8E531-7EF0-41B6-B945-18FBEAA79562}"/>
              </pc2:cmMkLst>
            </pc226:cmChg>
          </p:ext>
        </pc:extLst>
      </pc:sldChg>
      <pc:sldChg chg="modSp add replId">
        <pc:chgData name="Acile Sfeir" userId="S::acile.sfeir@polymtlus.ca::2d054df2-df8c-4f18-93d9-ddc34f8818be" providerId="AD" clId="Web-{37E38A8E-CFF3-8E7B-BDE5-73C6908A6EBC}" dt="2024-04-06T03:22:37.431" v="1352" actId="20577"/>
        <pc:sldMkLst>
          <pc:docMk/>
          <pc:sldMk cId="1244009256" sldId="273"/>
        </pc:sldMkLst>
        <pc:spChg chg="mod">
          <ac:chgData name="Acile Sfeir" userId="S::acile.sfeir@polymtlus.ca::2d054df2-df8c-4f18-93d9-ddc34f8818be" providerId="AD" clId="Web-{37E38A8E-CFF3-8E7B-BDE5-73C6908A6EBC}" dt="2024-04-06T03:22:37.431" v="1352" actId="20577"/>
          <ac:spMkLst>
            <pc:docMk/>
            <pc:sldMk cId="1244009256" sldId="273"/>
            <ac:spMk id="3" creationId="{57846E6E-541E-C380-2EC3-91AF5BEE61F6}"/>
          </ac:spMkLst>
        </pc:spChg>
      </pc:sldChg>
      <pc:sldChg chg="modSp add replId">
        <pc:chgData name="Acile Sfeir" userId="S::acile.sfeir@polymtlus.ca::2d054df2-df8c-4f18-93d9-ddc34f8818be" providerId="AD" clId="Web-{37E38A8E-CFF3-8E7B-BDE5-73C6908A6EBC}" dt="2024-04-06T05:14:18.132" v="1553" actId="20577"/>
        <pc:sldMkLst>
          <pc:docMk/>
          <pc:sldMk cId="1632729637" sldId="274"/>
        </pc:sldMkLst>
        <pc:spChg chg="mod">
          <ac:chgData name="Acile Sfeir" userId="S::acile.sfeir@polymtlus.ca::2d054df2-df8c-4f18-93d9-ddc34f8818be" providerId="AD" clId="Web-{37E38A8E-CFF3-8E7B-BDE5-73C6908A6EBC}" dt="2024-04-06T05:14:18.132" v="1553" actId="20577"/>
          <ac:spMkLst>
            <pc:docMk/>
            <pc:sldMk cId="1632729637" sldId="274"/>
            <ac:spMk id="3" creationId="{57846E6E-541E-C380-2EC3-91AF5BEE61F6}"/>
          </ac:spMkLst>
        </pc:spChg>
      </pc:sldChg>
    </pc:docChg>
  </pc:docChgLst>
  <pc:docChgLst>
    <pc:chgData name="Mohamed Mahdi Sahbi Ben Daya" userId="985c0020-1785-44be-857c-7b32e8661aac" providerId="ADAL" clId="{82A00C74-B1A8-4145-9BCB-C57CD6AD6E82}"/>
    <pc:docChg chg="">
      <pc:chgData name="Mohamed Mahdi Sahbi Ben Daya" userId="985c0020-1785-44be-857c-7b32e8661aac" providerId="ADAL" clId="{82A00C74-B1A8-4145-9BCB-C57CD6AD6E82}" dt="2024-04-06T04:53:29.488" v="0"/>
      <pc:docMkLst>
        <pc:docMk/>
      </pc:docMkLst>
      <pc:sldChg chg="modCm">
        <pc:chgData name="Mohamed Mahdi Sahbi Ben Daya" userId="985c0020-1785-44be-857c-7b32e8661aac" providerId="ADAL" clId="{82A00C74-B1A8-4145-9BCB-C57CD6AD6E82}" dt="2024-04-06T04:53:29.488" v="0"/>
        <pc:sldMkLst>
          <pc:docMk/>
          <pc:sldMk cId="3680533291" sldId="272"/>
        </pc:sldMkLst>
        <pc:extLst>
          <p:ext xmlns:p="http://schemas.openxmlformats.org/presentationml/2006/main" uri="{D6D511B9-2390-475A-947B-AFAB55BFBCF1}">
            <pc226:cmChg xmlns:pc226="http://schemas.microsoft.com/office/powerpoint/2022/06/main/command" chg="">
              <pc226:chgData name="Mohamed Mahdi Sahbi Ben Daya" userId="985c0020-1785-44be-857c-7b32e8661aac" providerId="ADAL" clId="{82A00C74-B1A8-4145-9BCB-C57CD6AD6E82}" dt="2024-04-06T04:53:29.488" v="0"/>
              <pc2:cmMkLst xmlns:pc2="http://schemas.microsoft.com/office/powerpoint/2019/9/main/command">
                <pc:docMk/>
                <pc:sldMk cId="3680533291" sldId="272"/>
                <pc2:cmMk id="{0EE8E531-7EF0-41B6-B945-18FBEAA79562}"/>
              </pc2:cmMkLst>
              <pc226:cmRplyChg chg="add">
                <pc226:chgData name="Mohamed Mahdi Sahbi Ben Daya" userId="985c0020-1785-44be-857c-7b32e8661aac" providerId="ADAL" clId="{82A00C74-B1A8-4145-9BCB-C57CD6AD6E82}" dt="2024-04-06T04:53:29.488" v="0"/>
                <pc2:cmRplyMkLst xmlns:pc2="http://schemas.microsoft.com/office/powerpoint/2019/9/main/command">
                  <pc:docMk/>
                  <pc:sldMk cId="3680533291" sldId="272"/>
                  <pc2:cmMk id="{0EE8E531-7EF0-41B6-B945-18FBEAA79562}"/>
                  <pc2:cmRplyMk id="{02864F1A-B9FB-2848-9F5E-CEA06775047B}"/>
                </pc2:cmRplyMkLst>
              </pc226:cmRplyChg>
            </pc226:cmChg>
          </p:ext>
        </pc:ext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Analyse_Conv_Lombair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enda\OneDrive\Documents\GitHub\MEC8211ProjetFinal\bin\Analyse_Conv_Lombair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arcd\Documents\GitHub\MEC8211ProjetFinal\bin\V&#233;rification_de_cod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77072861148995E-2"/>
          <c:y val="1.9033076134756903E-2"/>
          <c:w val="0.92466357488686535"/>
          <c:h val="0.90413678528210506"/>
        </c:manualLayout>
      </c:layout>
      <c:scatterChart>
        <c:scatterStyle val="lineMarker"/>
        <c:varyColors val="0"/>
        <c:ser>
          <c:idx val="0"/>
          <c:order val="0"/>
          <c:tx>
            <c:v>1 élément</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Sheet3!$A$4:$A$5</c:f>
              <c:numCache>
                <c:formatCode>General</c:formatCode>
                <c:ptCount val="2"/>
                <c:pt idx="0">
                  <c:v>0</c:v>
                </c:pt>
                <c:pt idx="1">
                  <c:v>500</c:v>
                </c:pt>
              </c:numCache>
            </c:numRef>
          </c:xVal>
          <c:yVal>
            <c:numRef>
              <c:f>Sheet3!$B$4:$B$5</c:f>
              <c:numCache>
                <c:formatCode>General</c:formatCode>
                <c:ptCount val="2"/>
                <c:pt idx="0">
                  <c:v>0</c:v>
                </c:pt>
                <c:pt idx="1">
                  <c:v>53.088790000000003</c:v>
                </c:pt>
              </c:numCache>
            </c:numRef>
          </c:yVal>
          <c:smooth val="0"/>
          <c:extLst>
            <c:ext xmlns:c16="http://schemas.microsoft.com/office/drawing/2014/chart" uri="{C3380CC4-5D6E-409C-BE32-E72D297353CC}">
              <c16:uniqueId val="{00000000-4BB1-4E5E-ADCE-0B9FDF88141A}"/>
            </c:ext>
          </c:extLst>
        </c:ser>
        <c:ser>
          <c:idx val="1"/>
          <c:order val="1"/>
          <c:tx>
            <c:v>2 éléments</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Sheet3!$D$4:$D$6</c:f>
              <c:numCache>
                <c:formatCode>General</c:formatCode>
                <c:ptCount val="3"/>
                <c:pt idx="0">
                  <c:v>0</c:v>
                </c:pt>
                <c:pt idx="1">
                  <c:v>250</c:v>
                </c:pt>
                <c:pt idx="2">
                  <c:v>500</c:v>
                </c:pt>
              </c:numCache>
            </c:numRef>
          </c:xVal>
          <c:yVal>
            <c:numRef>
              <c:f>Sheet3!$E$4:$E$6</c:f>
              <c:numCache>
                <c:formatCode>General</c:formatCode>
                <c:ptCount val="3"/>
                <c:pt idx="0">
                  <c:v>0</c:v>
                </c:pt>
                <c:pt idx="1">
                  <c:v>16.59721</c:v>
                </c:pt>
                <c:pt idx="2">
                  <c:v>53.088790000000003</c:v>
                </c:pt>
              </c:numCache>
            </c:numRef>
          </c:yVal>
          <c:smooth val="0"/>
          <c:extLst>
            <c:ext xmlns:c16="http://schemas.microsoft.com/office/drawing/2014/chart" uri="{C3380CC4-5D6E-409C-BE32-E72D297353CC}">
              <c16:uniqueId val="{00000001-4BB1-4E5E-ADCE-0B9FDF88141A}"/>
            </c:ext>
          </c:extLst>
        </c:ser>
        <c:ser>
          <c:idx val="2"/>
          <c:order val="2"/>
          <c:tx>
            <c:v>4 éléments</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Sheet3!$G$4:$G$8</c:f>
              <c:numCache>
                <c:formatCode>General</c:formatCode>
                <c:ptCount val="5"/>
                <c:pt idx="0">
                  <c:v>0</c:v>
                </c:pt>
                <c:pt idx="1">
                  <c:v>125</c:v>
                </c:pt>
                <c:pt idx="2">
                  <c:v>250</c:v>
                </c:pt>
                <c:pt idx="3">
                  <c:v>375</c:v>
                </c:pt>
                <c:pt idx="4">
                  <c:v>500</c:v>
                </c:pt>
              </c:numCache>
            </c:numRef>
          </c:xVal>
          <c:yVal>
            <c:numRef>
              <c:f>Sheet3!$H$4:$H$8</c:f>
              <c:numCache>
                <c:formatCode>General</c:formatCode>
                <c:ptCount val="5"/>
                <c:pt idx="0">
                  <c:v>0</c:v>
                </c:pt>
                <c:pt idx="1">
                  <c:v>4.5684089999999999</c:v>
                </c:pt>
                <c:pt idx="2">
                  <c:v>16.59721</c:v>
                </c:pt>
                <c:pt idx="3">
                  <c:v>33.599600000000002</c:v>
                </c:pt>
                <c:pt idx="4">
                  <c:v>53.088790000000003</c:v>
                </c:pt>
              </c:numCache>
            </c:numRef>
          </c:yVal>
          <c:smooth val="0"/>
          <c:extLst>
            <c:ext xmlns:c16="http://schemas.microsoft.com/office/drawing/2014/chart" uri="{C3380CC4-5D6E-409C-BE32-E72D297353CC}">
              <c16:uniqueId val="{00000002-4BB1-4E5E-ADCE-0B9FDF88141A}"/>
            </c:ext>
          </c:extLst>
        </c:ser>
        <c:ser>
          <c:idx val="3"/>
          <c:order val="3"/>
          <c:tx>
            <c:v>8 éléments</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Sheet3!$J$4:$J$12</c:f>
              <c:numCache>
                <c:formatCode>General</c:formatCode>
                <c:ptCount val="9"/>
                <c:pt idx="0">
                  <c:v>0</c:v>
                </c:pt>
                <c:pt idx="1">
                  <c:v>62.5</c:v>
                </c:pt>
                <c:pt idx="2">
                  <c:v>125</c:v>
                </c:pt>
                <c:pt idx="3">
                  <c:v>187.5</c:v>
                </c:pt>
                <c:pt idx="4">
                  <c:v>250</c:v>
                </c:pt>
                <c:pt idx="5">
                  <c:v>312.5</c:v>
                </c:pt>
                <c:pt idx="6">
                  <c:v>375</c:v>
                </c:pt>
                <c:pt idx="7">
                  <c:v>437.5</c:v>
                </c:pt>
                <c:pt idx="8">
                  <c:v>500</c:v>
                </c:pt>
              </c:numCache>
            </c:numRef>
          </c:xVal>
          <c:yVal>
            <c:numRef>
              <c:f>Sheet3!$K$4:$K$12</c:f>
              <c:numCache>
                <c:formatCode>General</c:formatCode>
                <c:ptCount val="9"/>
                <c:pt idx="0">
                  <c:v>0</c:v>
                </c:pt>
                <c:pt idx="1">
                  <c:v>1.196231</c:v>
                </c:pt>
                <c:pt idx="2">
                  <c:v>4.5684089999999999</c:v>
                </c:pt>
                <c:pt idx="3">
                  <c:v>9.8056850000000004</c:v>
                </c:pt>
                <c:pt idx="4">
                  <c:v>16.59721</c:v>
                </c:pt>
                <c:pt idx="5">
                  <c:v>24.63213</c:v>
                </c:pt>
                <c:pt idx="6">
                  <c:v>33.599600000000002</c:v>
                </c:pt>
                <c:pt idx="7">
                  <c:v>43.188769999999998</c:v>
                </c:pt>
                <c:pt idx="8">
                  <c:v>53.088790000000003</c:v>
                </c:pt>
              </c:numCache>
            </c:numRef>
          </c:yVal>
          <c:smooth val="0"/>
          <c:extLst>
            <c:ext xmlns:c16="http://schemas.microsoft.com/office/drawing/2014/chart" uri="{C3380CC4-5D6E-409C-BE32-E72D297353CC}">
              <c16:uniqueId val="{00000003-4BB1-4E5E-ADCE-0B9FDF88141A}"/>
            </c:ext>
          </c:extLst>
        </c:ser>
        <c:ser>
          <c:idx val="4"/>
          <c:order val="4"/>
          <c:tx>
            <c:v>16 éléments</c:v>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Sheet3!$M$4:$M$20</c:f>
              <c:numCache>
                <c:formatCode>General</c:formatCode>
                <c:ptCount val="17"/>
                <c:pt idx="0">
                  <c:v>0</c:v>
                </c:pt>
                <c:pt idx="1">
                  <c:v>31.25</c:v>
                </c:pt>
                <c:pt idx="2">
                  <c:v>62.5</c:v>
                </c:pt>
                <c:pt idx="3">
                  <c:v>93.75</c:v>
                </c:pt>
                <c:pt idx="4">
                  <c:v>125</c:v>
                </c:pt>
                <c:pt idx="5">
                  <c:v>156.25</c:v>
                </c:pt>
                <c:pt idx="6">
                  <c:v>187.5</c:v>
                </c:pt>
                <c:pt idx="7">
                  <c:v>218.75</c:v>
                </c:pt>
                <c:pt idx="8">
                  <c:v>250</c:v>
                </c:pt>
                <c:pt idx="9">
                  <c:v>281.25</c:v>
                </c:pt>
                <c:pt idx="10">
                  <c:v>312.5</c:v>
                </c:pt>
                <c:pt idx="11">
                  <c:v>343.75</c:v>
                </c:pt>
                <c:pt idx="12">
                  <c:v>375</c:v>
                </c:pt>
                <c:pt idx="13">
                  <c:v>406.25</c:v>
                </c:pt>
                <c:pt idx="14">
                  <c:v>437.5</c:v>
                </c:pt>
                <c:pt idx="15">
                  <c:v>468.75</c:v>
                </c:pt>
                <c:pt idx="16">
                  <c:v>500</c:v>
                </c:pt>
              </c:numCache>
            </c:numRef>
          </c:xVal>
          <c:yVal>
            <c:numRef>
              <c:f>Sheet3!$N$4:$N$20</c:f>
              <c:numCache>
                <c:formatCode>General</c:formatCode>
                <c:ptCount val="17"/>
                <c:pt idx="0">
                  <c:v>0</c:v>
                </c:pt>
                <c:pt idx="1">
                  <c:v>0.30669419999999997</c:v>
                </c:pt>
                <c:pt idx="2">
                  <c:v>1.196231</c:v>
                </c:pt>
                <c:pt idx="3">
                  <c:v>2.6297549999999998</c:v>
                </c:pt>
                <c:pt idx="4">
                  <c:v>4.5684089999999999</c:v>
                </c:pt>
                <c:pt idx="5">
                  <c:v>6.9733390000000002</c:v>
                </c:pt>
                <c:pt idx="6">
                  <c:v>9.8056850000000004</c:v>
                </c:pt>
                <c:pt idx="7">
                  <c:v>13.026590000000001</c:v>
                </c:pt>
                <c:pt idx="8">
                  <c:v>16.59721</c:v>
                </c:pt>
                <c:pt idx="9">
                  <c:v>20.478670000000001</c:v>
                </c:pt>
                <c:pt idx="10">
                  <c:v>24.63213</c:v>
                </c:pt>
                <c:pt idx="11">
                  <c:v>29.018719999999998</c:v>
                </c:pt>
                <c:pt idx="12">
                  <c:v>33.599600000000002</c:v>
                </c:pt>
                <c:pt idx="13">
                  <c:v>38.335900000000002</c:v>
                </c:pt>
                <c:pt idx="14">
                  <c:v>43.188769999999998</c:v>
                </c:pt>
                <c:pt idx="15">
                  <c:v>48.119349999999997</c:v>
                </c:pt>
                <c:pt idx="16">
                  <c:v>53.088790000000003</c:v>
                </c:pt>
              </c:numCache>
            </c:numRef>
          </c:yVal>
          <c:smooth val="0"/>
          <c:extLst>
            <c:ext xmlns:c16="http://schemas.microsoft.com/office/drawing/2014/chart" uri="{C3380CC4-5D6E-409C-BE32-E72D297353CC}">
              <c16:uniqueId val="{00000004-4BB1-4E5E-ADCE-0B9FDF88141A}"/>
            </c:ext>
          </c:extLst>
        </c:ser>
        <c:ser>
          <c:idx val="5"/>
          <c:order val="5"/>
          <c:tx>
            <c:v>32 éléments</c:v>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Sheet3!$P$4:$P$36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Sheet3!$Q$4:$Q$36</c:f>
              <c:numCache>
                <c:formatCode>General</c:formatCode>
                <c:ptCount val="33"/>
                <c:pt idx="0">
                  <c:v>0</c:v>
                </c:pt>
                <c:pt idx="1">
                  <c:v>7.8063220000000003E-2</c:v>
                </c:pt>
                <c:pt idx="2">
                  <c:v>0.30669419999999997</c:v>
                </c:pt>
                <c:pt idx="3">
                  <c:v>0.68103590000000003</c:v>
                </c:pt>
                <c:pt idx="4">
                  <c:v>1.196231</c:v>
                </c:pt>
                <c:pt idx="5">
                  <c:v>1.847423</c:v>
                </c:pt>
                <c:pt idx="6">
                  <c:v>2.6297549999999998</c:v>
                </c:pt>
                <c:pt idx="7">
                  <c:v>3.53837</c:v>
                </c:pt>
                <c:pt idx="8">
                  <c:v>4.5684089999999999</c:v>
                </c:pt>
                <c:pt idx="9">
                  <c:v>5.7150179999999997</c:v>
                </c:pt>
                <c:pt idx="10">
                  <c:v>6.9733390000000002</c:v>
                </c:pt>
                <c:pt idx="11">
                  <c:v>8.3385130000000007</c:v>
                </c:pt>
                <c:pt idx="12">
                  <c:v>9.8056850000000004</c:v>
                </c:pt>
                <c:pt idx="13">
                  <c:v>11.37</c:v>
                </c:pt>
                <c:pt idx="14">
                  <c:v>13.026590000000001</c:v>
                </c:pt>
                <c:pt idx="15">
                  <c:v>14.770619999999999</c:v>
                </c:pt>
                <c:pt idx="16">
                  <c:v>16.59721</c:v>
                </c:pt>
                <c:pt idx="17">
                  <c:v>18.50151</c:v>
                </c:pt>
                <c:pt idx="18">
                  <c:v>20.478670000000001</c:v>
                </c:pt>
                <c:pt idx="19">
                  <c:v>22.52383</c:v>
                </c:pt>
                <c:pt idx="20">
                  <c:v>24.63213</c:v>
                </c:pt>
                <c:pt idx="21">
                  <c:v>26.79871</c:v>
                </c:pt>
                <c:pt idx="22">
                  <c:v>29.018719999999998</c:v>
                </c:pt>
                <c:pt idx="23">
                  <c:v>31.287310000000002</c:v>
                </c:pt>
                <c:pt idx="24">
                  <c:v>33.599600000000002</c:v>
                </c:pt>
                <c:pt idx="25">
                  <c:v>35.950749999999999</c:v>
                </c:pt>
                <c:pt idx="26">
                  <c:v>38.335900000000002</c:v>
                </c:pt>
                <c:pt idx="27">
                  <c:v>40.750190000000003</c:v>
                </c:pt>
                <c:pt idx="28">
                  <c:v>43.188769999999998</c:v>
                </c:pt>
                <c:pt idx="29">
                  <c:v>45.646769999999997</c:v>
                </c:pt>
                <c:pt idx="30">
                  <c:v>48.119349999999997</c:v>
                </c:pt>
                <c:pt idx="31">
                  <c:v>50.601640000000003</c:v>
                </c:pt>
                <c:pt idx="32">
                  <c:v>53.088790000000003</c:v>
                </c:pt>
              </c:numCache>
            </c:numRef>
          </c:yVal>
          <c:smooth val="0"/>
          <c:extLst>
            <c:ext xmlns:c16="http://schemas.microsoft.com/office/drawing/2014/chart" uri="{C3380CC4-5D6E-409C-BE32-E72D297353CC}">
              <c16:uniqueId val="{00000005-4BB1-4E5E-ADCE-0B9FDF88141A}"/>
            </c:ext>
          </c:extLst>
        </c:ser>
        <c:ser>
          <c:idx val="6"/>
          <c:order val="6"/>
          <c:tx>
            <c:v>Poutre d'Euler</c:v>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Sheet3!$W$4:$W$36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Sheet3!$X$4:$X$36</c:f>
              <c:numCache>
                <c:formatCode>General</c:formatCode>
                <c:ptCount val="33"/>
                <c:pt idx="0">
                  <c:v>0</c:v>
                </c:pt>
                <c:pt idx="1">
                  <c:v>7.6902872515206236E-2</c:v>
                </c:pt>
                <c:pt idx="2">
                  <c:v>0.30437347437597412</c:v>
                </c:pt>
                <c:pt idx="3">
                  <c:v>0.6775547820550275</c:v>
                </c:pt>
                <c:pt idx="4">
                  <c:v>1.1915897720250903</c:v>
                </c:pt>
                <c:pt idx="5">
                  <c:v>1.8416214207588861</c:v>
                </c:pt>
                <c:pt idx="6">
                  <c:v>2.6227927047291386</c:v>
                </c:pt>
                <c:pt idx="7">
                  <c:v>3.5302466004085722</c:v>
                </c:pt>
                <c:pt idx="8">
                  <c:v>4.5591260842699102</c:v>
                </c:pt>
                <c:pt idx="9">
                  <c:v>5.7045741327858766</c:v>
                </c:pt>
                <c:pt idx="10">
                  <c:v>6.9617337224291953</c:v>
                </c:pt>
                <c:pt idx="11">
                  <c:v>8.32574782967259</c:v>
                </c:pt>
                <c:pt idx="12">
                  <c:v>9.791759430988785</c:v>
                </c:pt>
                <c:pt idx="13">
                  <c:v>11.354911502850504</c:v>
                </c:pt>
                <c:pt idx="14">
                  <c:v>13.010347021730469</c:v>
                </c:pt>
                <c:pt idx="15">
                  <c:v>14.753208964101406</c:v>
                </c:pt>
                <c:pt idx="16">
                  <c:v>16.578640306436039</c:v>
                </c:pt>
                <c:pt idx="17">
                  <c:v>18.481784025207087</c:v>
                </c:pt>
                <c:pt idx="18">
                  <c:v>20.457783096887283</c:v>
                </c:pt>
                <c:pt idx="19">
                  <c:v>22.501780497949344</c:v>
                </c:pt>
                <c:pt idx="20">
                  <c:v>24.608919204865995</c:v>
                </c:pt>
                <c:pt idx="21">
                  <c:v>26.774342194109959</c:v>
                </c:pt>
                <c:pt idx="22">
                  <c:v>28.993192442153962</c:v>
                </c:pt>
                <c:pt idx="23">
                  <c:v>31.260612925470728</c:v>
                </c:pt>
                <c:pt idx="24">
                  <c:v>33.571746620532977</c:v>
                </c:pt>
                <c:pt idx="25">
                  <c:v>35.921736503813435</c:v>
                </c:pt>
                <c:pt idx="26">
                  <c:v>38.305725551784832</c:v>
                </c:pt>
                <c:pt idx="27">
                  <c:v>40.718856740919882</c:v>
                </c:pt>
                <c:pt idx="28">
                  <c:v>43.156273047691315</c:v>
                </c:pt>
                <c:pt idx="29">
                  <c:v>45.613117448571849</c:v>
                </c:pt>
                <c:pt idx="30">
                  <c:v>48.084532920034214</c:v>
                </c:pt>
                <c:pt idx="31">
                  <c:v>50.565662438551129</c:v>
                </c:pt>
                <c:pt idx="32" formatCode="0.00E+00">
                  <c:v>53.051648980595324</c:v>
                </c:pt>
              </c:numCache>
            </c:numRef>
          </c:yVal>
          <c:smooth val="0"/>
          <c:extLst>
            <c:ext xmlns:c16="http://schemas.microsoft.com/office/drawing/2014/chart" uri="{C3380CC4-5D6E-409C-BE32-E72D297353CC}">
              <c16:uniqueId val="{00000006-4BB1-4E5E-ADCE-0B9FDF88141A}"/>
            </c:ext>
          </c:extLst>
        </c:ser>
        <c:dLbls>
          <c:showLegendKey val="0"/>
          <c:showVal val="0"/>
          <c:showCatName val="0"/>
          <c:showSerName val="0"/>
          <c:showPercent val="0"/>
          <c:showBubbleSize val="0"/>
        </c:dLbls>
        <c:axId val="477280911"/>
        <c:axId val="477271791"/>
      </c:scatterChart>
      <c:valAx>
        <c:axId val="47728091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a:t>Longueur</a:t>
                </a:r>
                <a:r>
                  <a:rPr lang="en-CA" baseline="0" dirty="0"/>
                  <a:t> de la </a:t>
                </a:r>
                <a:r>
                  <a:rPr lang="en-CA" baseline="0" dirty="0" err="1"/>
                  <a:t>poutre</a:t>
                </a:r>
                <a:r>
                  <a:rPr lang="en-CA" baseline="0" dirty="0"/>
                  <a:t> [mm]</a:t>
                </a:r>
                <a:endParaRPr lang="en-CA"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271791"/>
        <c:crosses val="autoZero"/>
        <c:crossBetween val="midCat"/>
      </c:valAx>
      <c:valAx>
        <c:axId val="4772717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err="1"/>
                  <a:t>Déflexion</a:t>
                </a:r>
                <a:r>
                  <a:rPr lang="en-CA" baseline="0" dirty="0"/>
                  <a:t> [mm]</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280911"/>
        <c:crosses val="autoZero"/>
        <c:crossBetween val="midCat"/>
      </c:valAx>
      <c:spPr>
        <a:noFill/>
        <a:ln>
          <a:noFill/>
        </a:ln>
        <a:effectLst/>
      </c:spPr>
    </c:plotArea>
    <c:legend>
      <c:legendPos val="r"/>
      <c:layout>
        <c:manualLayout>
          <c:xMode val="edge"/>
          <c:yMode val="edge"/>
          <c:x val="0.10130212498484628"/>
          <c:y val="6.5133463661736321E-2"/>
          <c:w val="0.2465257226160775"/>
          <c:h val="0.2043907140387261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CA" dirty="0"/>
              <a:t>Convergence</a:t>
            </a:r>
            <a:r>
              <a:rPr lang="fr-CA" baseline="0" dirty="0"/>
              <a:t> de l'erreur L</a:t>
            </a:r>
            <a:r>
              <a:rPr lang="fr-CA" baseline="-25000" dirty="0"/>
              <a:t>2</a:t>
            </a:r>
            <a:r>
              <a:rPr lang="fr-CA" baseline="0" dirty="0"/>
              <a:t> en fonction du pas en espace dx</a:t>
            </a:r>
            <a:endParaRPr lang="fr-C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[2]AnalyseCV_Mehdi!$T$62</c:f>
              <c:strCache>
                <c:ptCount val="1"/>
                <c:pt idx="0">
                  <c:v>L2</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layout>
                <c:manualLayout>
                  <c:x val="-0.15263381944437834"/>
                  <c:y val="5.8601463102773456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[2]AnalyseCV_Mehdi!$Q$63:$Q$68</c:f>
              <c:numCache>
                <c:formatCode>General</c:formatCode>
                <c:ptCount val="6"/>
                <c:pt idx="0">
                  <c:v>500</c:v>
                </c:pt>
                <c:pt idx="1">
                  <c:v>250</c:v>
                </c:pt>
                <c:pt idx="2">
                  <c:v>125</c:v>
                </c:pt>
                <c:pt idx="3">
                  <c:v>62.5</c:v>
                </c:pt>
                <c:pt idx="4">
                  <c:v>31.25</c:v>
                </c:pt>
                <c:pt idx="5">
                  <c:v>15.625</c:v>
                </c:pt>
              </c:numCache>
            </c:numRef>
          </c:xVal>
          <c:yVal>
            <c:numRef>
              <c:f>[2]AnalyseCV_Mehdi!$T$63:$T$68</c:f>
              <c:numCache>
                <c:formatCode>General</c:formatCode>
                <c:ptCount val="6"/>
                <c:pt idx="0">
                  <c:v>7.118441843312846</c:v>
                </c:pt>
                <c:pt idx="1">
                  <c:v>1.9837612360525056</c:v>
                </c:pt>
                <c:pt idx="2">
                  <c:v>1.1131635559756325</c:v>
                </c:pt>
                <c:pt idx="3">
                  <c:v>0.13702613218810117</c:v>
                </c:pt>
                <c:pt idx="4">
                  <c:v>4.3048024262074103E-2</c:v>
                </c:pt>
                <c:pt idx="5">
                  <c:v>2.1287766398436783E-2</c:v>
                </c:pt>
              </c:numCache>
            </c:numRef>
          </c:yVal>
          <c:smooth val="0"/>
          <c:extLst>
            <c:ext xmlns:c16="http://schemas.microsoft.com/office/drawing/2014/chart" uri="{C3380CC4-5D6E-409C-BE32-E72D297353CC}">
              <c16:uniqueId val="{00000001-EFB4-41C8-9D97-799DDE8B7866}"/>
            </c:ext>
          </c:extLst>
        </c:ser>
        <c:dLbls>
          <c:showLegendKey val="0"/>
          <c:showVal val="0"/>
          <c:showCatName val="0"/>
          <c:showSerName val="0"/>
          <c:showPercent val="0"/>
          <c:showBubbleSize val="0"/>
        </c:dLbls>
        <c:axId val="1911372511"/>
        <c:axId val="1420657695"/>
        <c:extLst>
          <c:ext xmlns:c15="http://schemas.microsoft.com/office/drawing/2012/chart" uri="{02D57815-91ED-43cb-92C2-25804820EDAC}">
            <c15:filteredScatterSeries>
              <c15:ser>
                <c:idx val="1"/>
                <c:order val="1"/>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extLst>
                      <c:ext uri="{02D57815-91ED-43cb-92C2-25804820EDAC}">
                        <c15:formulaRef>
                          <c15:sqref>[2]AnalyseCV_Mehdi!$Q$66:$Q$68</c15:sqref>
                        </c15:formulaRef>
                      </c:ext>
                    </c:extLst>
                    <c:numCache>
                      <c:formatCode>General</c:formatCode>
                      <c:ptCount val="3"/>
                      <c:pt idx="0">
                        <c:v>62.5</c:v>
                      </c:pt>
                      <c:pt idx="1">
                        <c:v>31.25</c:v>
                      </c:pt>
                      <c:pt idx="2">
                        <c:v>15.625</c:v>
                      </c:pt>
                    </c:numCache>
                  </c:numRef>
                </c:xVal>
                <c:yVal>
                  <c:numRef>
                    <c:extLst>
                      <c:ext uri="{02D57815-91ED-43cb-92C2-25804820EDAC}">
                        <c15:formulaRef>
                          <c15:sqref>[2]AnalyseCV_Mehdi!$T$66:$T$68</c15:sqref>
                        </c15:formulaRef>
                      </c:ext>
                    </c:extLst>
                    <c:numCache>
                      <c:formatCode>General</c:formatCode>
                      <c:ptCount val="3"/>
                      <c:pt idx="0">
                        <c:v>0.13702613218810117</c:v>
                      </c:pt>
                      <c:pt idx="1">
                        <c:v>4.3048024262074103E-2</c:v>
                      </c:pt>
                      <c:pt idx="2">
                        <c:v>2.1287766398436783E-2</c:v>
                      </c:pt>
                    </c:numCache>
                  </c:numRef>
                </c:yVal>
                <c:smooth val="0"/>
                <c:extLst>
                  <c:ext xmlns:c16="http://schemas.microsoft.com/office/drawing/2014/chart" uri="{C3380CC4-5D6E-409C-BE32-E72D297353CC}">
                    <c16:uniqueId val="{00000003-EFB4-41C8-9D97-799DDE8B7866}"/>
                  </c:ext>
                </c:extLst>
              </c15:ser>
            </c15:filteredScatterSeries>
          </c:ext>
        </c:extLst>
      </c:scatterChart>
      <c:valAx>
        <c:axId val="1911372511"/>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dx</a:t>
                </a:r>
                <a:r>
                  <a:rPr lang="fr-CA" baseline="0"/>
                  <a:t> [m]</a:t>
                </a:r>
                <a:endParaRPr lang="fr-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0657695"/>
        <c:crosses val="autoZero"/>
        <c:crossBetween val="midCat"/>
      </c:valAx>
      <c:valAx>
        <c:axId val="1420657695"/>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dirty="0"/>
                  <a:t>Erreur L</a:t>
                </a:r>
                <a:r>
                  <a:rPr lang="fr-CA" baseline="-25000" dirty="0"/>
                  <a:t>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13725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Convergence de l'erreur</a:t>
            </a:r>
            <a:r>
              <a:rPr lang="en-CA" baseline="0"/>
              <a:t> de déformation en fonction de h</a:t>
            </a:r>
            <a:endParaRPr lang="en-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Erreur de déformation</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Sheet1!$AB$3:$AI$3</c:f>
              <c:numCache>
                <c:formatCode>General</c:formatCode>
                <c:ptCount val="8"/>
                <c:pt idx="0">
                  <c:v>500</c:v>
                </c:pt>
                <c:pt idx="1">
                  <c:v>250</c:v>
                </c:pt>
                <c:pt idx="2">
                  <c:v>125</c:v>
                </c:pt>
                <c:pt idx="3">
                  <c:v>62.5</c:v>
                </c:pt>
                <c:pt idx="4">
                  <c:v>31.25</c:v>
                </c:pt>
                <c:pt idx="5">
                  <c:v>15.625</c:v>
                </c:pt>
                <c:pt idx="6">
                  <c:v>7.8125</c:v>
                </c:pt>
                <c:pt idx="7">
                  <c:v>3.90625</c:v>
                </c:pt>
              </c:numCache>
            </c:numRef>
          </c:xVal>
          <c:yVal>
            <c:numRef>
              <c:f>Sheet1!$P$3:$W$3</c:f>
              <c:numCache>
                <c:formatCode>General</c:formatCode>
                <c:ptCount val="8"/>
                <c:pt idx="0">
                  <c:v>6.3078313813422824</c:v>
                </c:pt>
                <c:pt idx="1">
                  <c:v>3.1539156906711412</c:v>
                </c:pt>
                <c:pt idx="2">
                  <c:v>1.5769578453355706</c:v>
                </c:pt>
                <c:pt idx="3">
                  <c:v>0.7884789226677853</c:v>
                </c:pt>
                <c:pt idx="4">
                  <c:v>0.39423946133389265</c:v>
                </c:pt>
                <c:pt idx="5">
                  <c:v>0.19711973066694632</c:v>
                </c:pt>
                <c:pt idx="6">
                  <c:v>9.8561126899749135E-2</c:v>
                </c:pt>
                <c:pt idx="7">
                  <c:v>4.9279301883598609E-2</c:v>
                </c:pt>
              </c:numCache>
            </c:numRef>
          </c:yVal>
          <c:smooth val="0"/>
          <c:extLst>
            <c:ext xmlns:c16="http://schemas.microsoft.com/office/drawing/2014/chart" uri="{C3380CC4-5D6E-409C-BE32-E72D297353CC}">
              <c16:uniqueId val="{00000001-A80C-4654-A8AE-01D6AEE703EA}"/>
            </c:ext>
          </c:extLst>
        </c:ser>
        <c:dLbls>
          <c:showLegendKey val="0"/>
          <c:showVal val="0"/>
          <c:showCatName val="0"/>
          <c:showSerName val="0"/>
          <c:showPercent val="0"/>
          <c:showBubbleSize val="0"/>
        </c:dLbls>
        <c:axId val="642881968"/>
        <c:axId val="642880048"/>
      </c:scatterChart>
      <c:valAx>
        <c:axId val="642881968"/>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880048"/>
        <c:crosses val="autoZero"/>
        <c:crossBetween val="midCat"/>
      </c:valAx>
      <c:valAx>
        <c:axId val="642880048"/>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88196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Propagation!$B$2</c:f>
              <c:strCache>
                <c:ptCount val="1"/>
                <c:pt idx="0">
                  <c:v>PDF</c:v>
                </c:pt>
              </c:strCache>
            </c:strRef>
          </c:tx>
          <c:spPr>
            <a:ln w="25400" cap="rnd">
              <a:noFill/>
              <a:round/>
            </a:ln>
            <a:effectLst/>
          </c:spPr>
          <c:marker>
            <c:symbol val="circle"/>
            <c:size val="5"/>
            <c:spPr>
              <a:solidFill>
                <a:schemeClr val="accent1"/>
              </a:solidFill>
              <a:ln w="9525">
                <a:solidFill>
                  <a:schemeClr val="accent1"/>
                </a:solidFill>
              </a:ln>
              <a:effectLst/>
            </c:spPr>
          </c:marker>
          <c:xVal>
            <c:numRef>
              <c:f>Propagation!$A$3:$A$102</c:f>
              <c:numCache>
                <c:formatCode>General</c:formatCode>
                <c:ptCount val="100"/>
                <c:pt idx="0">
                  <c:v>154.41013090000001</c:v>
                </c:pt>
                <c:pt idx="1">
                  <c:v>151.000393</c:v>
                </c:pt>
                <c:pt idx="2">
                  <c:v>152.446845</c:v>
                </c:pt>
                <c:pt idx="3">
                  <c:v>155.60223300000001</c:v>
                </c:pt>
                <c:pt idx="4">
                  <c:v>154.66889499999999</c:v>
                </c:pt>
                <c:pt idx="5">
                  <c:v>147.55680530000001</c:v>
                </c:pt>
                <c:pt idx="6">
                  <c:v>152.37522100000001</c:v>
                </c:pt>
                <c:pt idx="7">
                  <c:v>149.62160700000001</c:v>
                </c:pt>
                <c:pt idx="8">
                  <c:v>149.7419529</c:v>
                </c:pt>
                <c:pt idx="9">
                  <c:v>151.02649629999999</c:v>
                </c:pt>
                <c:pt idx="10">
                  <c:v>150.3601089</c:v>
                </c:pt>
                <c:pt idx="11">
                  <c:v>153.63568380000001</c:v>
                </c:pt>
                <c:pt idx="12">
                  <c:v>151.9025943</c:v>
                </c:pt>
                <c:pt idx="13">
                  <c:v>150.30418750000001</c:v>
                </c:pt>
                <c:pt idx="14">
                  <c:v>151.10965809999999</c:v>
                </c:pt>
                <c:pt idx="15">
                  <c:v>150.8341858</c:v>
                </c:pt>
                <c:pt idx="16">
                  <c:v>153.73519769999999</c:v>
                </c:pt>
                <c:pt idx="17">
                  <c:v>149.4871043</c:v>
                </c:pt>
                <c:pt idx="18">
                  <c:v>150.78266930000001</c:v>
                </c:pt>
                <c:pt idx="19">
                  <c:v>147.86476070000001</c:v>
                </c:pt>
                <c:pt idx="20">
                  <c:v>143.6175255</c:v>
                </c:pt>
                <c:pt idx="21">
                  <c:v>151.63404650000001</c:v>
                </c:pt>
                <c:pt idx="22">
                  <c:v>152.1610905</c:v>
                </c:pt>
                <c:pt idx="23">
                  <c:v>148.14458740000001</c:v>
                </c:pt>
                <c:pt idx="24">
                  <c:v>155.67438659999999</c:v>
                </c:pt>
                <c:pt idx="25">
                  <c:v>146.3640858</c:v>
                </c:pt>
                <c:pt idx="26">
                  <c:v>150.11439630000001</c:v>
                </c:pt>
                <c:pt idx="27">
                  <c:v>149.5320404</c:v>
                </c:pt>
                <c:pt idx="28">
                  <c:v>153.83194800000001</c:v>
                </c:pt>
                <c:pt idx="29">
                  <c:v>153.6733969</c:v>
                </c:pt>
                <c:pt idx="30">
                  <c:v>150.3873686</c:v>
                </c:pt>
                <c:pt idx="31">
                  <c:v>150.9454063</c:v>
                </c:pt>
                <c:pt idx="32">
                  <c:v>147.78053560000001</c:v>
                </c:pt>
                <c:pt idx="33">
                  <c:v>145.04800879999999</c:v>
                </c:pt>
                <c:pt idx="34">
                  <c:v>149.1302196</c:v>
                </c:pt>
                <c:pt idx="35">
                  <c:v>150.39087240000001</c:v>
                </c:pt>
                <c:pt idx="36">
                  <c:v>153.07572669999999</c:v>
                </c:pt>
                <c:pt idx="37">
                  <c:v>153.00594960000001</c:v>
                </c:pt>
                <c:pt idx="38">
                  <c:v>149.03168299999999</c:v>
                </c:pt>
                <c:pt idx="39">
                  <c:v>149.24424310000001</c:v>
                </c:pt>
                <c:pt idx="40">
                  <c:v>147.37861760000001</c:v>
                </c:pt>
                <c:pt idx="41">
                  <c:v>146.44995520000001</c:v>
                </c:pt>
                <c:pt idx="42">
                  <c:v>145.73432450000001</c:v>
                </c:pt>
                <c:pt idx="43">
                  <c:v>154.87693849999999</c:v>
                </c:pt>
                <c:pt idx="44">
                  <c:v>148.72586949999999</c:v>
                </c:pt>
                <c:pt idx="45">
                  <c:v>148.9048142</c:v>
                </c:pt>
                <c:pt idx="46">
                  <c:v>146.86801159999999</c:v>
                </c:pt>
                <c:pt idx="47">
                  <c:v>151.9437259</c:v>
                </c:pt>
                <c:pt idx="48">
                  <c:v>145.96525539999999</c:v>
                </c:pt>
                <c:pt idx="49">
                  <c:v>149.46814929999999</c:v>
                </c:pt>
                <c:pt idx="50">
                  <c:v>147.7613336</c:v>
                </c:pt>
                <c:pt idx="51">
                  <c:v>150.96725620000001</c:v>
                </c:pt>
                <c:pt idx="52">
                  <c:v>148.72298720000001</c:v>
                </c:pt>
                <c:pt idx="53">
                  <c:v>147.04841949999999</c:v>
                </c:pt>
                <c:pt idx="54">
                  <c:v>149.9295444</c:v>
                </c:pt>
                <c:pt idx="55">
                  <c:v>151.07082969999999</c:v>
                </c:pt>
                <c:pt idx="56">
                  <c:v>150.16629309999999</c:v>
                </c:pt>
                <c:pt idx="57">
                  <c:v>150.75617969999999</c:v>
                </c:pt>
                <c:pt idx="58">
                  <c:v>148.41419479999999</c:v>
                </c:pt>
                <c:pt idx="59">
                  <c:v>149.09314710000001</c:v>
                </c:pt>
                <c:pt idx="60">
                  <c:v>148.31884890000001</c:v>
                </c:pt>
                <c:pt idx="61">
                  <c:v>149.10111710000001</c:v>
                </c:pt>
                <c:pt idx="62">
                  <c:v>147.9671343</c:v>
                </c:pt>
                <c:pt idx="63">
                  <c:v>145.6842935</c:v>
                </c:pt>
                <c:pt idx="64">
                  <c:v>150.44356540000001</c:v>
                </c:pt>
                <c:pt idx="65">
                  <c:v>148.9955477</c:v>
                </c:pt>
                <c:pt idx="66">
                  <c:v>145.92450410000001</c:v>
                </c:pt>
                <c:pt idx="67">
                  <c:v>151.1569556</c:v>
                </c:pt>
                <c:pt idx="68">
                  <c:v>147.73175409999999</c:v>
                </c:pt>
                <c:pt idx="69">
                  <c:v>150.1298635</c:v>
                </c:pt>
                <c:pt idx="70">
                  <c:v>151.82272639999999</c:v>
                </c:pt>
                <c:pt idx="71">
                  <c:v>150.3224573</c:v>
                </c:pt>
                <c:pt idx="72">
                  <c:v>152.84850170000001</c:v>
                </c:pt>
                <c:pt idx="73">
                  <c:v>146.91293540000001</c:v>
                </c:pt>
                <c:pt idx="74">
                  <c:v>151.00585409999999</c:v>
                </c:pt>
                <c:pt idx="75">
                  <c:v>148.2879748</c:v>
                </c:pt>
                <c:pt idx="76">
                  <c:v>147.82300710000001</c:v>
                </c:pt>
                <c:pt idx="77">
                  <c:v>148.55287580000001</c:v>
                </c:pt>
                <c:pt idx="78">
                  <c:v>149.22111870000001</c:v>
                </c:pt>
                <c:pt idx="79">
                  <c:v>150.1404134</c:v>
                </c:pt>
                <c:pt idx="80">
                  <c:v>147.08712539999999</c:v>
                </c:pt>
                <c:pt idx="81">
                  <c:v>152.2520662</c:v>
                </c:pt>
                <c:pt idx="82">
                  <c:v>151.16415610000001</c:v>
                </c:pt>
                <c:pt idx="83">
                  <c:v>146.15939080000001</c:v>
                </c:pt>
                <c:pt idx="84">
                  <c:v>153.7206305</c:v>
                </c:pt>
                <c:pt idx="85">
                  <c:v>154.7397229</c:v>
                </c:pt>
                <c:pt idx="86">
                  <c:v>152.9469489</c:v>
                </c:pt>
                <c:pt idx="87">
                  <c:v>149.5501879</c:v>
                </c:pt>
                <c:pt idx="88">
                  <c:v>147.3231184</c:v>
                </c:pt>
                <c:pt idx="89">
                  <c:v>152.63612929999999</c:v>
                </c:pt>
                <c:pt idx="90">
                  <c:v>148.99205760000001</c:v>
                </c:pt>
                <c:pt idx="91">
                  <c:v>153.0561127</c:v>
                </c:pt>
                <c:pt idx="92">
                  <c:v>150.52068740000001</c:v>
                </c:pt>
                <c:pt idx="93">
                  <c:v>152.44159759999999</c:v>
                </c:pt>
                <c:pt idx="94">
                  <c:v>150.890916</c:v>
                </c:pt>
                <c:pt idx="95">
                  <c:v>151.76643290000001</c:v>
                </c:pt>
                <c:pt idx="96">
                  <c:v>150.0262501</c:v>
                </c:pt>
                <c:pt idx="97">
                  <c:v>154.46467620000001</c:v>
                </c:pt>
                <c:pt idx="98">
                  <c:v>150.3172802</c:v>
                </c:pt>
                <c:pt idx="99">
                  <c:v>151.00497340000001</c:v>
                </c:pt>
              </c:numCache>
            </c:numRef>
          </c:xVal>
          <c:yVal>
            <c:numRef>
              <c:f>Propagation!$B$3:$B$102</c:f>
              <c:numCache>
                <c:formatCode>General</c:formatCode>
                <c:ptCount val="100"/>
                <c:pt idx="0">
                  <c:v>3.7904733279979785E-2</c:v>
                </c:pt>
                <c:pt idx="1">
                  <c:v>0.14955410962950041</c:v>
                </c:pt>
                <c:pt idx="2">
                  <c:v>0.10448428296406939</c:v>
                </c:pt>
                <c:pt idx="3">
                  <c:v>1.5228467513367552E-2</c:v>
                </c:pt>
                <c:pt idx="4">
                  <c:v>3.1694784557095727E-2</c:v>
                </c:pt>
                <c:pt idx="5">
                  <c:v>9.324958690748128E-2</c:v>
                </c:pt>
                <c:pt idx="6">
                  <c:v>0.1071842646866511</c:v>
                </c:pt>
                <c:pt idx="7">
                  <c:v>0.15489177701418805</c:v>
                </c:pt>
                <c:pt idx="8">
                  <c:v>0.15627118055214345</c:v>
                </c:pt>
                <c:pt idx="9">
                  <c:v>0.14902383734361796</c:v>
                </c:pt>
                <c:pt idx="10">
                  <c:v>0.15777691943476754</c:v>
                </c:pt>
                <c:pt idx="11">
                  <c:v>6.0797921893936235E-2</c:v>
                </c:pt>
                <c:pt idx="12">
                  <c:v>0.12429324527439262</c:v>
                </c:pt>
                <c:pt idx="13">
                  <c:v>0.1580309225234795</c:v>
                </c:pt>
                <c:pt idx="14">
                  <c:v>0.14724155644608863</c:v>
                </c:pt>
                <c:pt idx="15">
                  <c:v>0.15259045503563734</c:v>
                </c:pt>
                <c:pt idx="16">
                  <c:v>5.7520018746899847E-2</c:v>
                </c:pt>
                <c:pt idx="17">
                  <c:v>0.152951062562423</c:v>
                </c:pt>
                <c:pt idx="18">
                  <c:v>0.15340846777874129</c:v>
                </c:pt>
                <c:pt idx="19">
                  <c:v>0.10495912974561206</c:v>
                </c:pt>
                <c:pt idx="20">
                  <c:v>5.4986284473820899E-3</c:v>
                </c:pt>
                <c:pt idx="21">
                  <c:v>0.13310203480444685</c:v>
                </c:pt>
                <c:pt idx="22">
                  <c:v>0.1151234325462925</c:v>
                </c:pt>
                <c:pt idx="23">
                  <c:v>0.11536540391298217</c:v>
                </c:pt>
                <c:pt idx="24">
                  <c:v>1.4307559434289324E-2</c:v>
                </c:pt>
                <c:pt idx="25">
                  <c:v>5.1222251256953164E-2</c:v>
                </c:pt>
                <c:pt idx="26">
                  <c:v>0.15831354284068963</c:v>
                </c:pt>
                <c:pt idx="27">
                  <c:v>0.15364540971742668</c:v>
                </c:pt>
                <c:pt idx="28">
                  <c:v>5.4421221963222847E-2</c:v>
                </c:pt>
                <c:pt idx="29">
                  <c:v>5.9545188330686248E-2</c:v>
                </c:pt>
                <c:pt idx="30">
                  <c:v>0.15762509986406975</c:v>
                </c:pt>
                <c:pt idx="31">
                  <c:v>0.15062441063926357</c:v>
                </c:pt>
                <c:pt idx="32">
                  <c:v>0.10176870230029622</c:v>
                </c:pt>
                <c:pt idx="33">
                  <c:v>2.0390711581255921E-2</c:v>
                </c:pt>
                <c:pt idx="34">
                  <c:v>0.1458898347858657</c:v>
                </c:pt>
                <c:pt idx="35">
                  <c:v>0.15760425860200786</c:v>
                </c:pt>
                <c:pt idx="36">
                  <c:v>8.0667227991157872E-2</c:v>
                </c:pt>
                <c:pt idx="37">
                  <c:v>8.3271730740309927E-2</c:v>
                </c:pt>
                <c:pt idx="38">
                  <c:v>0.14349028824502905</c:v>
                </c:pt>
                <c:pt idx="39">
                  <c:v>0.14843305150755084</c:v>
                </c:pt>
                <c:pt idx="40">
                  <c:v>8.6488582035254571E-2</c:v>
                </c:pt>
                <c:pt idx="41">
                  <c:v>5.3881733218629171E-2</c:v>
                </c:pt>
                <c:pt idx="42">
                  <c:v>3.4105404615461105E-2</c:v>
                </c:pt>
                <c:pt idx="43">
                  <c:v>2.723903543527384E-2</c:v>
                </c:pt>
                <c:pt idx="44">
                  <c:v>0.1349707906326767</c:v>
                </c:pt>
                <c:pt idx="45">
                  <c:v>0.14014285636524185</c:v>
                </c:pt>
                <c:pt idx="46">
                  <c:v>6.7804767001440613E-2</c:v>
                </c:pt>
                <c:pt idx="47">
                  <c:v>0.12287321939782264</c:v>
                </c:pt>
                <c:pt idx="48">
                  <c:v>3.9879050763032657E-2</c:v>
                </c:pt>
                <c:pt idx="49">
                  <c:v>0.15264455483172595</c:v>
                </c:pt>
                <c:pt idx="50">
                  <c:v>0.10103921346813553</c:v>
                </c:pt>
                <c:pt idx="51">
                  <c:v>0.15020675886649423</c:v>
                </c:pt>
                <c:pt idx="52">
                  <c:v>0.13488349717536829</c:v>
                </c:pt>
                <c:pt idx="53">
                  <c:v>7.4240895378611907E-2</c:v>
                </c:pt>
                <c:pt idx="54">
                  <c:v>0.15772670837020367</c:v>
                </c:pt>
                <c:pt idx="55">
                  <c:v>0.148091113100527</c:v>
                </c:pt>
                <c:pt idx="56">
                  <c:v>0.1583254168503746</c:v>
                </c:pt>
                <c:pt idx="57">
                  <c:v>0.15380576144845207</c:v>
                </c:pt>
                <c:pt idx="58">
                  <c:v>0.12490078946933775</c:v>
                </c:pt>
                <c:pt idx="59">
                  <c:v>0.14500839825700676</c:v>
                </c:pt>
                <c:pt idx="60">
                  <c:v>0.12160076592302589</c:v>
                </c:pt>
                <c:pt idx="61">
                  <c:v>0.1452000949566529</c:v>
                </c:pt>
                <c:pt idx="62">
                  <c:v>0.10880817281940351</c:v>
                </c:pt>
                <c:pt idx="63">
                  <c:v>3.2932694745230702E-2</c:v>
                </c:pt>
                <c:pt idx="64">
                  <c:v>0.15725448628893854</c:v>
                </c:pt>
                <c:pt idx="65">
                  <c:v>0.14256560425195774</c:v>
                </c:pt>
                <c:pt idx="66">
                  <c:v>3.8817188148718533E-2</c:v>
                </c:pt>
                <c:pt idx="67">
                  <c:v>0.14616638061368648</c:v>
                </c:pt>
                <c:pt idx="68">
                  <c:v>9.991434470275902E-2</c:v>
                </c:pt>
                <c:pt idx="69">
                  <c:v>0.15832410709561584</c:v>
                </c:pt>
                <c:pt idx="70">
                  <c:v>0.12700094964295755</c:v>
                </c:pt>
                <c:pt idx="71">
                  <c:v>0.15795645034282696</c:v>
                </c:pt>
                <c:pt idx="72">
                  <c:v>8.9210071056505871E-2</c:v>
                </c:pt>
                <c:pt idx="73">
                  <c:v>6.9386542341116894E-2</c:v>
                </c:pt>
                <c:pt idx="74">
                  <c:v>0.14944434165781897</c:v>
                </c:pt>
                <c:pt idx="75">
                  <c:v>0.12051398953589323</c:v>
                </c:pt>
                <c:pt idx="76">
                  <c:v>0.10337963978978022</c:v>
                </c:pt>
                <c:pt idx="77">
                  <c:v>0.12952970894811006</c:v>
                </c:pt>
                <c:pt idx="78">
                  <c:v>0.14793820592917362</c:v>
                </c:pt>
                <c:pt idx="79">
                  <c:v>0.15832789071826131</c:v>
                </c:pt>
                <c:pt idx="80">
                  <c:v>7.564889949130521E-2</c:v>
                </c:pt>
                <c:pt idx="81">
                  <c:v>0.11177954883625135</c:v>
                </c:pt>
                <c:pt idx="82">
                  <c:v>0.14599887548349647</c:v>
                </c:pt>
                <c:pt idx="83">
                  <c:v>4.5187853112695825E-2</c:v>
                </c:pt>
                <c:pt idx="84">
                  <c:v>5.7994225513166235E-2</c:v>
                </c:pt>
                <c:pt idx="85">
                  <c:v>3.0124516913694773E-2</c:v>
                </c:pt>
                <c:pt idx="86">
                  <c:v>8.5488330042513661E-2</c:v>
                </c:pt>
                <c:pt idx="87">
                  <c:v>0.15391283833540451</c:v>
                </c:pt>
                <c:pt idx="88">
                  <c:v>8.4398356090962703E-2</c:v>
                </c:pt>
                <c:pt idx="89">
                  <c:v>9.7292646828103208E-2</c:v>
                </c:pt>
                <c:pt idx="90">
                  <c:v>0.14247505878335806</c:v>
                </c:pt>
                <c:pt idx="91">
                  <c:v>8.1397304966104672E-2</c:v>
                </c:pt>
                <c:pt idx="92">
                  <c:v>0.15662041916280514</c:v>
                </c:pt>
                <c:pt idx="93">
                  <c:v>0.10468263359541212</c:v>
                </c:pt>
                <c:pt idx="94">
                  <c:v>0.15162135715427885</c:v>
                </c:pt>
                <c:pt idx="95">
                  <c:v>0.12886697887323206</c:v>
                </c:pt>
                <c:pt idx="96">
                  <c:v>0.15813956611322061</c:v>
                </c:pt>
                <c:pt idx="97">
                  <c:v>3.6533790425808572E-2</c:v>
                </c:pt>
                <c:pt idx="98">
                  <c:v>0.15797839320779722</c:v>
                </c:pt>
                <c:pt idx="99">
                  <c:v>0.14946208573766059</c:v>
                </c:pt>
              </c:numCache>
            </c:numRef>
          </c:yVal>
          <c:smooth val="0"/>
          <c:extLst>
            <c:ext xmlns:c16="http://schemas.microsoft.com/office/drawing/2014/chart" uri="{C3380CC4-5D6E-409C-BE32-E72D297353CC}">
              <c16:uniqueId val="{00000000-A7B1-4176-A387-7AE8EEB77CCB}"/>
            </c:ext>
          </c:extLst>
        </c:ser>
        <c:dLbls>
          <c:showLegendKey val="0"/>
          <c:showVal val="0"/>
          <c:showCatName val="0"/>
          <c:showSerName val="0"/>
          <c:showPercent val="0"/>
          <c:showBubbleSize val="0"/>
        </c:dLbls>
        <c:axId val="1457258720"/>
        <c:axId val="1457253920"/>
      </c:scatterChart>
      <c:valAx>
        <c:axId val="1457258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Force [N]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253920"/>
        <c:crosses val="autoZero"/>
        <c:crossBetween val="midCat"/>
      </c:valAx>
      <c:valAx>
        <c:axId val="1457253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258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Propagation!$J$2</c:f>
              <c:strCache>
                <c:ptCount val="1"/>
                <c:pt idx="0">
                  <c:v>PDF</c:v>
                </c:pt>
              </c:strCache>
            </c:strRef>
          </c:tx>
          <c:spPr>
            <a:ln w="38100" cap="rnd">
              <a:noFill/>
              <a:round/>
            </a:ln>
            <a:effectLst/>
          </c:spPr>
          <c:marker>
            <c:symbol val="circle"/>
            <c:size val="5"/>
            <c:spPr>
              <a:solidFill>
                <a:schemeClr val="accent2"/>
              </a:solidFill>
              <a:ln w="9525">
                <a:solidFill>
                  <a:schemeClr val="accent2"/>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Propagation!$J$3:$J$102</c:f>
              <c:numCache>
                <c:formatCode>General</c:formatCode>
                <c:ptCount val="100"/>
                <c:pt idx="0">
                  <c:v>0.12818297398990411</c:v>
                </c:pt>
                <c:pt idx="1">
                  <c:v>0.53904485965719351</c:v>
                </c:pt>
                <c:pt idx="2">
                  <c:v>0.37540517999904854</c:v>
                </c:pt>
                <c:pt idx="3">
                  <c:v>4.698600931395764E-2</c:v>
                </c:pt>
                <c:pt idx="4">
                  <c:v>0.10537100567605687</c:v>
                </c:pt>
                <c:pt idx="5">
                  <c:v>0.335375069028855</c:v>
                </c:pt>
                <c:pt idx="6">
                  <c:v>0.38518077929987821</c:v>
                </c:pt>
                <c:pt idx="7">
                  <c:v>0.5529564092357877</c:v>
                </c:pt>
                <c:pt idx="8">
                  <c:v>0.55830953711217612</c:v>
                </c:pt>
                <c:pt idx="9">
                  <c:v>0.5369202881728864</c:v>
                </c:pt>
                <c:pt idx="10">
                  <c:v>0.56627209627586472</c:v>
                </c:pt>
                <c:pt idx="11">
                  <c:v>0.21253349807946439</c:v>
                </c:pt>
                <c:pt idx="12">
                  <c:v>0.44901359107095729</c:v>
                </c:pt>
                <c:pt idx="13">
                  <c:v>0.56699006240363259</c:v>
                </c:pt>
                <c:pt idx="14">
                  <c:v>0.53093441218404369</c:v>
                </c:pt>
                <c:pt idx="15">
                  <c:v>0.54967124733502881</c:v>
                </c:pt>
                <c:pt idx="16">
                  <c:v>0.20025981088431727</c:v>
                </c:pt>
                <c:pt idx="17">
                  <c:v>0.5458540784690028</c:v>
                </c:pt>
                <c:pt idx="18">
                  <c:v>0.55233201607668547</c:v>
                </c:pt>
                <c:pt idx="19">
                  <c:v>0.37475084820797122</c:v>
                </c:pt>
                <c:pt idx="20">
                  <c:v>2.5808011952960005E-2</c:v>
                </c:pt>
                <c:pt idx="21">
                  <c:v>0.48110529745055092</c:v>
                </c:pt>
                <c:pt idx="22">
                  <c:v>0.41526723559045903</c:v>
                </c:pt>
                <c:pt idx="23">
                  <c:v>0.41093716257383783</c:v>
                </c:pt>
                <c:pt idx="24">
                  <c:v>4.3907372443042422E-2</c:v>
                </c:pt>
                <c:pt idx="25">
                  <c:v>0.18998145402152372</c:v>
                </c:pt>
                <c:pt idx="26">
                  <c:v>0.56713455355725029</c:v>
                </c:pt>
                <c:pt idx="27">
                  <c:v>0.54817240557076063</c:v>
                </c:pt>
                <c:pt idx="28">
                  <c:v>0.1895211060957511</c:v>
                </c:pt>
                <c:pt idx="29">
                  <c:v>0.20877917589339998</c:v>
                </c:pt>
                <c:pt idx="30">
                  <c:v>0.56579227815720601</c:v>
                </c:pt>
                <c:pt idx="31">
                  <c:v>0.5424128158141186</c:v>
                </c:pt>
                <c:pt idx="32">
                  <c:v>0.36428426519419072</c:v>
                </c:pt>
                <c:pt idx="33">
                  <c:v>8.2204450952704677E-2</c:v>
                </c:pt>
                <c:pt idx="34">
                  <c:v>0.5196375750339246</c:v>
                </c:pt>
                <c:pt idx="35">
                  <c:v>0.56579227815720601</c:v>
                </c:pt>
                <c:pt idx="36">
                  <c:v>0.28666932650318211</c:v>
                </c:pt>
                <c:pt idx="37">
                  <c:v>0.29638441783999936</c:v>
                </c:pt>
                <c:pt idx="38">
                  <c:v>0.51081950512049201</c:v>
                </c:pt>
                <c:pt idx="39">
                  <c:v>0.5286021636936804</c:v>
                </c:pt>
                <c:pt idx="40">
                  <c:v>0.31186868662619205</c:v>
                </c:pt>
                <c:pt idx="41">
                  <c:v>0.19958296751388713</c:v>
                </c:pt>
                <c:pt idx="42">
                  <c:v>0.13054103543534851</c:v>
                </c:pt>
                <c:pt idx="43">
                  <c:v>8.9107986000028033E-2</c:v>
                </c:pt>
                <c:pt idx="44">
                  <c:v>0.48088980971257084</c:v>
                </c:pt>
                <c:pt idx="45">
                  <c:v>0.49845333855894131</c:v>
                </c:pt>
                <c:pt idx="46">
                  <c:v>0.24774148289366418</c:v>
                </c:pt>
                <c:pt idx="47">
                  <c:v>0.44395607519625485</c:v>
                </c:pt>
                <c:pt idx="48">
                  <c:v>0.15150330235631501</c:v>
                </c:pt>
                <c:pt idx="49">
                  <c:v>0.54462638703706545</c:v>
                </c:pt>
                <c:pt idx="50">
                  <c:v>0.36164855484973629</c:v>
                </c:pt>
                <c:pt idx="51">
                  <c:v>0.54107498312045832</c:v>
                </c:pt>
                <c:pt idx="52">
                  <c:v>0.47982472904293361</c:v>
                </c:pt>
                <c:pt idx="53">
                  <c:v>0.26978163558796081</c:v>
                </c:pt>
                <c:pt idx="54">
                  <c:v>0.56432308388760555</c:v>
                </c:pt>
                <c:pt idx="55">
                  <c:v>0.53398793695652558</c:v>
                </c:pt>
                <c:pt idx="56">
                  <c:v>0.56743691046680622</c:v>
                </c:pt>
                <c:pt idx="57">
                  <c:v>0.55335615074931421</c:v>
                </c:pt>
                <c:pt idx="58">
                  <c:v>0.4443772118286945</c:v>
                </c:pt>
                <c:pt idx="59">
                  <c:v>0.5161735257766441</c:v>
                </c:pt>
                <c:pt idx="60">
                  <c:v>0.43346044970291503</c:v>
                </c:pt>
                <c:pt idx="61">
                  <c:v>0.51704900588088654</c:v>
                </c:pt>
                <c:pt idx="62">
                  <c:v>0.3891085293380846</c:v>
                </c:pt>
                <c:pt idx="63">
                  <c:v>0.12641745043442501</c:v>
                </c:pt>
                <c:pt idx="64">
                  <c:v>0.5648176370331397</c:v>
                </c:pt>
                <c:pt idx="65">
                  <c:v>0.50803690928313938</c:v>
                </c:pt>
                <c:pt idx="66">
                  <c:v>0.14697004345700579</c:v>
                </c:pt>
                <c:pt idx="67">
                  <c:v>0.5269462464198954</c:v>
                </c:pt>
                <c:pt idx="68">
                  <c:v>0.35772227364203213</c:v>
                </c:pt>
                <c:pt idx="69">
                  <c:v>0.5672715805481332</c:v>
                </c:pt>
                <c:pt idx="70">
                  <c:v>0.45886544798882672</c:v>
                </c:pt>
                <c:pt idx="71">
                  <c:v>0.56678642425983916</c:v>
                </c:pt>
                <c:pt idx="72">
                  <c:v>0.31889857537490474</c:v>
                </c:pt>
                <c:pt idx="73">
                  <c:v>0.25257849407079819</c:v>
                </c:pt>
                <c:pt idx="74">
                  <c:v>0.53833912960023123</c:v>
                </c:pt>
                <c:pt idx="75">
                  <c:v>0.42975779170794498</c:v>
                </c:pt>
                <c:pt idx="76">
                  <c:v>0.36953708353485964</c:v>
                </c:pt>
                <c:pt idx="77">
                  <c:v>0.46085052431791451</c:v>
                </c:pt>
                <c:pt idx="78">
                  <c:v>0.5270307078891483</c:v>
                </c:pt>
                <c:pt idx="79">
                  <c:v>0.56732637622110749</c:v>
                </c:pt>
                <c:pt idx="80">
                  <c:v>0.27480343104538718</c:v>
                </c:pt>
                <c:pt idx="81">
                  <c:v>0.40307965590132944</c:v>
                </c:pt>
                <c:pt idx="82">
                  <c:v>0.5269462464198954</c:v>
                </c:pt>
                <c:pt idx="83">
                  <c:v>0.16959289206206374</c:v>
                </c:pt>
                <c:pt idx="84">
                  <c:v>0.20267532783243083</c:v>
                </c:pt>
                <c:pt idx="85">
                  <c:v>9.974123909109453E-2</c:v>
                </c:pt>
                <c:pt idx="86">
                  <c:v>0.30480974309222358</c:v>
                </c:pt>
                <c:pt idx="87">
                  <c:v>0.54928884172648884</c:v>
                </c:pt>
                <c:pt idx="88">
                  <c:v>0.30410047664194767</c:v>
                </c:pt>
                <c:pt idx="89">
                  <c:v>0.34863610484621604</c:v>
                </c:pt>
                <c:pt idx="90">
                  <c:v>0.50710288053902142</c:v>
                </c:pt>
                <c:pt idx="91">
                  <c:v>0.28943387445888541</c:v>
                </c:pt>
                <c:pt idx="92">
                  <c:v>0.56279282325150881</c:v>
                </c:pt>
                <c:pt idx="93">
                  <c:v>0.37681023989191975</c:v>
                </c:pt>
                <c:pt idx="94">
                  <c:v>0.546184199443707</c:v>
                </c:pt>
                <c:pt idx="95">
                  <c:v>0.46489012354994275</c:v>
                </c:pt>
                <c:pt idx="96">
                  <c:v>0.56623601699292603</c:v>
                </c:pt>
                <c:pt idx="97">
                  <c:v>0.12356394375026745</c:v>
                </c:pt>
                <c:pt idx="98">
                  <c:v>0.56678680104251977</c:v>
                </c:pt>
                <c:pt idx="99">
                  <c:v>0.53903652619824383</c:v>
                </c:pt>
              </c:numCache>
            </c:numRef>
          </c:yVal>
          <c:smooth val="0"/>
          <c:extLst>
            <c:ext xmlns:c16="http://schemas.microsoft.com/office/drawing/2014/chart" uri="{C3380CC4-5D6E-409C-BE32-E72D297353CC}">
              <c16:uniqueId val="{00000000-A70E-4989-A749-B507887D9081}"/>
            </c:ext>
          </c:extLst>
        </c:ser>
        <c:dLbls>
          <c:showLegendKey val="0"/>
          <c:showVal val="0"/>
          <c:showCatName val="0"/>
          <c:showSerName val="0"/>
          <c:showPercent val="0"/>
          <c:showBubbleSize val="0"/>
        </c:dLbls>
        <c:axId val="2041944352"/>
        <c:axId val="2041938592"/>
      </c:scatterChart>
      <c:valAx>
        <c:axId val="20419443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err="1"/>
                  <a:t>Déplacement</a:t>
                </a:r>
                <a:r>
                  <a:rPr lang="en-CA" sz="1100" dirty="0"/>
                  <a:t> </a:t>
                </a:r>
                <a:r>
                  <a:rPr lang="en-CA" sz="1100" dirty="0" err="1"/>
                  <a:t>postérieur</a:t>
                </a:r>
                <a:r>
                  <a:rPr lang="en-CA" sz="1100" dirty="0"/>
                  <a:t>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938592"/>
        <c:crosses val="autoZero"/>
        <c:crossBetween val="midCat"/>
      </c:valAx>
      <c:valAx>
        <c:axId val="2041938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9443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Propagation!$K$2</c:f>
              <c:strCache>
                <c:ptCount val="1"/>
                <c:pt idx="0">
                  <c:v>CDF</c:v>
                </c:pt>
              </c:strCache>
            </c:strRef>
          </c:tx>
          <c:spPr>
            <a:ln w="381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Propagation!$K$3:$K$102</c:f>
              <c:numCache>
                <c:formatCode>General</c:formatCode>
                <c:ptCount val="100"/>
                <c:pt idx="0">
                  <c:v>0.95773177643904617</c:v>
                </c:pt>
                <c:pt idx="1">
                  <c:v>0.62573655660205629</c:v>
                </c:pt>
                <c:pt idx="2">
                  <c:v>0.81833623289418855</c:v>
                </c:pt>
                <c:pt idx="3">
                  <c:v>0.9871987863081424</c:v>
                </c:pt>
                <c:pt idx="4">
                  <c:v>0.96675059964548615</c:v>
                </c:pt>
                <c:pt idx="5">
                  <c:v>0.15253821383475363</c:v>
                </c:pt>
                <c:pt idx="6">
                  <c:v>0.81065420922355758</c:v>
                </c:pt>
                <c:pt idx="7">
                  <c:v>0.40996959901610774</c:v>
                </c:pt>
                <c:pt idx="8">
                  <c:v>0.42841989973288097</c:v>
                </c:pt>
                <c:pt idx="9">
                  <c:v>0.63030945824422946</c:v>
                </c:pt>
                <c:pt idx="10">
                  <c:v>0.52590154604574302</c:v>
                </c:pt>
                <c:pt idx="11">
                  <c:v>0.91946605329830133</c:v>
                </c:pt>
                <c:pt idx="12">
                  <c:v>0.75310663131238065</c:v>
                </c:pt>
                <c:pt idx="13">
                  <c:v>0.51638169216080165</c:v>
                </c:pt>
                <c:pt idx="14">
                  <c:v>0.64237712918882717</c:v>
                </c:pt>
                <c:pt idx="15">
                  <c:v>0.59965254465901485</c:v>
                </c:pt>
                <c:pt idx="16">
                  <c:v>0.92553321044880033</c:v>
                </c:pt>
                <c:pt idx="17">
                  <c:v>0.39024193889341241</c:v>
                </c:pt>
                <c:pt idx="18">
                  <c:v>0.59193828187194164</c:v>
                </c:pt>
                <c:pt idx="19">
                  <c:v>0.1811582633372831</c:v>
                </c:pt>
                <c:pt idx="20">
                  <c:v>6.4564613583887268E-3</c:v>
                </c:pt>
                <c:pt idx="21">
                  <c:v>0.71722883840502105</c:v>
                </c:pt>
                <c:pt idx="22">
                  <c:v>0.78531485159461611</c:v>
                </c:pt>
                <c:pt idx="23">
                  <c:v>0.21086487086234459</c:v>
                </c:pt>
                <c:pt idx="24">
                  <c:v>0.98816196058129124</c:v>
                </c:pt>
                <c:pt idx="25">
                  <c:v>6.9521532719429319E-2</c:v>
                </c:pt>
                <c:pt idx="26">
                  <c:v>0.4863131515074447</c:v>
                </c:pt>
                <c:pt idx="27">
                  <c:v>0.39625919831060763</c:v>
                </c:pt>
                <c:pt idx="28">
                  <c:v>0.93069711200565119</c:v>
                </c:pt>
                <c:pt idx="29">
                  <c:v>0.92134087011076582</c:v>
                </c:pt>
                <c:pt idx="30">
                  <c:v>0.53065627270079241</c:v>
                </c:pt>
                <c:pt idx="31">
                  <c:v>0.61811204905901507</c:v>
                </c:pt>
                <c:pt idx="32">
                  <c:v>0.17321354788298471</c:v>
                </c:pt>
                <c:pt idx="33">
                  <c:v>2.4667000943806087E-2</c:v>
                </c:pt>
                <c:pt idx="34">
                  <c:v>0.33736999518366617</c:v>
                </c:pt>
                <c:pt idx="35">
                  <c:v>0.53065627270079241</c:v>
                </c:pt>
                <c:pt idx="36">
                  <c:v>0.87872499633925971</c:v>
                </c:pt>
                <c:pt idx="37">
                  <c:v>0.87280713739111904</c:v>
                </c:pt>
                <c:pt idx="38">
                  <c:v>0.3232512906717353</c:v>
                </c:pt>
                <c:pt idx="39">
                  <c:v>0.35320046357456036</c:v>
                </c:pt>
                <c:pt idx="40">
                  <c:v>0.13694039127735921</c:v>
                </c:pt>
                <c:pt idx="41">
                  <c:v>7.4137373324389563E-2</c:v>
                </c:pt>
                <c:pt idx="42">
                  <c:v>4.3232246532124971E-2</c:v>
                </c:pt>
                <c:pt idx="43">
                  <c:v>0.97283730937521518</c:v>
                </c:pt>
                <c:pt idx="44">
                  <c:v>0.28250770498843397</c:v>
                </c:pt>
                <c:pt idx="45">
                  <c:v>0.30528329389452025</c:v>
                </c:pt>
                <c:pt idx="46">
                  <c:v>9.8963902493683698E-2</c:v>
                </c:pt>
                <c:pt idx="47">
                  <c:v>0.7582412664854139</c:v>
                </c:pt>
                <c:pt idx="48">
                  <c:v>5.2063882047133428E-2</c:v>
                </c:pt>
                <c:pt idx="49">
                  <c:v>0.38718857873512014</c:v>
                </c:pt>
                <c:pt idx="50">
                  <c:v>0.17125352824492493</c:v>
                </c:pt>
                <c:pt idx="51">
                  <c:v>0.62120000463285596</c:v>
                </c:pt>
                <c:pt idx="52">
                  <c:v>0.28121073929828627</c:v>
                </c:pt>
                <c:pt idx="53">
                  <c:v>0.11132998623902951</c:v>
                </c:pt>
                <c:pt idx="54">
                  <c:v>0.45801484238990786</c:v>
                </c:pt>
                <c:pt idx="55">
                  <c:v>0.63636020486417233</c:v>
                </c:pt>
                <c:pt idx="56">
                  <c:v>0.49578726850574634</c:v>
                </c:pt>
                <c:pt idx="57">
                  <c:v>0.5887870542348741</c:v>
                </c:pt>
                <c:pt idx="58">
                  <c:v>0.24218170029485409</c:v>
                </c:pt>
                <c:pt idx="59">
                  <c:v>0.33167293913910156</c:v>
                </c:pt>
                <c:pt idx="60">
                  <c:v>0.23147155787353388</c:v>
                </c:pt>
                <c:pt idx="61">
                  <c:v>0.33309324963020992</c:v>
                </c:pt>
                <c:pt idx="62">
                  <c:v>0.19250335880584704</c:v>
                </c:pt>
                <c:pt idx="63">
                  <c:v>4.1550331906975803E-2</c:v>
                </c:pt>
                <c:pt idx="64">
                  <c:v>0.53854629331243031</c:v>
                </c:pt>
                <c:pt idx="65">
                  <c:v>0.31903983509589706</c:v>
                </c:pt>
                <c:pt idx="66">
                  <c:v>5.0113956972296619E-2</c:v>
                </c:pt>
                <c:pt idx="67">
                  <c:v>0.64985654628326839</c:v>
                </c:pt>
                <c:pt idx="68">
                  <c:v>0.16836298917437334</c:v>
                </c:pt>
                <c:pt idx="69">
                  <c:v>0.48948908572580796</c:v>
                </c:pt>
                <c:pt idx="70">
                  <c:v>0.74273820673585411</c:v>
                </c:pt>
                <c:pt idx="71">
                  <c:v>0.51955882277486176</c:v>
                </c:pt>
                <c:pt idx="72">
                  <c:v>0.85849978255550652</c:v>
                </c:pt>
                <c:pt idx="73">
                  <c:v>0.10162076694942612</c:v>
                </c:pt>
                <c:pt idx="74">
                  <c:v>0.62727444872326277</c:v>
                </c:pt>
                <c:pt idx="75">
                  <c:v>0.2279529718352592</c:v>
                </c:pt>
                <c:pt idx="76">
                  <c:v>0.17716793757990909</c:v>
                </c:pt>
                <c:pt idx="77">
                  <c:v>0.25941382766076582</c:v>
                </c:pt>
                <c:pt idx="78">
                  <c:v>0.35029779304473252</c:v>
                </c:pt>
                <c:pt idx="79">
                  <c:v>0.49106994581954649</c:v>
                </c:pt>
                <c:pt idx="80">
                  <c:v>0.11424323404104628</c:v>
                </c:pt>
                <c:pt idx="81">
                  <c:v>0.79591115218994102</c:v>
                </c:pt>
                <c:pt idx="82">
                  <c:v>0.64985654628326839</c:v>
                </c:pt>
                <c:pt idx="83">
                  <c:v>6.0067154671343582E-2</c:v>
                </c:pt>
                <c:pt idx="84">
                  <c:v>0.92435322422023147</c:v>
                </c:pt>
                <c:pt idx="85">
                  <c:v>0.96889026192182448</c:v>
                </c:pt>
                <c:pt idx="86">
                  <c:v>0.86755269558375692</c:v>
                </c:pt>
                <c:pt idx="87">
                  <c:v>0.39928827720612137</c:v>
                </c:pt>
                <c:pt idx="88">
                  <c:v>0.13200048016949137</c:v>
                </c:pt>
                <c:pt idx="89">
                  <c:v>0.83819659242518862</c:v>
                </c:pt>
                <c:pt idx="90">
                  <c:v>0.31764962516608775</c:v>
                </c:pt>
                <c:pt idx="91">
                  <c:v>0.87705602296901897</c:v>
                </c:pt>
                <c:pt idx="92">
                  <c:v>0.55117760614475708</c:v>
                </c:pt>
                <c:pt idx="93">
                  <c:v>0.81724714128645282</c:v>
                </c:pt>
                <c:pt idx="94">
                  <c:v>0.60892202927556793</c:v>
                </c:pt>
                <c:pt idx="95">
                  <c:v>0.73613702653076241</c:v>
                </c:pt>
                <c:pt idx="96">
                  <c:v>0.47371096083679892</c:v>
                </c:pt>
                <c:pt idx="97">
                  <c:v>0.95960291001816533</c:v>
                </c:pt>
                <c:pt idx="98">
                  <c:v>0.51955342129844317</c:v>
                </c:pt>
                <c:pt idx="99">
                  <c:v>0.62575483008154875</c:v>
                </c:pt>
              </c:numCache>
            </c:numRef>
          </c:yVal>
          <c:smooth val="0"/>
          <c:extLst>
            <c:ext xmlns:c16="http://schemas.microsoft.com/office/drawing/2014/chart" uri="{C3380CC4-5D6E-409C-BE32-E72D297353CC}">
              <c16:uniqueId val="{00000000-A921-4E27-B4F0-8BD82C270025}"/>
            </c:ext>
          </c:extLst>
        </c:ser>
        <c:dLbls>
          <c:showLegendKey val="0"/>
          <c:showVal val="0"/>
          <c:showCatName val="0"/>
          <c:showSerName val="0"/>
          <c:showPercent val="0"/>
          <c:showBubbleSize val="0"/>
        </c:dLbls>
        <c:axId val="2041040032"/>
        <c:axId val="2041041472"/>
      </c:scatterChart>
      <c:valAx>
        <c:axId val="20410400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b="0" i="0" u="none" strike="noStrike" kern="1200" baseline="0" dirty="0" err="1">
                    <a:solidFill>
                      <a:prstClr val="black">
                        <a:lumMod val="65000"/>
                        <a:lumOff val="35000"/>
                      </a:prstClr>
                    </a:solidFill>
                  </a:rPr>
                  <a:t>Déplacement</a:t>
                </a:r>
                <a:r>
                  <a:rPr lang="en-CA" sz="1100" b="0" i="0" u="none" strike="noStrike" kern="1200" baseline="0" dirty="0">
                    <a:solidFill>
                      <a:prstClr val="black">
                        <a:lumMod val="65000"/>
                        <a:lumOff val="35000"/>
                      </a:prstClr>
                    </a:solidFill>
                  </a:rPr>
                  <a:t> </a:t>
                </a:r>
                <a:r>
                  <a:rPr lang="en-CA" sz="1100" b="0" i="0" u="none" strike="noStrike" kern="1200" baseline="0" dirty="0" err="1">
                    <a:solidFill>
                      <a:prstClr val="black">
                        <a:lumMod val="65000"/>
                        <a:lumOff val="35000"/>
                      </a:prstClr>
                    </a:solidFill>
                  </a:rPr>
                  <a:t>postérieur</a:t>
                </a:r>
                <a:r>
                  <a:rPr lang="en-CA" sz="1100" b="0" i="0" u="none" strike="noStrike" kern="1200" baseline="0" dirty="0">
                    <a:solidFill>
                      <a:prstClr val="black">
                        <a:lumMod val="65000"/>
                        <a:lumOff val="35000"/>
                      </a:prstClr>
                    </a:solidFill>
                  </a:rPr>
                  <a:t>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041472"/>
        <c:crosses val="autoZero"/>
        <c:crossBetween val="midCat"/>
      </c:valAx>
      <c:valAx>
        <c:axId val="20410414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CDF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0400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376761119742978"/>
          <c:y val="4.1388226901103171E-2"/>
          <c:w val="0.6602457667289916"/>
          <c:h val="0.91722354619779367"/>
        </c:manualLayout>
      </c:layout>
      <c:scatterChart>
        <c:scatterStyle val="lineMarker"/>
        <c:varyColors val="0"/>
        <c:ser>
          <c:idx val="0"/>
          <c:order val="0"/>
          <c:tx>
            <c:v>E=S-D</c:v>
          </c:tx>
          <c:spPr>
            <a:ln w="25400" cap="rnd">
              <a:noFill/>
              <a:round/>
            </a:ln>
            <a:effectLst/>
          </c:spPr>
          <c:marker>
            <c:symbol val="circle"/>
            <c:size val="5"/>
            <c:spPr>
              <a:solidFill>
                <a:schemeClr val="accent1"/>
              </a:solidFill>
              <a:ln w="9525">
                <a:solidFill>
                  <a:schemeClr val="accent1"/>
                </a:solidFill>
              </a:ln>
              <a:effectLst/>
            </c:spPr>
          </c:marker>
          <c:errBars>
            <c:errDir val="x"/>
            <c:errBarType val="both"/>
            <c:errValType val="stdDev"/>
            <c:noEndCap val="0"/>
            <c:val val="1"/>
            <c:spPr>
              <a:noFill/>
              <a:ln w="9525" cap="flat" cmpd="sng" algn="ctr">
                <a:solidFill>
                  <a:schemeClr val="tx1">
                    <a:lumMod val="65000"/>
                    <a:lumOff val="35000"/>
                  </a:schemeClr>
                </a:solidFill>
                <a:round/>
              </a:ln>
              <a:effectLst/>
            </c:spPr>
          </c:errBars>
          <c:errBars>
            <c:errDir val="y"/>
            <c:errBarType val="both"/>
            <c:errValType val="cust"/>
            <c:noEndCap val="0"/>
            <c:plus>
              <c:numRef>
                <c:f>'Calcul Erreur'!$J$11</c:f>
                <c:numCache>
                  <c:formatCode>General</c:formatCode>
                  <c:ptCount val="1"/>
                  <c:pt idx="0">
                    <c:v>1.4135766657179212</c:v>
                  </c:pt>
                </c:numCache>
              </c:numRef>
            </c:plus>
            <c:minus>
              <c:numRef>
                <c:f>'Calcul Erreur'!$J$11</c:f>
                <c:numCache>
                  <c:formatCode>General</c:formatCode>
                  <c:ptCount val="1"/>
                  <c:pt idx="0">
                    <c:v>1.4135766657179212</c:v>
                  </c:pt>
                </c:numCache>
              </c:numRef>
            </c:minus>
            <c:spPr>
              <a:noFill/>
              <a:ln w="9525" cap="flat" cmpd="sng" algn="ctr">
                <a:solidFill>
                  <a:schemeClr val="tx1">
                    <a:lumMod val="65000"/>
                    <a:lumOff val="35000"/>
                  </a:schemeClr>
                </a:solidFill>
                <a:round/>
              </a:ln>
              <a:effectLst/>
            </c:spPr>
          </c:errBars>
          <c:yVal>
            <c:numRef>
              <c:f>'Calcul Erreur'!$J$6</c:f>
              <c:numCache>
                <c:formatCode>General</c:formatCode>
                <c:ptCount val="1"/>
                <c:pt idx="0">
                  <c:v>1.0199999999999996</c:v>
                </c:pt>
              </c:numCache>
            </c:numRef>
          </c:yVal>
          <c:smooth val="0"/>
          <c:extLst>
            <c:ext xmlns:c16="http://schemas.microsoft.com/office/drawing/2014/chart" uri="{C3380CC4-5D6E-409C-BE32-E72D297353CC}">
              <c16:uniqueId val="{00000000-BE2E-4FE4-BBD6-9609D8AAB846}"/>
            </c:ext>
          </c:extLst>
        </c:ser>
        <c:dLbls>
          <c:showLegendKey val="0"/>
          <c:showVal val="0"/>
          <c:showCatName val="0"/>
          <c:showSerName val="0"/>
          <c:showPercent val="0"/>
          <c:showBubbleSize val="0"/>
        </c:dLbls>
        <c:axId val="1632011967"/>
        <c:axId val="1632014847"/>
      </c:scatterChart>
      <c:valAx>
        <c:axId val="1632011967"/>
        <c:scaling>
          <c:orientation val="minMax"/>
        </c:scaling>
        <c:delete val="1"/>
        <c:axPos val="b"/>
        <c:majorGridlines>
          <c:spPr>
            <a:ln w="9525" cap="flat" cmpd="sng" algn="ctr">
              <a:solidFill>
                <a:schemeClr val="tx1">
                  <a:lumMod val="15000"/>
                  <a:lumOff val="85000"/>
                </a:schemeClr>
              </a:solidFill>
              <a:round/>
            </a:ln>
            <a:effectLst/>
          </c:spPr>
        </c:majorGridlines>
        <c:majorTickMark val="out"/>
        <c:minorTickMark val="none"/>
        <c:tickLblPos val="nextTo"/>
        <c:crossAx val="1632014847"/>
        <c:crosses val="autoZero"/>
        <c:crossBetween val="midCat"/>
      </c:valAx>
      <c:valAx>
        <c:axId val="16320148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E=S-D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20119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modernComment_106_4791FEFC.xml><?xml version="1.0" encoding="utf-8"?>
<p188:cmLst xmlns:a="http://schemas.openxmlformats.org/drawingml/2006/main" xmlns:r="http://schemas.openxmlformats.org/officeDocument/2006/relationships" xmlns:p188="http://schemas.microsoft.com/office/powerpoint/2018/8/main">
  <p188:cm id="{1275EE33-43A5-490E-A8D2-080E79EE55F8}" authorId="{4BB11620-EFBC-D13A-7B93-45F2C922ABDE}" created="2024-04-11T02:29:59.554">
    <ac:txMkLst xmlns:ac="http://schemas.microsoft.com/office/drawing/2013/main/command">
      <pc:docMk xmlns:pc="http://schemas.microsoft.com/office/powerpoint/2013/main/command"/>
      <pc:sldMk xmlns:pc="http://schemas.microsoft.com/office/powerpoint/2013/main/command" cId="1200750332" sldId="262"/>
      <ac:spMk id="3" creationId="{57846E6E-541E-C380-2EC3-91AF5BEE61F6}"/>
      <ac:txMk cp="340" len="9">
        <ac:context len="865" hash="1272217592"/>
      </ac:txMk>
    </ac:txMkLst>
    <p188:pos x="8941904" y="1394042"/>
    <p188:txBody>
      <a:bodyPr/>
      <a:lstStyle/>
      <a:p>
        <a:r>
          <a:rPr lang="en-CA"/>
          <a:t>check</a:t>
        </a:r>
      </a:p>
    </p188:txBody>
  </p188:cm>
  <p188:cm id="{3724C460-C9F0-49DB-9DE2-9E5AD2B8FA85}" authorId="{53E43574-7A34-154C-E512-F6CBCA51E7C2}" created="2024-04-13T02:50:35.708">
    <ac:txMkLst xmlns:ac="http://schemas.microsoft.com/office/drawing/2013/main/command">
      <pc:docMk xmlns:pc="http://schemas.microsoft.com/office/powerpoint/2013/main/command"/>
      <pc:sldMk xmlns:pc="http://schemas.microsoft.com/office/powerpoint/2013/main/command" cId="1200750332" sldId="262"/>
      <ac:spMk id="3" creationId="{57846E6E-541E-C380-2EC3-91AF5BEE61F6}"/>
      <ac:txMk cp="413" len="347">
        <ac:context len="865" hash="1272217592"/>
      </ac:txMk>
    </ac:txMkLst>
    <p188:pos x="10506075" y="2002400"/>
    <p188:txBody>
      <a:bodyPr/>
      <a:lstStyle/>
      <a:p>
        <a:r>
          <a:rPr lang="en-CA"/>
          <a:t>Est-ce qu'on garde cette partie là?</a:t>
        </a:r>
      </a:p>
    </p188:txBody>
  </p188:cm>
</p188:cmLst>
</file>

<file path=ppt/comments/modernComment_108_E5C5E786.xml><?xml version="1.0" encoding="utf-8"?>
<p188:cmLst xmlns:a="http://schemas.openxmlformats.org/drawingml/2006/main" xmlns:r="http://schemas.openxmlformats.org/officeDocument/2006/relationships" xmlns:p188="http://schemas.microsoft.com/office/powerpoint/2018/8/main">
  <p188:cm id="{E208A256-2645-4215-A2E1-5835D144B8FF}" authorId="{4BB11620-EFBC-D13A-7B93-45F2C922ABDE}" created="2024-04-09T02:44:11.886">
    <ac:txMkLst xmlns:ac="http://schemas.microsoft.com/office/drawing/2013/main/command">
      <pc:docMk xmlns:pc="http://schemas.microsoft.com/office/powerpoint/2013/main/command"/>
      <pc:sldMk xmlns:pc="http://schemas.microsoft.com/office/powerpoint/2013/main/command" cId="3854952326" sldId="264"/>
      <ac:spMk id="13" creationId="{0A89B34A-8F02-C6EA-B396-FDA8E978F524}"/>
      <ac:txMk cp="757" len="70">
        <ac:context len="828" hash="3614477621"/>
      </ac:txMk>
    </ac:txMkLst>
    <p188:pos x="6266996" y="3947369"/>
    <p188:replyLst>
      <p188:reply id="{4D2E3173-7F5B-494D-9B6F-EC70F917A23F}" authorId="{E68F2F47-82E5-2BC7-0FEC-4F4EC863DDC3}" created="2024-04-11T03:56:20.273">
        <p188:txBody>
          <a:bodyPr/>
          <a:lstStyle/>
          <a:p>
            <a:r>
              <a:rPr lang="fr-FR"/>
              <a:t>La force est une condition de Neumann puisqu'elle agit sur une des dérivées de la flèche (dérivée seconde). Je ne sais pas si ces deux affirmations sont compatibles  </a:t>
            </a:r>
          </a:p>
        </p188:txBody>
      </p188:reply>
      <p188:reply id="{ED1DFAE6-706E-4F5A-9066-E3A5E6431B52}" authorId="{4BB11620-EFBC-D13A-7B93-45F2C922ABDE}" created="2024-04-11T04:53:01.967">
        <p188:txBody>
          <a:bodyPr/>
          <a:lstStyle/>
          <a:p>
            <a:r>
              <a:rPr lang="en-CA"/>
              <a:t>Oui je sais qu' "une force" est en general une condition de neumann mais dans ce cas particulier je ne crois pas que le role de la force soit une condition frontiere car on l'utilise aussi comme variable d'entrée qui varie</a:t>
            </a:r>
          </a:p>
        </p188:txBody>
      </p188:reply>
    </p188:replyLst>
    <p188:txBody>
      <a:bodyPr/>
      <a:lstStyle/>
      <a:p>
        <a:r>
          <a:rPr lang="en-CA"/>
          <a:t>La force ne peut pas etre une condition frontiere si c'est une donne d'entree</a:t>
        </a:r>
      </a:p>
    </p188:txBody>
  </p188:cm>
</p188:cmLst>
</file>

<file path=ppt/comments/modernComment_10C_2EECC42B.xml><?xml version="1.0" encoding="utf-8"?>
<p188:cmLst xmlns:a="http://schemas.openxmlformats.org/drawingml/2006/main" xmlns:r="http://schemas.openxmlformats.org/officeDocument/2006/relationships" xmlns:p188="http://schemas.microsoft.com/office/powerpoint/2018/8/main">
  <p188:cm id="{FB552410-3568-487C-A036-1B1A7AA6A6BA}" authorId="{4BB11620-EFBC-D13A-7B93-45F2C922ABDE}" created="2024-04-06T22:20:24.107">
    <ac:txMkLst xmlns:ac="http://schemas.microsoft.com/office/drawing/2013/main/command">
      <pc:docMk xmlns:pc="http://schemas.microsoft.com/office/powerpoint/2013/main/command"/>
      <pc:sldMk xmlns:pc="http://schemas.microsoft.com/office/powerpoint/2013/main/command" cId="787268651" sldId="268"/>
      <ac:spMk id="3" creationId="{57846E6E-541E-C380-2EC3-91AF5BEE61F6}"/>
      <ac:txMk cp="579">
        <ac:context len="795" hash="312665447"/>
      </ac:txMk>
    </ac:txMkLst>
    <p188:pos x="3940175" y="1481701"/>
    <p188:replyLst>
      <p188:reply id="{21130A69-027F-4B38-9582-7DA70CCE4EB0}" authorId="{E68F2F47-82E5-2BC7-0FEC-4F4EC863DDC3}" created="2024-04-11T03:57:20.340">
        <p188:txBody>
          <a:bodyPr/>
          <a:lstStyle/>
          <a:p>
            <a:r>
              <a:rPr lang="fr-FR"/>
              <a:t>Il existe une solution analytique mais avec l'hypothèse de poutre élancée le terme en plus de la modélisation de Timoshenko est négligeable </a:t>
            </a:r>
          </a:p>
        </p188:txBody>
        <p188:extLst>
          <p:ext xmlns:p="http://schemas.openxmlformats.org/presentationml/2006/main" uri="{57CB4572-C831-44C2-8A1C-0ADB6CCDFE69}">
            <p223:reactions xmlns:p223="http://schemas.microsoft.com/office/powerpoint/2022/03/main">
              <p223:rxn type="👍">
                <p223:instance time="2024-04-11T04:53:19.686" authorId="{4BB11620-EFBC-D13A-7B93-45F2C922ABDE}"/>
              </p223:rxn>
            </p223:reactions>
          </p:ext>
        </p188:extLst>
      </p188:reply>
    </p188:replyLst>
    <p188:txBody>
      <a:bodyPr/>
      <a:lstStyle/>
      <a:p>
        <a:r>
          <a:rPr lang="en-CA"/>
          <a:t>S'assurer qu'il ya vriament une solution analytique connue pour timoshenko - ou bien juste prendre EUler</a:t>
        </a:r>
      </a:p>
    </p188:txBody>
  </p188:cm>
  <p188:cm id="{2C0822D0-CE0A-4B58-AA90-5DE2630D633E}" authorId="{4BB11620-EFBC-D13A-7B93-45F2C922ABDE}" created="2024-04-11T02:27:00.149">
    <ac:txMkLst xmlns:ac="http://schemas.microsoft.com/office/drawing/2013/main/command">
      <pc:docMk xmlns:pc="http://schemas.microsoft.com/office/powerpoint/2013/main/command"/>
      <pc:sldMk xmlns:pc="http://schemas.microsoft.com/office/powerpoint/2013/main/command" cId="787268651" sldId="268"/>
      <ac:graphicFrameMk id="7" creationId="{158B1993-4CA7-82B6-EE08-39866B522654}"/>
      <ac:tblMk/>
      <ac:tcMk rowId="1367851737" colId="3015167151"/>
      <ac:txMk cp="0" len="1">
        <ac:context len="2" hash="2422"/>
      </ac:txMk>
    </ac:txMkLst>
    <p188:pos x="230257" y="1744289"/>
    <p188:replyLst>
      <p188:reply id="{DC6A1E44-243A-4112-8FE1-B97BFADAFD01}" authorId="{E68F2F47-82E5-2BC7-0FEC-4F4EC863DDC3}" created="2024-04-11T03:57:51.650">
        <p188:txBody>
          <a:bodyPr/>
          <a:lstStyle/>
          <a:p>
            <a:r>
              <a:rPr lang="fr-FR"/>
              <a:t>@Alexandre peut tu fournir la valeur de I que t'as utilisée pour les simulations</a:t>
            </a:r>
          </a:p>
        </p188:txBody>
      </p188:reply>
    </p188:replyLst>
    <p188:txBody>
      <a:bodyPr/>
      <a:lstStyle/>
      <a:p>
        <a:r>
          <a:rPr lang="en-CA"/>
          <a:t> completer ou a enlever?</a:t>
        </a:r>
      </a:p>
    </p188:txBody>
  </p188:cm>
</p188:cmLst>
</file>

<file path=ppt/comments/modernComment_117_A1977F2E.xml><?xml version="1.0" encoding="utf-8"?>
<p188:cmLst xmlns:a="http://schemas.openxmlformats.org/drawingml/2006/main" xmlns:r="http://schemas.openxmlformats.org/officeDocument/2006/relationships" xmlns:p188="http://schemas.microsoft.com/office/powerpoint/2018/8/main">
  <p188:cm id="{36D4ADF6-6359-4D91-B7F4-6568DFFEFBFC}" authorId="{4BB11620-EFBC-D13A-7B93-45F2C922ABDE}" created="2024-04-09T00:40:55.872">
    <ac:txMkLst xmlns:ac="http://schemas.microsoft.com/office/drawing/2013/main/command">
      <pc:docMk xmlns:pc="http://schemas.microsoft.com/office/powerpoint/2013/main/command"/>
      <pc:sldMk xmlns:pc="http://schemas.microsoft.com/office/powerpoint/2013/main/command" cId="2711060270" sldId="279"/>
      <ac:spMk id="3" creationId="{57846E6E-541E-C380-2EC3-91AF5BEE61F6}"/>
      <ac:txMk cp="725">
        <ac:context len="910" hash="690806682"/>
      </ac:txMk>
    </ac:txMkLst>
    <p188:pos x="5886691" y="3282730"/>
    <p188:txBody>
      <a:bodyPr/>
      <a:lstStyle/>
      <a:p>
        <a:r>
          <a:rPr lang="en-CA"/>
          <a:t>C'est pas 2*0.01786?</a:t>
        </a:r>
      </a:p>
    </p188:txBody>
  </p188:cm>
</p188:cmLst>
</file>

<file path=ppt/comments/modernComment_119_D4A1683D.xml><?xml version="1.0" encoding="utf-8"?>
<p188:cmLst xmlns:a="http://schemas.openxmlformats.org/drawingml/2006/main" xmlns:r="http://schemas.openxmlformats.org/officeDocument/2006/relationships" xmlns:p188="http://schemas.microsoft.com/office/powerpoint/2018/8/main">
  <p188:cm id="{E5CD4D06-CBC4-4BBD-8A2F-2389111330B6}" authorId="{4BB11620-EFBC-D13A-7B93-45F2C922ABDE}" created="2024-04-06T22:52:32.116">
    <ac:txMkLst xmlns:ac="http://schemas.microsoft.com/office/drawing/2013/main/command">
      <pc:docMk xmlns:pc="http://schemas.microsoft.com/office/powerpoint/2013/main/command"/>
      <pc:sldMk xmlns:pc="http://schemas.microsoft.com/office/powerpoint/2013/main/command" cId="3567347773" sldId="281"/>
      <ac:spMk id="3" creationId="{57846E6E-541E-C380-2EC3-91AF5BEE61F6}"/>
      <ac:txMk cp="1134" len="139">
        <ac:context len="1363" hash="3672763890"/>
      </ac:txMk>
    </ac:txMkLst>
    <p188:pos x="10184296" y="4306209"/>
    <p188:replyLst>
      <p188:reply id="{5BB1BFE5-C6BD-4BCE-B02D-C23A120FE53D}" authorId="{E68F2F47-82E5-2BC7-0FEC-4F4EC863DDC3}" created="2024-04-07T20:42:42.607">
        <p188:txBody>
          <a:bodyPr/>
          <a:lstStyle/>
          <a:p>
            <a:r>
              <a:rPr lang="fr-FR"/>
              <a:t>L'ordre des elements +1</a:t>
            </a:r>
          </a:p>
        </p188:txBody>
      </p188:reply>
      <p188:reply id="{1CA78D15-FBCE-45F2-9D50-3AC2207DF516}" authorId="{E68F2F47-82E5-2BC7-0FEC-4F4EC863DDC3}" created="2024-04-12T00:27:39.614">
        <p188:txBody>
          <a:bodyPr/>
          <a:lstStyle/>
          <a:p>
            <a:r>
              <a:rPr lang="fr-FR"/>
              <a:t>C'est cette phrase qu'il faut enlever. Ce n'est pas l'ordre des PBEAM qui apparait c'est l'ordre des elements +1.
L'ordre qui apparait c'est O(h^p+1) </a:t>
            </a:r>
          </a:p>
        </p188:txBody>
      </p188:reply>
    </p188:replyLst>
    <p188:txBody>
      <a:bodyPr/>
      <a:lstStyle/>
      <a:p>
        <a:r>
          <a:rPr lang="en-CA"/>
          <a:t>Est ce d'apres l'ordre des elements ou la formule de tomishenko qu'on a l'ordre 2?</a:t>
        </a:r>
      </a:p>
    </p188:txBody>
  </p188:cm>
  <p188:cm id="{37F27A8D-EFA0-4410-B6C6-D9B44291E8C0}" authorId="{4BB11620-EFBC-D13A-7B93-45F2C922ABDE}" created="2024-04-06T23:02:52.806">
    <ac:txMkLst xmlns:ac="http://schemas.microsoft.com/office/drawing/2013/main/command">
      <pc:docMk xmlns:pc="http://schemas.microsoft.com/office/powerpoint/2013/main/command"/>
      <pc:sldMk xmlns:pc="http://schemas.microsoft.com/office/powerpoint/2013/main/command" cId="3567347773" sldId="281"/>
      <ac:spMk id="3" creationId="{57846E6E-541E-C380-2EC3-91AF5BEE61F6}"/>
      <ac:txMk cp="255" len="67">
        <ac:context len="1363" hash="3672763890"/>
      </ac:txMk>
    </ac:txMkLst>
    <p188:pos x="8564217" y="748000"/>
    <p188:replyLst>
      <p188:reply id="{B34F2192-071B-4E6B-B768-4530513785EF}" authorId="{E68F2F47-82E5-2BC7-0FEC-4F4EC863DDC3}" created="2024-04-11T04:00:02.254">
        <p188:txBody>
          <a:bodyPr/>
          <a:lstStyle/>
          <a:p>
            <a:r>
              <a:rPr lang="fr-FR"/>
              <a:t>Il faut enlever cette phrase</a:t>
            </a:r>
          </a:p>
        </p188:txBody>
      </p188:reply>
      <p188:reply id="{BC82CEF8-FA9E-4B11-85B2-C869687F2122}" authorId="{4BB11620-EFBC-D13A-7B93-45F2C922ABDE}" created="2024-04-11T04:55:25.070">
        <p188:txBody>
          <a:bodyPr/>
          <a:lstStyle/>
          <a:p>
            <a:r>
              <a:rPr lang="en-CA"/>
              <a:t>Pourquoi? Il ne faut pas preciser qu'on travaille à des conditions fixes pour la convergence?</a:t>
            </a:r>
          </a:p>
        </p188:txBody>
      </p188:reply>
      <p188:reply id="{87FFEA0A-E9C0-4C9E-B4B6-7AC95E452E82}" authorId="{E68F2F47-82E5-2BC7-0FEC-4F4EC863DDC3}" created="2024-04-12T00:26:52.446">
        <p188:txBody>
          <a:bodyPr/>
          <a:lstStyle/>
          <a:p>
            <a:r>
              <a:rPr lang="fr-FR"/>
              <a:t>Si, je viens de me rendre compte que je ne répond pas au bon commentaire. (Voir le commentaire plus haut)</a:t>
            </a:r>
          </a:p>
        </p188:txBody>
      </p188:reply>
    </p188:replyLst>
    <p188:txBody>
      <a:bodyPr/>
      <a:lstStyle/>
      <a:p>
        <a:r>
          <a:rPr lang="en-CA"/>
          <a:t>Qq1 peut confirmer?</a:t>
        </a:r>
      </a:p>
    </p188:txBody>
  </p188:cm>
</p188:cmLst>
</file>

<file path=ppt/comments/modernComment_11E_1D7F8001.xml><?xml version="1.0" encoding="utf-8"?>
<p188:cmLst xmlns:a="http://schemas.openxmlformats.org/drawingml/2006/main" xmlns:r="http://schemas.openxmlformats.org/officeDocument/2006/relationships" xmlns:p188="http://schemas.microsoft.com/office/powerpoint/2018/8/main">
  <p188:cm id="{DAB7DD91-4611-4132-AA57-7C73CA635F1A}" authorId="{53E43574-7A34-154C-E512-F6CBCA51E7C2}" created="2024-04-10T23:30:28.627">
    <ac:txMkLst xmlns:ac="http://schemas.microsoft.com/office/drawing/2013/main/command">
      <pc:docMk xmlns:pc="http://schemas.microsoft.com/office/powerpoint/2013/main/command"/>
      <pc:sldMk xmlns:pc="http://schemas.microsoft.com/office/powerpoint/2013/main/command" cId="494895105" sldId="286"/>
      <ac:spMk id="3" creationId="{57846E6E-541E-C380-2EC3-91AF5BEE61F6}"/>
      <ac:txMk cp="0">
        <ac:context len="641" hash="1044606716"/>
      </ac:txMk>
    </ac:txMkLst>
    <p188:pos x="10506075" y="2497701"/>
    <p188:replyLst>
      <p188:reply id="{D8296247-F255-453A-8959-8A72DECB77F6}" authorId="{4BB11620-EFBC-D13A-7B93-45F2C922ABDE}" created="2024-04-11T02:42:10.167">
        <p188:txBody>
          <a:bodyPr/>
          <a:lstStyle/>
          <a:p>
            <a:r>
              <a:rPr lang="en-CA"/>
              <a:t>Ajouté à la diapo precedente</a:t>
            </a:r>
          </a:p>
        </p188:txBody>
      </p188:reply>
    </p188:replyLst>
    <p188:txBody>
      <a:bodyPr/>
      <a:lstStyle/>
      <a:p>
        <a:r>
          <a:rPr lang="en-CA"/>
          <a:t>On peut également parler du fait que l'encastrement impose un angle nulle qui ne peut pas être respecté par des élément linéaire ce qui introduit un erreur entre les nœuds dû à l'interpolation</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2024-04-12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CF633E34-DD75-4254-AB88-C9D2090F6CC5}" type="datetimeFigureOut">
              <a:rPr lang="en-CA" smtClean="0"/>
              <a:t>2024-04-12</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CF633E34-DD75-4254-AB88-C9D2090F6CC5}" type="datetimeFigureOut">
              <a:rPr lang="en-CA" smtClean="0"/>
              <a:t>2024-04-12</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CF633E34-DD75-4254-AB88-C9D2090F6CC5}" type="datetimeFigureOut">
              <a:rPr lang="en-CA" smtClean="0"/>
              <a:t>2024-04-12</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CF633E34-DD75-4254-AB88-C9D2090F6CC5}" type="datetimeFigureOut">
              <a:rPr lang="en-CA" smtClean="0"/>
              <a:t>2024-04-12</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CF633E34-DD75-4254-AB88-C9D2090F6CC5}" type="datetimeFigureOut">
              <a:rPr lang="en-CA" smtClean="0"/>
              <a:t>2024-04-12</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CF633E34-DD75-4254-AB88-C9D2090F6CC5}" type="datetimeFigureOut">
              <a:rPr lang="en-CA" smtClean="0"/>
              <a:t>2024-04-12</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CF633E34-DD75-4254-AB88-C9D2090F6CC5}" type="datetimeFigureOut">
              <a:rPr lang="en-CA" smtClean="0"/>
              <a:t>2024-04-12</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CF633E34-DD75-4254-AB88-C9D2090F6CC5}" type="datetimeFigureOut">
              <a:rPr lang="en-CA" smtClean="0"/>
              <a:t>2024-04-12</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CF633E34-DD75-4254-AB88-C9D2090F6CC5}" type="datetimeFigureOut">
              <a:rPr lang="en-CA" smtClean="0"/>
              <a:t>2024-04-12</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CF633E34-DD75-4254-AB88-C9D2090F6CC5}" type="datetimeFigureOut">
              <a:rPr lang="en-CA" smtClean="0"/>
              <a:t>2024-04-12</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CF633E34-DD75-4254-AB88-C9D2090F6CC5}" type="datetimeFigureOut">
              <a:rPr lang="en-CA" smtClean="0"/>
              <a:t>2024-04-12</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633E34-DD75-4254-AB88-C9D2090F6CC5}" type="datetimeFigureOut">
              <a:rPr lang="en-CA" smtClean="0"/>
              <a:t>2024-04-12</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cileSf/MEC8211ProjetFina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1E_1D7F800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0.png"/><Relationship Id="rId2" Type="http://schemas.microsoft.com/office/2018/10/relationships/comments" Target="../comments/modernComment_119_D4A1683D.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hyperlink" Target="https://www.ametektest.fr/-/media/ametektest/download_links/fiche-technique-dynamometre-numerique-chatillon-dfs_ii.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hyperlink" Target="https://www.flintec.com/media/datasheets/msa-datasheet-en.pdf"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8/10/relationships/comments" Target="../comments/modernComment_117_A1977F2E.xml"/><Relationship Id="rId1" Type="http://schemas.openxmlformats.org/officeDocument/2006/relationships/slideLayout" Target="../slideLayouts/slideLayout2.xml"/><Relationship Id="rId5" Type="http://schemas.openxmlformats.org/officeDocument/2006/relationships/image" Target="../media/image100.png"/><Relationship Id="rId4" Type="http://schemas.openxmlformats.org/officeDocument/2006/relationships/image" Target="../media/image10.JPG"/></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chart" Target="../charts/chart7.xml"/><Relationship Id="rId4" Type="http://schemas.openxmlformats.org/officeDocument/2006/relationships/image" Target="../media/image120.png"/></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8_E5C5E78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0C_2EECC42B.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6_4791FEFC.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320872"/>
            <a:ext cx="9889797" cy="2290112"/>
          </a:xfrm>
        </p:spPr>
        <p:txBody>
          <a:bodyPr anchor="b">
            <a:normAutofit fontScale="90000"/>
          </a:bodyPr>
          <a:lstStyle/>
          <a:p>
            <a:pPr algn="just"/>
            <a:r>
              <a:rPr lang="en-CA" sz="4400" dirty="0" err="1">
                <a:solidFill>
                  <a:schemeClr val="bg1"/>
                </a:solidFill>
              </a:rPr>
              <a:t>Projet</a:t>
            </a:r>
            <a:r>
              <a:rPr lang="en-CA" sz="4400" dirty="0">
                <a:solidFill>
                  <a:schemeClr val="bg1"/>
                </a:solidFill>
              </a:rPr>
              <a:t> Final – </a:t>
            </a:r>
            <a:r>
              <a:rPr lang="fr-CA" sz="4400" dirty="0">
                <a:solidFill>
                  <a:schemeClr val="bg1"/>
                </a:solidFill>
              </a:rPr>
              <a:t>V&amp;V d’un modèle d’éléments finis modélisant la section lombaire d’une colonne vertébrale</a:t>
            </a:r>
            <a:br>
              <a:rPr lang="fr-CA" sz="1800" kern="100" dirty="0">
                <a:effectLst/>
                <a:latin typeface="Aptos" panose="020B0004020202020204" pitchFamily="34" charset="0"/>
                <a:ea typeface="Aptos" panose="020B0004020202020204" pitchFamily="34" charset="0"/>
                <a:cs typeface="Arial" panose="020B0604020202020204" pitchFamily="34" charset="0"/>
              </a:rPr>
            </a:br>
            <a:endParaRPr lang="en-CA" sz="4400" dirty="0">
              <a:solidFill>
                <a:schemeClr val="bg1"/>
              </a:solidFill>
            </a:endParaRP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lnSpcReduction="10000"/>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r>
              <a:rPr lang="en-CA" dirty="0" err="1"/>
              <a:t>Deschênes</a:t>
            </a:r>
            <a:r>
              <a:rPr lang="en-CA" dirty="0"/>
              <a:t>, Alexandre</a:t>
            </a:r>
          </a:p>
          <a:p>
            <a:pPr algn="l"/>
            <a:endParaRPr lang="en-CA" dirty="0"/>
          </a:p>
          <a:p>
            <a:pPr algn="l"/>
            <a:r>
              <a:rPr lang="en-CA" sz="2000" i="1" dirty="0">
                <a:hlinkClick r:id="rId2"/>
              </a:rPr>
              <a:t>https://github.com/AcileSf/MEC8211ProjetFinal</a:t>
            </a:r>
            <a:r>
              <a:rPr lang="en-CA" sz="2000" i="1" dirty="0"/>
              <a:t> </a:t>
            </a:r>
            <a:endParaRPr lang="en-CA" dirty="0"/>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Tout d’abord il faut garder à l’esprit que l’erreur de discrétisation en éléments finis converge en O(h</a:t>
                </a:r>
                <a:r>
                  <a:rPr lang="fr-CA" sz="1800" baseline="30000" dirty="0"/>
                  <a:t>p+1</a:t>
                </a:r>
                <a:r>
                  <a:rPr lang="fr-CA" sz="1800" dirty="0"/>
                  <a:t>) avec l’erreur L2, p étant l’ordre de la fonction de forme utilisée.</a:t>
                </a:r>
              </a:p>
              <a:p>
                <a:pPr marL="0" indent="0" algn="just">
                  <a:buNone/>
                </a:pPr>
                <a:r>
                  <a:rPr lang="fr-CA" sz="1800" dirty="0"/>
                  <a:t>Dans notre cas, </a:t>
                </a:r>
                <a:r>
                  <a:rPr lang="fr-CA" sz="1800" dirty="0" err="1"/>
                  <a:t>SimCenter</a:t>
                </a:r>
                <a:r>
                  <a:rPr lang="fr-CA" sz="1800" dirty="0"/>
                  <a:t> utilise des éléments linéaires donc l’ordre formel attendu est de p</a:t>
                </a:r>
                <a:r>
                  <a:rPr lang="fr-CA" sz="1800" baseline="-25000" dirty="0"/>
                  <a:t>f</a:t>
                </a:r>
                <a:r>
                  <a:rPr lang="fr-CA" sz="1800" dirty="0"/>
                  <a:t>=2. Cependant, il est possible d’observer sur l’analyse de convergence faite plus haut que l’ordre observée est de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r>
                      <a:rPr lang="fr-FR" sz="1800" b="0" i="1" smtClean="0">
                        <a:latin typeface="Cambria Math" panose="02040503050406030204" pitchFamily="18" charset="0"/>
                      </a:rPr>
                      <m:t>=</m:t>
                    </m:r>
                  </m:oMath>
                </a14:m>
                <a:r>
                  <a:rPr lang="fr-CA" sz="1800" dirty="0"/>
                  <a:t>1.75.</a:t>
                </a:r>
              </a:p>
              <a:p>
                <a:pPr marL="0" indent="0" algn="just">
                  <a:buNone/>
                </a:pPr>
                <a:r>
                  <a:rPr lang="fr-CA" sz="1800" dirty="0"/>
                  <a:t>De plus, la qualité de la régression n’est pas à remettre en question puisque le coefficient de régression dans ce cas est tel que R</a:t>
                </a:r>
                <a:r>
                  <a:rPr lang="fr-CA" sz="1800" baseline="30000" dirty="0"/>
                  <a:t>2</a:t>
                </a:r>
                <a:r>
                  <a:rPr lang="fr-CA" sz="1800" dirty="0"/>
                  <a:t>=0.9938 même si les valeurs oscillent de part et d’autre de la courbe de régression.</a:t>
                </a:r>
              </a:p>
              <a:p>
                <a:pPr marL="0" indent="0" algn="just">
                  <a:buNone/>
                </a:pPr>
                <a:r>
                  <a:rPr lang="fr-CA" sz="1800" dirty="0"/>
                  <a:t>Donc cet écart entre les deux ordres ne peut pas être expliqué par la régression mais peut l’être par les hypothèses faites sur par la formulation des poutres d’Euler et la formulation des poutres de Timoshenko qui sont incompatibles. Cela revient à dire que c’est incorrect de comparer les résultats de </a:t>
                </a:r>
                <a:r>
                  <a:rPr lang="fr-CA" sz="1800" dirty="0" err="1"/>
                  <a:t>SimCenter</a:t>
                </a:r>
                <a:r>
                  <a:rPr lang="fr-CA" sz="1800" dirty="0"/>
                  <a:t> avec les résultats analytiques d’une poutre d’Euler conventionnelle.</a:t>
                </a:r>
              </a:p>
              <a:p>
                <a:pPr marL="0" indent="0" algn="just">
                  <a:buNone/>
                </a:pPr>
                <a:endParaRPr lang="fr-CA" sz="1800" dirty="0"/>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1142" r="-464"/>
                </a:stretch>
              </a:blipFill>
            </p:spPr>
            <p:txBody>
              <a:bodyPr/>
              <a:lstStyle/>
              <a:p>
                <a:r>
                  <a:rPr lang="en-CA">
                    <a:noFill/>
                  </a:rPr>
                  <a:t> </a:t>
                </a:r>
              </a:p>
            </p:txBody>
          </p:sp>
        </mc:Fallback>
      </mc:AlternateContent>
    </p:spTree>
    <p:extLst>
      <p:ext uri="{BB962C8B-B14F-4D97-AF65-F5344CB8AC3E}">
        <p14:creationId xmlns:p14="http://schemas.microsoft.com/office/powerpoint/2010/main" val="1689215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714375" y="1150374"/>
            <a:ext cx="6715125" cy="5342501"/>
          </a:xfrm>
        </p:spPr>
        <p:txBody>
          <a:bodyPr>
            <a:normAutofit/>
          </a:bodyPr>
          <a:lstStyle/>
          <a:p>
            <a:pPr marL="0" indent="0" algn="just">
              <a:buNone/>
            </a:pPr>
            <a:r>
              <a:rPr lang="fr-CA" sz="1800" dirty="0"/>
              <a:t>On note aussi que malgré le fait d’avoir imposé un encastrement à l’extrémité inférieure de la poutre, ce qui devrait se traduire </a:t>
            </a:r>
            <a:r>
              <a:rPr lang="fr-FR" sz="1800" dirty="0"/>
              <a:t>par un angle nul au premier élément, cette condition ne peut pas être respectée par des éléments linéaires car ils ont un seul degré de liberté par nœud (la déplacement). Comme on peut le voir à la figure 4, le déplacement est nul à la base de la poutre mais l’angle ne l’est pas. Ceci introduit une erreur entre les nœuds dû à l'interpolation.</a:t>
            </a:r>
            <a:endParaRPr lang="fr-CA" sz="1800" dirty="0"/>
          </a:p>
          <a:p>
            <a:pPr marL="0" indent="0" algn="just">
              <a:buNone/>
            </a:pPr>
            <a:endParaRPr lang="en-CA" sz="1800" dirty="0">
              <a:highlight>
                <a:srgbClr val="FFFF00"/>
              </a:highlight>
            </a:endParaRPr>
          </a:p>
          <a:p>
            <a:pPr marL="0" indent="0" algn="just">
              <a:buNone/>
            </a:pPr>
            <a:endParaRPr lang="fr-CA" sz="1800" dirty="0"/>
          </a:p>
          <a:p>
            <a:pPr marL="0" indent="0" algn="just">
              <a:buNone/>
            </a:pPr>
            <a:r>
              <a:rPr lang="fr-CA" sz="1800" dirty="0"/>
              <a:t>Il est important de noter que cet écart ne remet pas en question la vérification du code de </a:t>
            </a:r>
            <a:r>
              <a:rPr lang="fr-CA" sz="1800" dirty="0" err="1"/>
              <a:t>SimCenter</a:t>
            </a:r>
            <a:r>
              <a:rPr lang="fr-CA" sz="1800" dirty="0"/>
              <a:t>/</a:t>
            </a:r>
            <a:r>
              <a:rPr lang="fr-CA" sz="1800" dirty="0" err="1"/>
              <a:t>Nastran</a:t>
            </a:r>
            <a:r>
              <a:rPr lang="fr-CA" sz="1800" dirty="0"/>
              <a:t> mais plutôt la méthode utilisée pour la vérification.</a:t>
            </a:r>
          </a:p>
        </p:txBody>
      </p:sp>
      <p:pic>
        <p:nvPicPr>
          <p:cNvPr id="10" name="Picture 9">
            <a:extLst>
              <a:ext uri="{FF2B5EF4-FFF2-40B4-BE49-F238E27FC236}">
                <a16:creationId xmlns:a16="http://schemas.microsoft.com/office/drawing/2014/main" id="{4C6094C8-647C-6C33-05D7-E0D0C50BE585}"/>
              </a:ext>
            </a:extLst>
          </p:cNvPr>
          <p:cNvPicPr>
            <a:picLocks noChangeAspect="1"/>
          </p:cNvPicPr>
          <p:nvPr/>
        </p:nvPicPr>
        <p:blipFill>
          <a:blip r:embed="rId3"/>
          <a:stretch>
            <a:fillRect/>
          </a:stretch>
        </p:blipFill>
        <p:spPr>
          <a:xfrm>
            <a:off x="7746693" y="718420"/>
            <a:ext cx="4261003" cy="4476750"/>
          </a:xfrm>
          <a:prstGeom prst="rect">
            <a:avLst/>
          </a:prstGeom>
        </p:spPr>
      </p:pic>
      <p:sp>
        <p:nvSpPr>
          <p:cNvPr id="11" name="ZoneTexte 4">
            <a:extLst>
              <a:ext uri="{FF2B5EF4-FFF2-40B4-BE49-F238E27FC236}">
                <a16:creationId xmlns:a16="http://schemas.microsoft.com/office/drawing/2014/main" id="{D45E035C-2C6B-E5B4-30DE-7A0788EED6B4}"/>
              </a:ext>
            </a:extLst>
          </p:cNvPr>
          <p:cNvSpPr txBox="1"/>
          <p:nvPr/>
        </p:nvSpPr>
        <p:spPr>
          <a:xfrm>
            <a:off x="7746693" y="5271466"/>
            <a:ext cx="5435048" cy="276999"/>
          </a:xfrm>
          <a:prstGeom prst="rect">
            <a:avLst/>
          </a:prstGeom>
          <a:noFill/>
        </p:spPr>
        <p:txBody>
          <a:bodyPr wrap="square" rtlCol="0">
            <a:spAutoFit/>
          </a:bodyPr>
          <a:lstStyle/>
          <a:p>
            <a:r>
              <a:rPr lang="fr-FR" sz="1200" dirty="0"/>
              <a:t>Fig.3. Simulation d’une poutre encastrée-libre à un élément</a:t>
            </a:r>
          </a:p>
        </p:txBody>
      </p:sp>
    </p:spTree>
    <p:extLst>
      <p:ext uri="{BB962C8B-B14F-4D97-AF65-F5344CB8AC3E}">
        <p14:creationId xmlns:p14="http://schemas.microsoft.com/office/powerpoint/2010/main" val="494895105"/>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20000"/>
              </a:bodyPr>
              <a:lstStyle/>
              <a:p>
                <a:pPr marL="0" indent="0" algn="just">
                  <a:buNone/>
                </a:pPr>
                <a:r>
                  <a:rPr lang="fr-CA" sz="1800" dirty="0"/>
                  <a:t>Il est donc possible de remarquer qu’un différente méthode est nécessaire afin d’effectuer la vérification de code. Pour ce faire, il est possible d’utiliser l’énergie de déformation.</a:t>
                </a:r>
              </a:p>
              <a:p>
                <a:pPr marL="0" indent="0" algn="just">
                  <a:buNone/>
                </a:pPr>
                <a:r>
                  <a:rPr lang="fr-CA" sz="1800" dirty="0"/>
                  <a:t>L’énergie de déformation par élément linéaire est définie comme:</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𝑈</m:t>
                      </m:r>
                      <m:r>
                        <a:rPr lang="fr-CA" sz="1800" b="0" i="1" smtClean="0">
                          <a:latin typeface="Cambria Math" panose="02040503050406030204" pitchFamily="18" charset="0"/>
                        </a:rPr>
                        <m:t>=</m:t>
                      </m:r>
                      <m:f>
                        <m:fPr>
                          <m:ctrlPr>
                            <a:rPr lang="fr-CA" sz="1800" b="0" i="1" smtClean="0">
                              <a:latin typeface="Cambria Math" panose="02040503050406030204" pitchFamily="18" charset="0"/>
                            </a:rPr>
                          </m:ctrlPr>
                        </m:fPr>
                        <m:num>
                          <m:sSubSup>
                            <m:sSubSupPr>
                              <m:ctrlPr>
                                <a:rPr lang="fr-CA" sz="1800" b="0" i="1" smtClean="0">
                                  <a:latin typeface="Cambria Math" panose="02040503050406030204" pitchFamily="18" charset="0"/>
                                </a:rPr>
                              </m:ctrlPr>
                            </m:sSubSupPr>
                            <m:e>
                              <m:r>
                                <a:rPr lang="fr-CA" sz="1800" b="0" i="1" smtClean="0">
                                  <a:latin typeface="Cambria Math" panose="02040503050406030204" pitchFamily="18" charset="0"/>
                                </a:rPr>
                                <m:t>𝑀</m:t>
                              </m:r>
                            </m:e>
                            <m:sub>
                              <m:r>
                                <a:rPr lang="fr-CA" sz="1800" b="0" i="1" smtClean="0">
                                  <a:latin typeface="Cambria Math" panose="02040503050406030204" pitchFamily="18" charset="0"/>
                                </a:rPr>
                                <m:t>𝑒𝑓</m:t>
                              </m:r>
                            </m:sub>
                            <m:sup>
                              <m:r>
                                <a:rPr lang="fr-CA" sz="1800" b="0" i="1" smtClean="0">
                                  <a:latin typeface="Cambria Math" panose="02040503050406030204" pitchFamily="18" charset="0"/>
                                </a:rPr>
                                <m:t>2</m:t>
                              </m:r>
                            </m:sup>
                          </m:sSubSup>
                        </m:num>
                        <m:den>
                          <m:r>
                            <a:rPr lang="fr-CA" sz="1800" b="0" i="1" smtClean="0">
                              <a:latin typeface="Cambria Math" panose="02040503050406030204" pitchFamily="18" charset="0"/>
                            </a:rPr>
                            <m:t>2 </m:t>
                          </m:r>
                          <m:r>
                            <a:rPr lang="fr-CA" sz="1800" b="0" i="1" smtClean="0">
                              <a:latin typeface="Cambria Math" panose="02040503050406030204" pitchFamily="18" charset="0"/>
                            </a:rPr>
                            <m:t>𝐸𝐼</m:t>
                          </m:r>
                        </m:den>
                      </m:f>
                      <m:r>
                        <a:rPr lang="fr-CA" sz="1800" b="0" i="1" smtClean="0">
                          <a:latin typeface="Cambria Math" panose="02040503050406030204" pitchFamily="18" charset="0"/>
                        </a:rPr>
                        <m:t> </m:t>
                      </m:r>
                      <m:r>
                        <a:rPr lang="fr-CA" sz="1800" b="0" i="1" smtClean="0">
                          <a:latin typeface="Cambria Math" panose="02040503050406030204" pitchFamily="18" charset="0"/>
                        </a:rPr>
                        <m:t>h</m:t>
                      </m:r>
                    </m:oMath>
                  </m:oMathPara>
                </a14:m>
                <a:endParaRPr lang="fr-CA" sz="1800" dirty="0"/>
              </a:p>
              <a:p>
                <a:pPr marL="0" indent="0" algn="just">
                  <a:buNone/>
                </a:pPr>
                <a:endParaRPr lang="fr-CA" sz="1800" dirty="0"/>
              </a:p>
              <a:p>
                <a:pPr marL="0" indent="0" algn="just">
                  <a:buNone/>
                </a:pPr>
                <a:r>
                  <a:rPr lang="fr-CA" sz="1800" dirty="0"/>
                  <a:t>L’erreur locale de discrétisation est définie comme étant:</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𝑒</m:t>
                      </m:r>
                      <m:r>
                        <a:rPr lang="fr-CA" sz="1800" b="0" i="1" smtClean="0">
                          <a:latin typeface="Cambria Math" panose="02040503050406030204" pitchFamily="18" charset="0"/>
                        </a:rPr>
                        <m:t>=</m:t>
                      </m:r>
                      <m:sSub>
                        <m:sSubPr>
                          <m:ctrlPr>
                            <a:rPr lang="fr-CA" sz="1800" b="0" i="1" smtClean="0">
                              <a:latin typeface="Cambria Math" panose="02040503050406030204" pitchFamily="18" charset="0"/>
                            </a:rPr>
                          </m:ctrlPr>
                        </m:sSubPr>
                        <m:e>
                          <m:r>
                            <a:rPr lang="fr-CA" sz="1800" b="0" i="1" smtClean="0">
                              <a:latin typeface="Cambria Math" panose="02040503050406030204" pitchFamily="18" charset="0"/>
                            </a:rPr>
                            <m:t>𝑀</m:t>
                          </m:r>
                        </m:e>
                        <m:sub>
                          <m:r>
                            <a:rPr lang="fr-CA" sz="1800" b="0" i="1" smtClean="0">
                              <a:latin typeface="Cambria Math" panose="02040503050406030204" pitchFamily="18" charset="0"/>
                            </a:rPr>
                            <m:t>𝑛𝑢𝑚</m:t>
                          </m:r>
                        </m:sub>
                      </m:sSub>
                      <m:r>
                        <a:rPr lang="fr-CA" sz="1800" b="0" i="1" smtClean="0">
                          <a:latin typeface="Cambria Math" panose="02040503050406030204" pitchFamily="18" charset="0"/>
                        </a:rPr>
                        <m:t>−</m:t>
                      </m:r>
                      <m:sSub>
                        <m:sSubPr>
                          <m:ctrlPr>
                            <a:rPr lang="fr-CA" sz="1800" b="0" i="1" smtClean="0">
                              <a:latin typeface="Cambria Math" panose="02040503050406030204" pitchFamily="18" charset="0"/>
                            </a:rPr>
                          </m:ctrlPr>
                        </m:sSubPr>
                        <m:e>
                          <m:r>
                            <a:rPr lang="fr-CA" sz="1800" b="0" i="1" smtClean="0">
                              <a:latin typeface="Cambria Math" panose="02040503050406030204" pitchFamily="18" charset="0"/>
                            </a:rPr>
                            <m:t>𝑀</m:t>
                          </m:r>
                        </m:e>
                        <m:sub>
                          <m:r>
                            <a:rPr lang="fr-CA" sz="1800" b="0" i="1" smtClean="0">
                              <a:latin typeface="Cambria Math" panose="02040503050406030204" pitchFamily="18" charset="0"/>
                            </a:rPr>
                            <m:t>𝑟</m:t>
                          </m:r>
                          <m:r>
                            <a:rPr lang="fr-CA" sz="1800" b="0" i="1" smtClean="0">
                              <a:latin typeface="Cambria Math" panose="02040503050406030204" pitchFamily="18" charset="0"/>
                            </a:rPr>
                            <m:t>é</m:t>
                          </m:r>
                          <m:r>
                            <a:rPr lang="fr-CA" sz="1800" b="0" i="1" smtClean="0">
                              <a:latin typeface="Cambria Math" panose="02040503050406030204" pitchFamily="18" charset="0"/>
                            </a:rPr>
                            <m:t>𝑒𝑙</m:t>
                          </m:r>
                        </m:sub>
                      </m:sSub>
                    </m:oMath>
                  </m:oMathPara>
                </a14:m>
                <a:endParaRPr lang="fr-CA" sz="1800" dirty="0"/>
              </a:p>
              <a:p>
                <a:pPr marL="0" indent="0" algn="just">
                  <a:buNone/>
                </a:pPr>
                <a:endParaRPr lang="fr-CA" sz="1800" dirty="0"/>
              </a:p>
              <a:p>
                <a:pPr marL="0" indent="0" algn="just">
                  <a:buNone/>
                </a:pPr>
                <a:r>
                  <a:rPr lang="fr-CA" sz="1800" dirty="0"/>
                  <a:t>De ce fait, l’erreur locale sur l’énergie de déformation peut être défini comme étant:</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𝐸</m:t>
                          </m:r>
                        </m:e>
                        <m:sup>
                          <m:r>
                            <a:rPr lang="fr-CA" sz="1800" b="0" i="1" smtClean="0">
                              <a:latin typeface="Cambria Math" panose="02040503050406030204" pitchFamily="18" charset="0"/>
                            </a:rPr>
                            <m:t>2</m:t>
                          </m:r>
                        </m:sup>
                      </m:sSup>
                      <m:r>
                        <a:rPr lang="fr-CA" sz="1800" b="0" i="1" smtClean="0">
                          <a:latin typeface="Cambria Math" panose="02040503050406030204" pitchFamily="18" charset="0"/>
                        </a:rPr>
                        <m:t>=</m:t>
                      </m:r>
                      <m:f>
                        <m:fPr>
                          <m:ctrlPr>
                            <a:rPr lang="fr-CA" sz="1800" b="0" i="1" smtClean="0">
                              <a:latin typeface="Cambria Math" panose="02040503050406030204" pitchFamily="18" charset="0"/>
                            </a:rPr>
                          </m:ctrlPr>
                        </m:fPr>
                        <m:num>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𝑒</m:t>
                              </m:r>
                            </m:e>
                            <m:sup>
                              <m:r>
                                <a:rPr lang="fr-CA" sz="1800" b="0" i="1" smtClean="0">
                                  <a:latin typeface="Cambria Math" panose="02040503050406030204" pitchFamily="18" charset="0"/>
                                </a:rPr>
                                <m:t>2</m:t>
                              </m:r>
                            </m:sup>
                          </m:sSup>
                        </m:num>
                        <m:den>
                          <m:r>
                            <a:rPr lang="fr-CA" sz="1800" b="0" i="1" smtClean="0">
                              <a:latin typeface="Cambria Math" panose="02040503050406030204" pitchFamily="18" charset="0"/>
                            </a:rPr>
                            <m:t>2 </m:t>
                          </m:r>
                          <m:r>
                            <a:rPr lang="fr-CA" sz="1800" b="0" i="1" smtClean="0">
                              <a:latin typeface="Cambria Math" panose="02040503050406030204" pitchFamily="18" charset="0"/>
                            </a:rPr>
                            <m:t>𝐸𝐼</m:t>
                          </m:r>
                        </m:den>
                      </m:f>
                      <m:r>
                        <a:rPr lang="fr-CA" sz="1800" b="0" i="1" smtClean="0">
                          <a:latin typeface="Cambria Math" panose="02040503050406030204" pitchFamily="18" charset="0"/>
                        </a:rPr>
                        <m:t> </m:t>
                      </m:r>
                      <m:r>
                        <a:rPr lang="fr-CA" sz="1800" b="0" i="1" smtClean="0">
                          <a:latin typeface="Cambria Math" panose="02040503050406030204" pitchFamily="18" charset="0"/>
                        </a:rPr>
                        <m:t>h</m:t>
                      </m:r>
                    </m:oMath>
                  </m:oMathPara>
                </a14:m>
                <a:endParaRPr lang="fr-CA" sz="1800" dirty="0"/>
              </a:p>
              <a:p>
                <a:pPr marL="0" indent="0" algn="just">
                  <a:buNone/>
                </a:pPr>
                <a:endParaRPr lang="fr-CA" sz="1800" dirty="0"/>
              </a:p>
              <a:p>
                <a:pPr marL="0" indent="0" algn="just">
                  <a:buNone/>
                </a:pPr>
                <a:r>
                  <a:rPr lang="fr-CA" sz="1800" dirty="0"/>
                  <a:t>Toutefois, elle peut également être défini à l’aide de la formulation de l’erreur de discrétisation d’une méthode par éléments finis, soit:</a:t>
                </a:r>
              </a:p>
              <a:p>
                <a:pPr marL="0" indent="0" algn="just">
                  <a:buNone/>
                </a:pPr>
                <a14:m>
                  <m:oMathPara xmlns:m="http://schemas.openxmlformats.org/officeDocument/2006/math">
                    <m:oMathParaPr>
                      <m:jc m:val="centerGroup"/>
                    </m:oMathParaPr>
                    <m:oMath xmlns:m="http://schemas.openxmlformats.org/officeDocument/2006/math">
                      <m:r>
                        <m:rPr>
                          <m:sty m:val="p"/>
                        </m:rPr>
                        <a:rPr lang="fr-CA" sz="1800" b="0" i="0" smtClean="0">
                          <a:latin typeface="Cambria Math" panose="02040503050406030204" pitchFamily="18" charset="0"/>
                        </a:rPr>
                        <m:t>E</m:t>
                      </m:r>
                      <m:r>
                        <a:rPr lang="fr-CA" sz="1800" b="0" i="0" smtClean="0">
                          <a:latin typeface="Cambria Math" panose="02040503050406030204" pitchFamily="18" charset="0"/>
                        </a:rPr>
                        <m:t>=</m:t>
                      </m:r>
                      <m:sSup>
                        <m:sSupPr>
                          <m:ctrlPr>
                            <a:rPr lang="fr-CA" sz="1800" b="0" i="0" smtClean="0">
                              <a:latin typeface="Cambria Math" panose="02040503050406030204" pitchFamily="18" charset="0"/>
                            </a:rPr>
                          </m:ctrlPr>
                        </m:sSupPr>
                        <m:e>
                          <m:r>
                            <m:rPr>
                              <m:sty m:val="p"/>
                            </m:rPr>
                            <a:rPr lang="fr-CA" sz="1800" b="0" i="0" smtClean="0">
                              <a:latin typeface="Cambria Math" panose="02040503050406030204" pitchFamily="18" charset="0"/>
                            </a:rPr>
                            <m:t>Ch</m:t>
                          </m:r>
                        </m:e>
                        <m:sup>
                          <m:r>
                            <m:rPr>
                              <m:sty m:val="p"/>
                            </m:rPr>
                            <a:rPr lang="fr-CA" sz="1800" b="0" i="0" smtClean="0">
                              <a:latin typeface="Cambria Math" panose="02040503050406030204" pitchFamily="18" charset="0"/>
                            </a:rPr>
                            <m:t>p</m:t>
                          </m:r>
                        </m:sup>
                      </m:sSup>
                    </m:oMath>
                  </m:oMathPara>
                </a14:m>
                <a:endParaRPr lang="fr-CA" sz="1800" dirty="0"/>
              </a:p>
              <a:p>
                <a:pPr marL="0" indent="0" algn="just">
                  <a:buNone/>
                </a:pPr>
                <a:endParaRPr lang="fr-CA" sz="1800" dirty="0"/>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1598" r="-348"/>
                </a:stretch>
              </a:blipFill>
            </p:spPr>
            <p:txBody>
              <a:bodyPr/>
              <a:lstStyle/>
              <a:p>
                <a:r>
                  <a:rPr lang="en-CA">
                    <a:noFill/>
                  </a:rPr>
                  <a:t> </a:t>
                </a:r>
              </a:p>
            </p:txBody>
          </p:sp>
        </mc:Fallback>
      </mc:AlternateContent>
    </p:spTree>
    <p:extLst>
      <p:ext uri="{BB962C8B-B14F-4D97-AF65-F5344CB8AC3E}">
        <p14:creationId xmlns:p14="http://schemas.microsoft.com/office/powerpoint/2010/main" val="2581581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Ainsi, en réalisant des simulations qui augmente le nombre d’éléments (i.e. en diminuant h), on observe les résultats suivants:</a:t>
            </a:r>
          </a:p>
          <a:p>
            <a:pPr marL="0" indent="0" algn="just">
              <a:buNone/>
            </a:pPr>
            <a:r>
              <a:rPr lang="fr-CA" sz="1800" dirty="0"/>
              <a:t> </a:t>
            </a:r>
          </a:p>
          <a:p>
            <a:pPr marL="0" indent="0" algn="just">
              <a:buNone/>
            </a:pPr>
            <a:endParaRPr lang="fr-CA" sz="1800" dirty="0"/>
          </a:p>
        </p:txBody>
      </p:sp>
      <p:graphicFrame>
        <p:nvGraphicFramePr>
          <p:cNvPr id="5" name="Tableau 4">
            <a:extLst>
              <a:ext uri="{FF2B5EF4-FFF2-40B4-BE49-F238E27FC236}">
                <a16:creationId xmlns:a16="http://schemas.microsoft.com/office/drawing/2014/main" id="{1E3C8E96-FEA8-F541-ED57-035B52468DA4}"/>
              </a:ext>
            </a:extLst>
          </p:cNvPr>
          <p:cNvGraphicFramePr>
            <a:graphicFrameLocks noGrp="1"/>
          </p:cNvGraphicFramePr>
          <p:nvPr>
            <p:extLst>
              <p:ext uri="{D42A27DB-BD31-4B8C-83A1-F6EECF244321}">
                <p14:modId xmlns:p14="http://schemas.microsoft.com/office/powerpoint/2010/main" val="2676117715"/>
              </p:ext>
            </p:extLst>
          </p:nvPr>
        </p:nvGraphicFramePr>
        <p:xfrm>
          <a:off x="838200" y="1729331"/>
          <a:ext cx="2583426" cy="4098138"/>
        </p:xfrm>
        <a:graphic>
          <a:graphicData uri="http://schemas.openxmlformats.org/drawingml/2006/table">
            <a:tbl>
              <a:tblPr>
                <a:tableStyleId>{5C22544A-7EE6-4342-B048-85BDC9FD1C3A}</a:tableStyleId>
              </a:tblPr>
              <a:tblGrid>
                <a:gridCol w="861142">
                  <a:extLst>
                    <a:ext uri="{9D8B030D-6E8A-4147-A177-3AD203B41FA5}">
                      <a16:colId xmlns:a16="http://schemas.microsoft.com/office/drawing/2014/main" val="1227360745"/>
                    </a:ext>
                  </a:extLst>
                </a:gridCol>
                <a:gridCol w="861142">
                  <a:extLst>
                    <a:ext uri="{9D8B030D-6E8A-4147-A177-3AD203B41FA5}">
                      <a16:colId xmlns:a16="http://schemas.microsoft.com/office/drawing/2014/main" val="3107719020"/>
                    </a:ext>
                  </a:extLst>
                </a:gridCol>
                <a:gridCol w="861142">
                  <a:extLst>
                    <a:ext uri="{9D8B030D-6E8A-4147-A177-3AD203B41FA5}">
                      <a16:colId xmlns:a16="http://schemas.microsoft.com/office/drawing/2014/main" val="1044542190"/>
                    </a:ext>
                  </a:extLst>
                </a:gridCol>
              </a:tblGrid>
              <a:tr h="1060138">
                <a:tc>
                  <a:txBody>
                    <a:bodyPr/>
                    <a:lstStyle/>
                    <a:p>
                      <a:pPr algn="ctr" fontAlgn="ctr"/>
                      <a:r>
                        <a:rPr lang="fr-CA" sz="1100" u="none" strike="noStrike" dirty="0">
                          <a:effectLst/>
                        </a:rPr>
                        <a:t>Nombre d’éléments</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b="0" i="0" u="none" strike="noStrike" dirty="0">
                          <a:solidFill>
                            <a:srgbClr val="000000"/>
                          </a:solidFill>
                          <a:effectLst/>
                          <a:latin typeface="Calibri" panose="020F0502020204030204" pitchFamily="34" charset="0"/>
                        </a:rPr>
                        <a:t>Pas en espace dx [m]</a:t>
                      </a:r>
                    </a:p>
                  </a:txBody>
                  <a:tcPr marL="7620" marR="7620" marT="7620" marB="0" anchor="ctr"/>
                </a:tc>
                <a:tc>
                  <a:txBody>
                    <a:bodyPr/>
                    <a:lstStyle/>
                    <a:p>
                      <a:pPr algn="ctr" fontAlgn="ctr"/>
                      <a:r>
                        <a:rPr lang="fr-CA" sz="1100" u="none" strike="noStrike" dirty="0">
                          <a:effectLst/>
                        </a:rPr>
                        <a:t>Erreur de déformation</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3584684"/>
                  </a:ext>
                </a:extLst>
              </a:tr>
              <a:tr h="379750">
                <a:tc>
                  <a:txBody>
                    <a:bodyPr/>
                    <a:lstStyle/>
                    <a:p>
                      <a:pPr algn="ctr" fontAlgn="ctr"/>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500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6.3078314</a:t>
                      </a:r>
                    </a:p>
                  </a:txBody>
                  <a:tcPr marL="9525" marR="9525" marT="9525" marB="0" anchor="ctr"/>
                </a:tc>
                <a:extLst>
                  <a:ext uri="{0D108BD9-81ED-4DB2-BD59-A6C34878D82A}">
                    <a16:rowId xmlns:a16="http://schemas.microsoft.com/office/drawing/2014/main" val="2690500205"/>
                  </a:ext>
                </a:extLst>
              </a:tr>
              <a:tr h="379750">
                <a:tc>
                  <a:txBody>
                    <a:bodyPr/>
                    <a:lstStyle/>
                    <a:p>
                      <a:pPr algn="ctr" fontAlgn="ctr"/>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250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3.153916</a:t>
                      </a:r>
                    </a:p>
                  </a:txBody>
                  <a:tcPr marL="9525" marR="9525" marT="9525" marB="0" anchor="ctr"/>
                </a:tc>
                <a:extLst>
                  <a:ext uri="{0D108BD9-81ED-4DB2-BD59-A6C34878D82A}">
                    <a16:rowId xmlns:a16="http://schemas.microsoft.com/office/drawing/2014/main" val="85500179"/>
                  </a:ext>
                </a:extLst>
              </a:tr>
              <a:tr h="379750">
                <a:tc>
                  <a:txBody>
                    <a:bodyPr/>
                    <a:lstStyle/>
                    <a:p>
                      <a:pPr algn="ctr" fontAlgn="ctr"/>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1.576958</a:t>
                      </a:r>
                    </a:p>
                  </a:txBody>
                  <a:tcPr marL="9525" marR="9525" marT="9525" marB="0" anchor="ctr"/>
                </a:tc>
                <a:extLst>
                  <a:ext uri="{0D108BD9-81ED-4DB2-BD59-A6C34878D82A}">
                    <a16:rowId xmlns:a16="http://schemas.microsoft.com/office/drawing/2014/main" val="1329961423"/>
                  </a:ext>
                </a:extLst>
              </a:tr>
              <a:tr h="379750">
                <a:tc>
                  <a:txBody>
                    <a:bodyPr/>
                    <a:lstStyle/>
                    <a:p>
                      <a:pPr algn="ctr" fontAlgn="ctr"/>
                      <a:r>
                        <a:rPr lang="fr-CA" sz="1100" u="none" strike="noStrike">
                          <a:effectLst/>
                        </a:rPr>
                        <a:t>8</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0.788479</a:t>
                      </a:r>
                    </a:p>
                  </a:txBody>
                  <a:tcPr marL="9525" marR="9525" marT="9525" marB="0" anchor="ctr"/>
                </a:tc>
                <a:extLst>
                  <a:ext uri="{0D108BD9-81ED-4DB2-BD59-A6C34878D82A}">
                    <a16:rowId xmlns:a16="http://schemas.microsoft.com/office/drawing/2014/main" val="1029355492"/>
                  </a:ext>
                </a:extLst>
              </a:tr>
              <a:tr h="379750">
                <a:tc>
                  <a:txBody>
                    <a:bodyPr/>
                    <a:lstStyle/>
                    <a:p>
                      <a:pPr algn="ctr" fontAlgn="ctr"/>
                      <a:r>
                        <a:rPr lang="fr-CA" sz="1100" u="none" strike="noStrike">
                          <a:effectLst/>
                        </a:rPr>
                        <a:t>16</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31,25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0.394239</a:t>
                      </a:r>
                    </a:p>
                  </a:txBody>
                  <a:tcPr marL="9525" marR="9525" marT="9525" marB="0" anchor="ctr"/>
                </a:tc>
                <a:extLst>
                  <a:ext uri="{0D108BD9-81ED-4DB2-BD59-A6C34878D82A}">
                    <a16:rowId xmlns:a16="http://schemas.microsoft.com/office/drawing/2014/main" val="1431671733"/>
                  </a:ext>
                </a:extLst>
              </a:tr>
              <a:tr h="379750">
                <a:tc>
                  <a:txBody>
                    <a:bodyPr/>
                    <a:lstStyle/>
                    <a:p>
                      <a:pPr algn="ctr" fontAlgn="ctr"/>
                      <a:r>
                        <a:rPr lang="fr-CA" sz="1100" u="none" strike="noStrike" dirty="0">
                          <a:effectLst/>
                        </a:rPr>
                        <a:t>32</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15,625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0.19712</a:t>
                      </a:r>
                    </a:p>
                  </a:txBody>
                  <a:tcPr marL="9525" marR="9525" marT="9525" marB="0" anchor="ctr"/>
                </a:tc>
                <a:extLst>
                  <a:ext uri="{0D108BD9-81ED-4DB2-BD59-A6C34878D82A}">
                    <a16:rowId xmlns:a16="http://schemas.microsoft.com/office/drawing/2014/main" val="3712731881"/>
                  </a:ext>
                </a:extLst>
              </a:tr>
              <a:tr h="379750">
                <a:tc>
                  <a:txBody>
                    <a:bodyPr/>
                    <a:lstStyle/>
                    <a:p>
                      <a:pPr algn="ctr" fontAlgn="ctr"/>
                      <a:r>
                        <a:rPr lang="fr-CA" sz="1100" b="0" i="0" u="none" strike="noStrike" dirty="0">
                          <a:solidFill>
                            <a:srgbClr val="000000"/>
                          </a:solidFill>
                          <a:effectLst/>
                          <a:latin typeface="Calibri" panose="020F0502020204030204" pitchFamily="34" charset="0"/>
                        </a:rPr>
                        <a:t>64</a:t>
                      </a: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7.8125</a:t>
                      </a:r>
                    </a:p>
                  </a:txBody>
                  <a:tcPr marL="9525" marR="9525" marT="9525" marB="0" anchor="ctr"/>
                </a:tc>
                <a:tc>
                  <a:txBody>
                    <a:bodyPr/>
                    <a:lstStyle/>
                    <a:p>
                      <a:pPr algn="ctr" fontAlgn="b"/>
                      <a:r>
                        <a:rPr lang="en-CA" sz="1100" b="0" i="0" u="none" strike="noStrike" dirty="0">
                          <a:solidFill>
                            <a:srgbClr val="000000"/>
                          </a:solidFill>
                          <a:effectLst/>
                          <a:latin typeface="Aptos Narrow" panose="020B0004020202020204" pitchFamily="34" charset="0"/>
                        </a:rPr>
                        <a:t>0.098561</a:t>
                      </a:r>
                    </a:p>
                  </a:txBody>
                  <a:tcPr marL="9525" marR="9525" marT="9525" marB="0" anchor="ctr"/>
                </a:tc>
                <a:extLst>
                  <a:ext uri="{0D108BD9-81ED-4DB2-BD59-A6C34878D82A}">
                    <a16:rowId xmlns:a16="http://schemas.microsoft.com/office/drawing/2014/main" val="1479933162"/>
                  </a:ext>
                </a:extLst>
              </a:tr>
              <a:tr h="379750">
                <a:tc>
                  <a:txBody>
                    <a:bodyPr/>
                    <a:lstStyle/>
                    <a:p>
                      <a:pPr algn="ctr" fontAlgn="ctr"/>
                      <a:r>
                        <a:rPr lang="fr-CA" sz="1100" b="0" i="0" u="none" strike="noStrike" dirty="0">
                          <a:solidFill>
                            <a:srgbClr val="000000"/>
                          </a:solidFill>
                          <a:effectLst/>
                          <a:latin typeface="Calibri" panose="020F0502020204030204" pitchFamily="34" charset="0"/>
                        </a:rPr>
                        <a:t>128</a:t>
                      </a: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3.90625</a:t>
                      </a:r>
                    </a:p>
                  </a:txBody>
                  <a:tcPr marL="9525" marR="9525" marT="9525" marB="0" anchor="ctr"/>
                </a:tc>
                <a:tc>
                  <a:txBody>
                    <a:bodyPr/>
                    <a:lstStyle/>
                    <a:p>
                      <a:pPr algn="ctr" fontAlgn="b"/>
                      <a:r>
                        <a:rPr lang="en-CA" sz="1100" b="0" i="0" u="none" strike="noStrike" dirty="0">
                          <a:solidFill>
                            <a:srgbClr val="000000"/>
                          </a:solidFill>
                          <a:effectLst/>
                          <a:latin typeface="Aptos Narrow" panose="020B0004020202020204" pitchFamily="34" charset="0"/>
                        </a:rPr>
                        <a:t>0.049279</a:t>
                      </a:r>
                    </a:p>
                  </a:txBody>
                  <a:tcPr marL="9525" marR="9525" marT="9525" marB="0" anchor="ctr"/>
                </a:tc>
                <a:extLst>
                  <a:ext uri="{0D108BD9-81ED-4DB2-BD59-A6C34878D82A}">
                    <a16:rowId xmlns:a16="http://schemas.microsoft.com/office/drawing/2014/main" val="1093481435"/>
                  </a:ext>
                </a:extLst>
              </a:tr>
            </a:tbl>
          </a:graphicData>
        </a:graphic>
      </p:graphicFrame>
      <p:sp>
        <p:nvSpPr>
          <p:cNvPr id="4" name="ZoneTexte 4">
            <a:extLst>
              <a:ext uri="{FF2B5EF4-FFF2-40B4-BE49-F238E27FC236}">
                <a16:creationId xmlns:a16="http://schemas.microsoft.com/office/drawing/2014/main" id="{1C1EA7A2-B906-0687-7FAB-E254C5ACBEF8}"/>
              </a:ext>
            </a:extLst>
          </p:cNvPr>
          <p:cNvSpPr txBox="1"/>
          <p:nvPr/>
        </p:nvSpPr>
        <p:spPr>
          <a:xfrm>
            <a:off x="5420276" y="5866798"/>
            <a:ext cx="5435048" cy="276999"/>
          </a:xfrm>
          <a:prstGeom prst="rect">
            <a:avLst/>
          </a:prstGeom>
          <a:noFill/>
        </p:spPr>
        <p:txBody>
          <a:bodyPr wrap="square" rtlCol="0">
            <a:spAutoFit/>
          </a:bodyPr>
          <a:lstStyle/>
          <a:p>
            <a:r>
              <a:rPr lang="fr-FR" sz="1200" dirty="0"/>
              <a:t>Fig.5. </a:t>
            </a:r>
            <a:r>
              <a:rPr lang="en-CA" sz="1200" dirty="0"/>
              <a:t>Convergence de </a:t>
            </a:r>
            <a:r>
              <a:rPr lang="en-CA" sz="1200" dirty="0" err="1"/>
              <a:t>l’erreur</a:t>
            </a:r>
            <a:r>
              <a:rPr lang="en-CA" sz="1200" dirty="0"/>
              <a:t> de deformation </a:t>
            </a:r>
            <a:r>
              <a:rPr lang="en-CA" sz="1200" dirty="0" err="1"/>
              <a:t>en</a:t>
            </a:r>
            <a:r>
              <a:rPr lang="en-CA" sz="1200" dirty="0"/>
              <a:t> </a:t>
            </a:r>
            <a:r>
              <a:rPr lang="en-CA" sz="1200" dirty="0" err="1"/>
              <a:t>fonction</a:t>
            </a:r>
            <a:r>
              <a:rPr lang="en-CA" sz="1200" dirty="0"/>
              <a:t> de h</a:t>
            </a:r>
            <a:endParaRPr lang="fr-FR" sz="1200" dirty="0"/>
          </a:p>
        </p:txBody>
      </p:sp>
      <p:sp>
        <p:nvSpPr>
          <p:cNvPr id="7" name="ZoneTexte 4">
            <a:extLst>
              <a:ext uri="{FF2B5EF4-FFF2-40B4-BE49-F238E27FC236}">
                <a16:creationId xmlns:a16="http://schemas.microsoft.com/office/drawing/2014/main" id="{D171DBA5-F2AB-1803-42AF-95DB866C9BD0}"/>
              </a:ext>
            </a:extLst>
          </p:cNvPr>
          <p:cNvSpPr txBox="1"/>
          <p:nvPr/>
        </p:nvSpPr>
        <p:spPr>
          <a:xfrm>
            <a:off x="1113503" y="5866798"/>
            <a:ext cx="2111477" cy="646331"/>
          </a:xfrm>
          <a:prstGeom prst="rect">
            <a:avLst/>
          </a:prstGeom>
          <a:noFill/>
        </p:spPr>
        <p:txBody>
          <a:bodyPr wrap="square" rtlCol="0">
            <a:spAutoFit/>
          </a:bodyPr>
          <a:lstStyle/>
          <a:p>
            <a:r>
              <a:rPr lang="fr-FR" sz="1200" dirty="0"/>
              <a:t>Tableau 3. </a:t>
            </a:r>
            <a:r>
              <a:rPr lang="en-CA" sz="1200" dirty="0"/>
              <a:t>Valeur de </a:t>
            </a:r>
            <a:r>
              <a:rPr lang="en-CA" sz="1200" dirty="0" err="1"/>
              <a:t>l’erreur</a:t>
            </a:r>
            <a:r>
              <a:rPr lang="en-CA" sz="1200" dirty="0"/>
              <a:t> de deformation pour </a:t>
            </a:r>
            <a:r>
              <a:rPr lang="en-CA" sz="1200" dirty="0" err="1"/>
              <a:t>différents</a:t>
            </a:r>
            <a:r>
              <a:rPr lang="en-CA" sz="1200" dirty="0"/>
              <a:t> </a:t>
            </a:r>
            <a:r>
              <a:rPr lang="en-CA" sz="1200" dirty="0" err="1"/>
              <a:t>maillages</a:t>
            </a:r>
            <a:endParaRPr lang="fr-FR" sz="1200" dirty="0"/>
          </a:p>
        </p:txBody>
      </p:sp>
      <p:graphicFrame>
        <p:nvGraphicFramePr>
          <p:cNvPr id="8" name="Chart 7">
            <a:extLst>
              <a:ext uri="{FF2B5EF4-FFF2-40B4-BE49-F238E27FC236}">
                <a16:creationId xmlns:a16="http://schemas.microsoft.com/office/drawing/2014/main" id="{6F0BDE2F-EA72-3241-7427-B88E7D002C01}"/>
              </a:ext>
            </a:extLst>
          </p:cNvPr>
          <p:cNvGraphicFramePr>
            <a:graphicFrameLocks/>
          </p:cNvGraphicFramePr>
          <p:nvPr>
            <p:extLst>
              <p:ext uri="{D42A27DB-BD31-4B8C-83A1-F6EECF244321}">
                <p14:modId xmlns:p14="http://schemas.microsoft.com/office/powerpoint/2010/main" val="2005764556"/>
              </p:ext>
            </p:extLst>
          </p:nvPr>
        </p:nvGraphicFramePr>
        <p:xfrm>
          <a:off x="4563344" y="1850608"/>
          <a:ext cx="6291980" cy="38555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83470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Il faut noter que cette méthode converge selon </a:t>
                </a:r>
                <a14:m>
                  <m:oMath xmlns:m="http://schemas.openxmlformats.org/officeDocument/2006/math">
                    <m:r>
                      <m:rPr>
                        <m:sty m:val="p"/>
                      </m:rPr>
                      <a:rPr lang="el-GR" sz="1800" i="1" smtClean="0">
                        <a:latin typeface="Cambria Math" panose="02040503050406030204" pitchFamily="18" charset="0"/>
                      </a:rPr>
                      <m:t>Ο</m:t>
                    </m:r>
                    <m:r>
                      <a:rPr lang="fr-CA" sz="1800" b="0" i="1" smtClean="0">
                        <a:latin typeface="Cambria Math" panose="02040503050406030204" pitchFamily="18" charset="0"/>
                      </a:rPr>
                      <m:t>(</m:t>
                    </m:r>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h</m:t>
                        </m:r>
                      </m:e>
                      <m:sup>
                        <m:r>
                          <a:rPr lang="fr-CA" sz="1800" b="0" i="1" smtClean="0">
                            <a:latin typeface="Cambria Math" panose="02040503050406030204" pitchFamily="18" charset="0"/>
                          </a:rPr>
                          <m:t>𝑝</m:t>
                        </m:r>
                      </m:sup>
                    </m:sSup>
                    <m:r>
                      <a:rPr lang="fr-CA" sz="1800" b="0" i="1" smtClean="0">
                        <a:latin typeface="Cambria Math" panose="02040503050406030204" pitchFamily="18" charset="0"/>
                      </a:rPr>
                      <m:t>)</m:t>
                    </m:r>
                  </m:oMath>
                </a14:m>
                <a:r>
                  <a:rPr lang="fr-CA" sz="1800" dirty="0"/>
                  <a:t> où p est l’ordre de convergence. Il est donc possible de remarquer que cette méthode est beaucoup mieux adaptée pour analyser la convergence des éléments poutre. Les poutres utilisées par le logiciel Simcenter3D sont des éléments finis linéaire. Effectivement, elle ne possède pas de nœuds milieu permettant de prendre en compte la pente dans l’élément. </a:t>
                </a:r>
              </a:p>
              <a:p>
                <a:pPr marL="0" indent="0" algn="just">
                  <a:buNone/>
                </a:pPr>
                <a:endParaRPr lang="fr-CA" sz="1800" dirty="0"/>
              </a:p>
              <a:p>
                <a:pPr marL="0" indent="0" algn="just">
                  <a:buNone/>
                </a:pPr>
                <a:r>
                  <a:rPr lang="fr-CA" sz="1800" dirty="0"/>
                  <a:t>Il est donc possible de remarquer que les éléments se comporte tel qu’attendu étant donné que l’erreur de déformation converge selon un ordre linéaire.</a:t>
                </a:r>
              </a:p>
              <a:p>
                <a:pPr marL="0" indent="0" algn="just">
                  <a:buNone/>
                </a:pPr>
                <a:endParaRPr lang="fr-CA" sz="1800" dirty="0"/>
              </a:p>
              <a:p>
                <a:pPr marL="0" indent="0" algn="just">
                  <a:buNone/>
                </a:pPr>
                <a:r>
                  <a:rPr lang="fr-CA" sz="1800" dirty="0"/>
                  <a:t>De plus, la qualité de la régression vient ajouter de la validité à cette affirmation étant donné qu’elle est exactement de 1. Il est normal d’obtenir une telle régression étant donné que l’on utilise un logiciel commercial qui a dû être vérifié extensivement par Siemens.</a:t>
                </a:r>
              </a:p>
              <a:p>
                <a:pPr marL="0" indent="0" algn="just">
                  <a:buNone/>
                </a:pPr>
                <a:endParaRPr lang="fr-CA" sz="1800" dirty="0"/>
              </a:p>
              <a:p>
                <a:pPr marL="0" indent="0" algn="just">
                  <a:buNone/>
                </a:pPr>
                <a:r>
                  <a:rPr lang="fr-CA" sz="1800" dirty="0"/>
                  <a:t>Il est donc possible de conclure que le code résout correctement les formulations mathématiques utilisé pour définir les éléments poutre.</a:t>
                </a: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1142" r="-464"/>
                </a:stretch>
              </a:blipFill>
            </p:spPr>
            <p:txBody>
              <a:bodyPr/>
              <a:lstStyle/>
              <a:p>
                <a:r>
                  <a:rPr lang="en-CA">
                    <a:noFill/>
                  </a:rPr>
                  <a:t> </a:t>
                </a:r>
              </a:p>
            </p:txBody>
          </p:sp>
        </mc:Fallback>
      </mc:AlternateContent>
    </p:spTree>
    <p:extLst>
      <p:ext uri="{BB962C8B-B14F-4D97-AF65-F5344CB8AC3E}">
        <p14:creationId xmlns:p14="http://schemas.microsoft.com/office/powerpoint/2010/main" val="4014962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10000"/>
              </a:bodyPr>
              <a:lstStyle/>
              <a:p>
                <a:pPr marL="0" indent="0" algn="just">
                  <a:lnSpc>
                    <a:spcPct val="110000"/>
                  </a:lnSpc>
                  <a:buNone/>
                </a:pPr>
                <a:r>
                  <a:rPr lang="fr-CA" sz="1800" dirty="0"/>
                  <a:t>Afin d’effectuer la vérification de solution et trouver la meilleure solution ou donner un intervalle d’incertitude sur la solution, il faut commencer par établir l’ordre de convergence observée pour le cas de la partie lombaire de la colonne vertébrale. On fixe la donnée d’entrée à F=150N pour effectuer la vérification.</a:t>
                </a:r>
              </a:p>
              <a:p>
                <a:pPr marL="0" indent="0" algn="just">
                  <a:lnSpc>
                    <a:spcPct val="110000"/>
                  </a:lnSpc>
                  <a:buNone/>
                </a:pPr>
                <a:r>
                  <a:rPr lang="fr-CA" sz="1800" dirty="0"/>
                  <a:t>Pour cela, l’utilisation de l’équation de Richardson combinée à trois maillages, avec un raffinement d’un facteur r sera nécessaire car elle aboutit à la relation suivante:</a:t>
                </a:r>
              </a:p>
              <a:p>
                <a:pPr marL="0" indent="0" algn="just">
                  <a:lnSpc>
                    <a:spcPct val="110000"/>
                  </a:lnSpc>
                  <a:buNone/>
                </a:pPr>
                <a14:m>
                  <m:oMath xmlns:m="http://schemas.openxmlformats.org/officeDocument/2006/math">
                    <m:acc>
                      <m:accPr>
                        <m:chr m:val="̂"/>
                        <m:ctrlPr>
                          <a:rPr lang="fr-CA" sz="1800" i="1">
                            <a:latin typeface="Cambria Math" panose="02040503050406030204" pitchFamily="18" charset="0"/>
                          </a:rPr>
                        </m:ctrlPr>
                      </m:accPr>
                      <m:e>
                        <m:r>
                          <a:rPr lang="fr-FR" sz="1800" i="1">
                            <a:latin typeface="Cambria Math" panose="02040503050406030204" pitchFamily="18" charset="0"/>
                          </a:rPr>
                          <m:t>𝑝</m:t>
                        </m:r>
                      </m:e>
                    </m:acc>
                    <m:r>
                      <a:rPr lang="fr-FR" sz="1800" i="1">
                        <a:latin typeface="Cambria Math" panose="02040503050406030204" pitchFamily="18" charset="0"/>
                      </a:rPr>
                      <m:t>=</m:t>
                    </m:r>
                    <m:f>
                      <m:fPr>
                        <m:ctrlPr>
                          <a:rPr lang="fr-FR" sz="1800" b="0" i="1" smtClean="0">
                            <a:latin typeface="Cambria Math" panose="02040503050406030204" pitchFamily="18" charset="0"/>
                          </a:rPr>
                        </m:ctrlPr>
                      </m:fPr>
                      <m:num>
                        <m:r>
                          <m:rPr>
                            <m:sty m:val="p"/>
                          </m:rPr>
                          <a:rPr lang="fr-FR" sz="1800" b="0" i="0" smtClean="0">
                            <a:latin typeface="Cambria Math" panose="02040503050406030204" pitchFamily="18" charset="0"/>
                          </a:rPr>
                          <m:t>ln</m:t>
                        </m:r>
                        <m:r>
                          <a:rPr lang="fr-FR" sz="1800" b="0" i="1" smtClean="0">
                            <a:latin typeface="Cambria Math" panose="02040503050406030204" pitchFamily="18" charset="0"/>
                          </a:rPr>
                          <m:t>⁡</m:t>
                        </m:r>
                        <m:d>
                          <m:dPr>
                            <m:ctrlPr>
                              <a:rPr lang="fr-FR" sz="1800" b="0" i="1" smtClean="0">
                                <a:latin typeface="Cambria Math" panose="02040503050406030204" pitchFamily="18" charset="0"/>
                              </a:rPr>
                            </m:ctrlPr>
                          </m:dPr>
                          <m:e>
                            <m:f>
                              <m:fPr>
                                <m:ctrlPr>
                                  <a:rPr lang="fr-FR" sz="1800" i="1">
                                    <a:latin typeface="Cambria Math" panose="02040503050406030204" pitchFamily="18" charset="0"/>
                                  </a:rPr>
                                </m:ctrlPr>
                              </m:fPr>
                              <m:num>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num>
                              <m:den>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1</m:t>
                                    </m:r>
                                  </m:sub>
                                </m:sSub>
                              </m:den>
                            </m:f>
                          </m:e>
                        </m:d>
                      </m:num>
                      <m:den>
                        <m:r>
                          <m:rPr>
                            <m:sty m:val="p"/>
                          </m:rPr>
                          <a:rPr lang="fr-FR" sz="1800" b="0" i="0" smtClean="0">
                            <a:latin typeface="Cambria Math" panose="02040503050406030204" pitchFamily="18" charset="0"/>
                          </a:rPr>
                          <m:t>ln</m:t>
                        </m:r>
                        <m:r>
                          <a:rPr lang="fr-FR" sz="1800" b="0" i="1" smtClean="0">
                            <a:latin typeface="Cambria Math" panose="02040503050406030204" pitchFamily="18" charset="0"/>
                          </a:rPr>
                          <m:t>⁡(</m:t>
                        </m:r>
                        <m:r>
                          <a:rPr lang="fr-FR" sz="1800" b="0" i="1" smtClean="0">
                            <a:latin typeface="Cambria Math" panose="02040503050406030204" pitchFamily="18" charset="0"/>
                          </a:rPr>
                          <m:t>𝑟</m:t>
                        </m:r>
                        <m:r>
                          <a:rPr lang="fr-FR" sz="1800" b="0" i="1" smtClean="0">
                            <a:latin typeface="Cambria Math" panose="02040503050406030204" pitchFamily="18" charset="0"/>
                          </a:rPr>
                          <m:t>)</m:t>
                        </m:r>
                      </m:den>
                    </m:f>
                  </m:oMath>
                </a14:m>
                <a:r>
                  <a:rPr lang="fr-CA" sz="1800" dirty="0"/>
                  <a:t>                        (1) </a:t>
                </a:r>
              </a:p>
              <a:p>
                <a:pPr marL="0" indent="0" algn="just">
                  <a:lnSpc>
                    <a:spcPct val="110000"/>
                  </a:lnSpc>
                  <a:buNone/>
                </a:pPr>
                <a:r>
                  <a:rPr lang="fr-CA" sz="1800" dirty="0"/>
                  <a:t>avec </a:t>
                </a:r>
                <a14:m>
                  <m:oMath xmlns:m="http://schemas.openxmlformats.org/officeDocument/2006/math">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oMath>
                </a14:m>
                <a:r>
                  <a:rPr lang="fr-CA" sz="1800" dirty="0"/>
                  <a:t>,</a:t>
                </a:r>
                <a:r>
                  <a:rPr lang="fr-FR" sz="1800" dirty="0"/>
                  <a:t> </a:t>
                </a:r>
                <a14:m>
                  <m:oMath xmlns:m="http://schemas.openxmlformats.org/officeDocument/2006/math">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b="0" i="1" smtClean="0">
                            <a:latin typeface="Cambria Math" panose="02040503050406030204" pitchFamily="18" charset="0"/>
                          </a:rPr>
                          <m:t>2</m:t>
                        </m:r>
                      </m:sub>
                    </m:sSub>
                    <m:r>
                      <a:rPr lang="fr-FR" sz="1800" b="0" i="1" smtClean="0">
                        <a:latin typeface="Cambria Math" panose="02040503050406030204" pitchFamily="18" charset="0"/>
                      </a:rPr>
                      <m:t> </m:t>
                    </m:r>
                    <m:r>
                      <a:rPr lang="fr-FR" sz="1800" b="0" i="1" smtClean="0">
                        <a:latin typeface="Cambria Math" panose="02040503050406030204" pitchFamily="18" charset="0"/>
                      </a:rPr>
                      <m:t>𝑒𝑡</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b="0" i="1" smtClean="0">
                            <a:latin typeface="Cambria Math" panose="02040503050406030204" pitchFamily="18" charset="0"/>
                          </a:rPr>
                          <m:t>1</m:t>
                        </m:r>
                      </m:sub>
                    </m:sSub>
                  </m:oMath>
                </a14:m>
                <a:r>
                  <a:rPr lang="fr-CA" sz="1800" dirty="0"/>
                  <a:t> qui représentent respectivement la réponse du système en termes de déplacement postérieur de la vertèbre L1 pour des maillages de plus en plus fins, et </a:t>
                </a:r>
                <a:r>
                  <a:rPr lang="fr-CA" sz="1800" i="1" dirty="0"/>
                  <a:t>r=10</a:t>
                </a:r>
                <a:r>
                  <a:rPr lang="fr-CA" sz="1800" dirty="0"/>
                  <a:t>.</a:t>
                </a:r>
              </a:p>
              <a:p>
                <a:pPr marL="0" indent="0" algn="just">
                  <a:lnSpc>
                    <a:spcPct val="100000"/>
                  </a:lnSpc>
                  <a:buNone/>
                </a:pPr>
                <a:endParaRPr lang="fr-CA" sz="1800" dirty="0"/>
              </a:p>
              <a:p>
                <a:pPr marL="0" indent="0" algn="just">
                  <a:lnSpc>
                    <a:spcPct val="100000"/>
                  </a:lnSpc>
                  <a:buNone/>
                </a:pPr>
                <a:r>
                  <a:rPr lang="fr-CA" sz="1800" dirty="0"/>
                  <a:t>                                                                                          	Grâce à l’équation (1) et aux données du tableau 3 (les 3 						dernières lignes) il est possible d’estimer que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oMath>
                </a14:m>
                <a:r>
                  <a:rPr lang="fr-CA" sz="1800" dirty="0"/>
                  <a:t>= 2,055.</a:t>
                </a:r>
              </a:p>
              <a:p>
                <a:pPr marL="0" indent="0" algn="just">
                  <a:lnSpc>
                    <a:spcPct val="100000"/>
                  </a:lnSpc>
                  <a:buNone/>
                </a:pPr>
                <a:r>
                  <a:rPr lang="fr-CA" sz="1800" dirty="0"/>
                  <a:t>                                                                                         	Cette valeur est attendue puisque l’ordre formel</a:t>
                </a:r>
                <a14:m>
                  <m:oMath xmlns:m="http://schemas.openxmlformats.org/officeDocument/2006/math">
                    <m:sSub>
                      <m:sSubPr>
                        <m:ctrlPr>
                          <a:rPr lang="fr-CA" sz="1800" i="1" smtClean="0">
                            <a:latin typeface="Cambria Math" panose="02040503050406030204" pitchFamily="18" charset="0"/>
                          </a:rPr>
                        </m:ctrlPr>
                      </m:sSubPr>
                      <m:e>
                        <m:r>
                          <a:rPr lang="fr-FR" sz="1800" b="0" i="1" smtClean="0">
                            <a:latin typeface="Cambria Math" panose="02040503050406030204" pitchFamily="18" charset="0"/>
                          </a:rPr>
                          <m:t> </m:t>
                        </m:r>
                        <m:r>
                          <a:rPr lang="fr-FR" sz="1800" b="0" i="1" smtClean="0">
                            <a:latin typeface="Cambria Math" panose="02040503050406030204" pitchFamily="18" charset="0"/>
                          </a:rPr>
                          <m:t>𝑝</m:t>
                        </m:r>
                      </m:e>
                      <m:sub>
                        <m:r>
                          <a:rPr lang="fr-FR" sz="1800" b="0" i="1" smtClean="0">
                            <a:latin typeface="Cambria Math" panose="02040503050406030204" pitchFamily="18" charset="0"/>
                          </a:rPr>
                          <m:t>𝑓</m:t>
                        </m:r>
                      </m:sub>
                    </m:sSub>
                    <m:r>
                      <a:rPr lang="en-CA" sz="1800" b="0" i="1" smtClean="0">
                        <a:latin typeface="Cambria Math" panose="02040503050406030204" pitchFamily="18" charset="0"/>
                      </a:rPr>
                      <m:t>=2</m:t>
                    </m:r>
                  </m:oMath>
                </a14:m>
                <a:endParaRPr lang="en-CA" sz="1800" b="0" dirty="0"/>
              </a:p>
              <a:p>
                <a:pPr marL="0" indent="0" algn="just">
                  <a:lnSpc>
                    <a:spcPct val="100000"/>
                  </a:lnSpc>
                  <a:buNone/>
                </a:pPr>
                <a:r>
                  <a:rPr lang="fr-CA" sz="1800" dirty="0"/>
                  <a:t>					</a:t>
                </a:r>
                <a:r>
                  <a:rPr lang="fr-CA" sz="1800" dirty="0">
                    <a:highlight>
                      <a:srgbClr val="FFFF00"/>
                    </a:highlight>
                  </a:rPr>
                  <a:t>(l’ordre formel est obtenu d’après l’ordre du type 							d’éléments utilisés en FEM – or ici les PBEAM sont des 						éléments d’ordre 2).</a:t>
                </a:r>
              </a:p>
              <a:p>
                <a:pPr marL="0" indent="0" algn="just">
                  <a:buNone/>
                </a:pPr>
                <a:r>
                  <a:rPr lang="fr-CA" sz="1800" dirty="0"/>
                  <a:t>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406" t="-342" r="-348"/>
                </a:stretch>
              </a:blipFill>
            </p:spPr>
            <p:txBody>
              <a:bodyPr/>
              <a:lstStyle/>
              <a:p>
                <a:r>
                  <a:rPr lang="fr-FR">
                    <a:noFill/>
                  </a:rPr>
                  <a:t> </a:t>
                </a:r>
              </a:p>
            </p:txBody>
          </p:sp>
        </mc:Fallback>
      </mc:AlternateContent>
      <p:graphicFrame>
        <p:nvGraphicFramePr>
          <p:cNvPr id="5" name="Tableau 4">
            <a:extLst>
              <a:ext uri="{FF2B5EF4-FFF2-40B4-BE49-F238E27FC236}">
                <a16:creationId xmlns:a16="http://schemas.microsoft.com/office/drawing/2014/main" id="{EABFD2CE-56EE-BB92-262D-CAD7E39FC6D0}"/>
              </a:ext>
            </a:extLst>
          </p:cNvPr>
          <p:cNvGraphicFramePr>
            <a:graphicFrameLocks noGrp="1"/>
          </p:cNvGraphicFramePr>
          <p:nvPr>
            <p:extLst>
              <p:ext uri="{D42A27DB-BD31-4B8C-83A1-F6EECF244321}">
                <p14:modId xmlns:p14="http://schemas.microsoft.com/office/powerpoint/2010/main" val="672787777"/>
              </p:ext>
            </p:extLst>
          </p:nvPr>
        </p:nvGraphicFramePr>
        <p:xfrm>
          <a:off x="838200" y="4321732"/>
          <a:ext cx="4038600" cy="2113935"/>
        </p:xfrm>
        <a:graphic>
          <a:graphicData uri="http://schemas.openxmlformats.org/drawingml/2006/table">
            <a:tbl>
              <a:tblPr>
                <a:tableStyleId>{073A0DAA-6AF3-43AB-8588-CEC1D06C72B9}</a:tableStyleId>
              </a:tblPr>
              <a:tblGrid>
                <a:gridCol w="1404731">
                  <a:extLst>
                    <a:ext uri="{9D8B030D-6E8A-4147-A177-3AD203B41FA5}">
                      <a16:colId xmlns:a16="http://schemas.microsoft.com/office/drawing/2014/main" val="3415350444"/>
                    </a:ext>
                  </a:extLst>
                </a:gridCol>
                <a:gridCol w="2633869">
                  <a:extLst>
                    <a:ext uri="{9D8B030D-6E8A-4147-A177-3AD203B41FA5}">
                      <a16:colId xmlns:a16="http://schemas.microsoft.com/office/drawing/2014/main" val="2443206338"/>
                    </a:ext>
                  </a:extLst>
                </a:gridCol>
              </a:tblGrid>
              <a:tr h="422787">
                <a:tc>
                  <a:txBody>
                    <a:bodyPr/>
                    <a:lstStyle/>
                    <a:p>
                      <a:pPr algn="ctr" fontAlgn="ctr"/>
                      <a:r>
                        <a:rPr lang="fr-CA" sz="1300" b="1" u="none" strike="noStrike" dirty="0">
                          <a:solidFill>
                            <a:schemeClr val="bg1"/>
                          </a:solidFill>
                          <a:effectLst/>
                        </a:rPr>
                        <a:t>Taille d’élément</a:t>
                      </a:r>
                      <a:endParaRPr lang="fr-CA"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tc>
                  <a:txBody>
                    <a:bodyPr/>
                    <a:lstStyle/>
                    <a:p>
                      <a:pPr algn="ctr" fontAlgn="ctr"/>
                      <a:r>
                        <a:rPr lang="fr-FR" sz="1300" b="1" u="none" strike="noStrike" dirty="0">
                          <a:solidFill>
                            <a:schemeClr val="bg1"/>
                          </a:solidFill>
                          <a:effectLst/>
                        </a:rPr>
                        <a:t>Magnitude du déplacement de L1</a:t>
                      </a:r>
                      <a:endParaRPr lang="fr-FR"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extLst>
                  <a:ext uri="{0D108BD9-81ED-4DB2-BD59-A6C34878D82A}">
                    <a16:rowId xmlns:a16="http://schemas.microsoft.com/office/drawing/2014/main" val="803735086"/>
                  </a:ext>
                </a:extLst>
              </a:tr>
              <a:tr h="422787">
                <a:tc>
                  <a:txBody>
                    <a:bodyPr/>
                    <a:lstStyle/>
                    <a:p>
                      <a:pPr algn="ctr" fontAlgn="ctr"/>
                      <a:r>
                        <a:rPr lang="fr-CA" sz="1300" u="none" strike="noStrike" dirty="0">
                          <a:effectLst/>
                        </a:rPr>
                        <a:t>9</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18,8922314</a:t>
                      </a:r>
                    </a:p>
                  </a:txBody>
                  <a:tcPr marL="7620" marR="7620" marT="7620" marB="0" anchor="ctr"/>
                </a:tc>
                <a:extLst>
                  <a:ext uri="{0D108BD9-81ED-4DB2-BD59-A6C34878D82A}">
                    <a16:rowId xmlns:a16="http://schemas.microsoft.com/office/drawing/2014/main" val="3079437706"/>
                  </a:ext>
                </a:extLst>
              </a:tr>
              <a:tr h="422787">
                <a:tc>
                  <a:txBody>
                    <a:bodyPr/>
                    <a:lstStyle/>
                    <a:p>
                      <a:pPr algn="ctr" fontAlgn="ctr"/>
                      <a:r>
                        <a:rPr lang="fr-CA" sz="1300" u="none" strike="noStrike" dirty="0">
                          <a:effectLst/>
                        </a:rPr>
                        <a:t>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18,8847067</a:t>
                      </a:r>
                    </a:p>
                  </a:txBody>
                  <a:tcPr marL="7620" marR="7620" marT="7620" marB="0" anchor="ctr"/>
                </a:tc>
                <a:extLst>
                  <a:ext uri="{0D108BD9-81ED-4DB2-BD59-A6C34878D82A}">
                    <a16:rowId xmlns:a16="http://schemas.microsoft.com/office/drawing/2014/main" val="2895031179"/>
                  </a:ext>
                </a:extLst>
              </a:tr>
              <a:tr h="422787">
                <a:tc>
                  <a:txBody>
                    <a:bodyPr/>
                    <a:lstStyle/>
                    <a:p>
                      <a:pPr algn="ctr" fontAlgn="ctr"/>
                      <a:r>
                        <a:rPr lang="fr-CA" sz="1300" u="none" strike="noStrike" dirty="0">
                          <a:effectLst/>
                        </a:rPr>
                        <a:t>0,1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18,8825487</a:t>
                      </a:r>
                    </a:p>
                  </a:txBody>
                  <a:tcPr marL="7620" marR="7620" marT="7620" marB="0" anchor="ctr"/>
                </a:tc>
                <a:extLst>
                  <a:ext uri="{0D108BD9-81ED-4DB2-BD59-A6C34878D82A}">
                    <a16:rowId xmlns:a16="http://schemas.microsoft.com/office/drawing/2014/main" val="2332115357"/>
                  </a:ext>
                </a:extLst>
              </a:tr>
              <a:tr h="422787">
                <a:tc>
                  <a:txBody>
                    <a:bodyPr/>
                    <a:lstStyle/>
                    <a:p>
                      <a:pPr algn="ctr" fontAlgn="ctr"/>
                      <a:r>
                        <a:rPr lang="fr-CA" sz="1300" u="none" strike="noStrike">
                          <a:effectLst/>
                        </a:rPr>
                        <a:t>0,01</a:t>
                      </a:r>
                      <a:endParaRPr lang="fr-CA" sz="1300" b="0" i="0" u="none" strike="noStrike">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18,8825297</a:t>
                      </a:r>
                    </a:p>
                  </a:txBody>
                  <a:tcPr marL="7620" marR="7620" marT="7620" marB="0" anchor="ctr"/>
                </a:tc>
                <a:extLst>
                  <a:ext uri="{0D108BD9-81ED-4DB2-BD59-A6C34878D82A}">
                    <a16:rowId xmlns:a16="http://schemas.microsoft.com/office/drawing/2014/main" val="4036792602"/>
                  </a:ext>
                </a:extLst>
              </a:tr>
            </a:tbl>
          </a:graphicData>
        </a:graphic>
      </p:graphicFrame>
      <p:sp>
        <p:nvSpPr>
          <p:cNvPr id="4" name="ZoneTexte 4">
            <a:extLst>
              <a:ext uri="{FF2B5EF4-FFF2-40B4-BE49-F238E27FC236}">
                <a16:creationId xmlns:a16="http://schemas.microsoft.com/office/drawing/2014/main" id="{779B6F13-D5E5-E8C2-ECB7-F2073E2589CF}"/>
              </a:ext>
            </a:extLst>
          </p:cNvPr>
          <p:cNvSpPr txBox="1"/>
          <p:nvPr/>
        </p:nvSpPr>
        <p:spPr>
          <a:xfrm>
            <a:off x="838200" y="4071449"/>
            <a:ext cx="4038600" cy="276999"/>
          </a:xfrm>
          <a:prstGeom prst="rect">
            <a:avLst/>
          </a:prstGeom>
          <a:noFill/>
        </p:spPr>
        <p:txBody>
          <a:bodyPr wrap="square" rtlCol="0">
            <a:spAutoFit/>
          </a:bodyPr>
          <a:lstStyle/>
          <a:p>
            <a:r>
              <a:rPr lang="fr-FR" sz="1200" dirty="0"/>
              <a:t>Tableau 4. </a:t>
            </a:r>
            <a:r>
              <a:rPr lang="en-CA" sz="1200" dirty="0" err="1"/>
              <a:t>Déplacements</a:t>
            </a:r>
            <a:r>
              <a:rPr lang="en-CA" sz="1200" dirty="0"/>
              <a:t> pour un </a:t>
            </a:r>
            <a:r>
              <a:rPr lang="en-CA" sz="1200" dirty="0" err="1"/>
              <a:t>raffinement</a:t>
            </a:r>
            <a:r>
              <a:rPr lang="en-CA" sz="1200" dirty="0"/>
              <a:t> de </a:t>
            </a:r>
            <a:r>
              <a:rPr lang="en-CA" sz="1200" dirty="0" err="1"/>
              <a:t>maillage</a:t>
            </a:r>
            <a:endParaRPr lang="fr-FR" sz="1200" dirty="0"/>
          </a:p>
        </p:txBody>
      </p:sp>
    </p:spTree>
    <p:extLst>
      <p:ext uri="{BB962C8B-B14F-4D97-AF65-F5344CB8AC3E}">
        <p14:creationId xmlns:p14="http://schemas.microsoft.com/office/powerpoint/2010/main" val="3567347773"/>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CA" sz="1600" dirty="0">
                    <a:latin typeface="Aptos "/>
                  </a:rPr>
                  <a:t>Avec </a:t>
                </a:r>
                <a14:m>
                  <m:oMath xmlns:m="http://schemas.openxmlformats.org/officeDocument/2006/math">
                    <m:acc>
                      <m:accPr>
                        <m:chr m:val="̂"/>
                        <m:ctrlPr>
                          <a:rPr lang="fr-CA" sz="1600" i="1">
                            <a:latin typeface="Cambria Math" panose="02040503050406030204" pitchFamily="18" charset="0"/>
                          </a:rPr>
                        </m:ctrlPr>
                      </m:accPr>
                      <m:e>
                        <m:r>
                          <a:rPr lang="fr-FR" sz="1600" i="1">
                            <a:latin typeface="Cambria Math" panose="02040503050406030204" pitchFamily="18" charset="0"/>
                          </a:rPr>
                          <m:t>𝑝</m:t>
                        </m:r>
                      </m:e>
                    </m:acc>
                  </m:oMath>
                </a14:m>
                <a:r>
                  <a:rPr lang="fr-CA" sz="1600" dirty="0">
                    <a:latin typeface="Aptos "/>
                  </a:rPr>
                  <a:t> et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r>
                      <a:rPr lang="en-CA" sz="1600" b="0" i="0" smtClean="0">
                        <a:latin typeface="Cambria Math" panose="02040503050406030204" pitchFamily="18" charset="0"/>
                      </a:rPr>
                      <m:t>, </m:t>
                    </m:r>
                  </m:oMath>
                </a14:m>
                <a:r>
                  <a:rPr lang="fr-CA" sz="1600" dirty="0">
                    <a:latin typeface="Aptos "/>
                  </a:rPr>
                  <a:t>il est maintenant possible de calculer l’écart relatif entre les ordres formel et observé pour estimer l’erreur ou son intervalle d’incertitude. On trouve: </a:t>
                </a:r>
                <a14:m>
                  <m:oMath xmlns:m="http://schemas.openxmlformats.org/officeDocument/2006/math">
                    <m:d>
                      <m:dPr>
                        <m:begChr m:val="|"/>
                        <m:endChr m:val="|"/>
                        <m:ctrlPr>
                          <a:rPr lang="fr-CA" sz="1600" i="1">
                            <a:latin typeface="Cambria Math" panose="02040503050406030204" pitchFamily="18" charset="0"/>
                          </a:rPr>
                        </m:ctrlPr>
                      </m:dPr>
                      <m:e>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r>
                              <a:rPr lang="fr-FR" sz="1600" i="1">
                                <a:latin typeface="Cambria Math" panose="02040503050406030204" pitchFamily="18" charset="0"/>
                              </a:rPr>
                              <m:t>−</m:t>
                            </m:r>
                            <m:acc>
                              <m:accPr>
                                <m:chr m:val="̂"/>
                                <m:ctrlPr>
                                  <a:rPr lang="fr-CA" sz="1600" i="1">
                                    <a:latin typeface="Cambria Math" panose="02040503050406030204" pitchFamily="18" charset="0"/>
                                  </a:rPr>
                                </m:ctrlPr>
                              </m:accPr>
                              <m:e>
                                <m:r>
                                  <a:rPr lang="fr-FR" sz="1600" i="1">
                                    <a:latin typeface="Cambria Math" panose="02040503050406030204" pitchFamily="18" charset="0"/>
                                  </a:rPr>
                                  <m:t>𝑝</m:t>
                                </m:r>
                              </m:e>
                            </m:acc>
                          </m:num>
                          <m:den>
                            <m:r>
                              <a:rPr lang="fr-FR" sz="1600" i="1">
                                <a:latin typeface="Cambria Math" panose="02040503050406030204" pitchFamily="18" charset="0"/>
                              </a:rPr>
                              <m:t>𝑝</m:t>
                            </m:r>
                          </m:den>
                        </m:f>
                      </m:e>
                    </m:d>
                    <m:r>
                      <a:rPr lang="fr-FR" sz="1600" i="1">
                        <a:latin typeface="Cambria Math" panose="02040503050406030204" pitchFamily="18" charset="0"/>
                      </a:rPr>
                      <m:t>=3%</m:t>
                    </m:r>
                  </m:oMath>
                </a14:m>
                <a:r>
                  <a:rPr lang="fr-CA" sz="1600" dirty="0">
                    <a:latin typeface="Aptos "/>
                  </a:rPr>
                  <a:t>. </a:t>
                </a:r>
              </a:p>
              <a:p>
                <a:pPr marL="0" indent="0" algn="just">
                  <a:lnSpc>
                    <a:spcPct val="100000"/>
                  </a:lnSpc>
                  <a:buNone/>
                </a:pPr>
                <a:r>
                  <a:rPr lang="fr-CA" sz="1600" dirty="0">
                    <a:latin typeface="Aptos "/>
                  </a:rPr>
                  <a:t>Cet écart étant &lt;10% mais aussi proche de 1, les deux méthodes (l’extrapolation de Richardson et le </a:t>
                </a:r>
                <a:r>
                  <a:rPr lang="fr-CA" sz="1600" dirty="0" err="1">
                    <a:latin typeface="Aptos "/>
                  </a:rPr>
                  <a:t>Grid</a:t>
                </a:r>
                <a:r>
                  <a:rPr lang="fr-CA" sz="1600" dirty="0">
                    <a:latin typeface="Aptos "/>
                  </a:rPr>
                  <a:t> Convergence Index (GCI)) ont été tentées avant de conclure.</a:t>
                </a:r>
              </a:p>
              <a:p>
                <a:pPr algn="just">
                  <a:lnSpc>
                    <a:spcPct val="100000"/>
                  </a:lnSpc>
                </a:pPr>
                <a:r>
                  <a:rPr lang="fr-CA" sz="1600" dirty="0">
                    <a:latin typeface="Aptos "/>
                  </a:rPr>
                  <a:t>La méthode du GCI a </a:t>
                </a:r>
                <a:r>
                  <a:rPr lang="fr-FR" sz="1600" dirty="0">
                    <a:latin typeface="Aptos "/>
                  </a:rPr>
                  <a:t>été utilisée en premier essai pour quantifier l’incertitude sur la solution obtenue, tel que </a:t>
                </a:r>
                <a14:m>
                  <m:oMath xmlns:m="http://schemas.openxmlformats.org/officeDocument/2006/math">
                    <m:r>
                      <a:rPr lang="fr-FR" sz="1600" i="1">
                        <a:latin typeface="Cambria Math" panose="02040503050406030204" pitchFamily="18" charset="0"/>
                      </a:rPr>
                      <m:t>𝑓</m:t>
                    </m:r>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i="1">
                                <a:latin typeface="Cambria Math" panose="02040503050406030204" pitchFamily="18" charset="0"/>
                              </a:rPr>
                              <m:t>𝐹</m:t>
                            </m:r>
                          </m:e>
                          <m:sub>
                            <m:r>
                              <a:rPr lang="fr-FR" sz="1600" i="1">
                                <a:latin typeface="Cambria Math" panose="02040503050406030204" pitchFamily="18" charset="0"/>
                              </a:rPr>
                              <m:t>𝑆</m:t>
                            </m:r>
                          </m:sub>
                        </m:sSub>
                      </m:num>
                      <m:den>
                        <m:sSup>
                          <m:sSupPr>
                            <m:ctrlPr>
                              <a:rPr lang="fr-CA" sz="1600" i="1">
                                <a:latin typeface="Cambria Math" panose="02040503050406030204" pitchFamily="18" charset="0"/>
                              </a:rPr>
                            </m:ctrlPr>
                          </m:sSupPr>
                          <m:e>
                            <m:r>
                              <a:rPr lang="fr-FR" sz="1600" i="1">
                                <a:latin typeface="Cambria Math" panose="02040503050406030204" pitchFamily="18" charset="0"/>
                              </a:rPr>
                              <m:t>𝑟</m:t>
                            </m:r>
                          </m:e>
                          <m:sup>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sup>
                        </m:sSup>
                        <m:r>
                          <a:rPr lang="fr-FR" sz="1600" i="1">
                            <a:latin typeface="Cambria Math" panose="02040503050406030204" pitchFamily="18" charset="0"/>
                          </a:rPr>
                          <m:t>−1</m:t>
                        </m:r>
                      </m:den>
                    </m:f>
                    <m:d>
                      <m:dPr>
                        <m:begChr m:val="|"/>
                        <m:endChr m:val="|"/>
                        <m:ctrlPr>
                          <a:rPr lang="fr-CA" sz="1600" i="1">
                            <a:latin typeface="Cambria Math" panose="02040503050406030204" pitchFamily="18" charset="0"/>
                          </a:rPr>
                        </m:ctrlPr>
                      </m:dPr>
                      <m:e>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𝑟h</m:t>
                            </m:r>
                          </m:sub>
                        </m:sSub>
                      </m:e>
                    </m:d>
                  </m:oMath>
                </a14:m>
                <a:r>
                  <a:rPr lang="fr-FR" sz="1600" dirty="0">
                    <a:latin typeface="Aptos "/>
                  </a:rPr>
                  <a:t> </a:t>
                </a:r>
                <a:r>
                  <a:rPr lang="fr-CA" sz="1600" dirty="0">
                    <a:latin typeface="Aptos "/>
                  </a:rPr>
                  <a:t>.</a:t>
                </a:r>
              </a:p>
              <a:p>
                <a:pPr marL="0" indent="0" algn="just">
                  <a:lnSpc>
                    <a:spcPct val="100000"/>
                  </a:lnSpc>
                  <a:buNone/>
                </a:pPr>
                <a:r>
                  <a:rPr lang="fr-CA" sz="1600" dirty="0">
                    <a:latin typeface="Aptos "/>
                  </a:rPr>
                  <a:t>Dans notre cas l’écart relativement faible entre l’ordre formel et observé a permis de d’opter pour un faible facteur de sécurité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𝐹</m:t>
                        </m:r>
                      </m:e>
                      <m:sub>
                        <m:r>
                          <a:rPr lang="fr-FR" sz="1600" i="1">
                            <a:latin typeface="Cambria Math" panose="02040503050406030204" pitchFamily="18" charset="0"/>
                          </a:rPr>
                          <m:t>𝑆</m:t>
                        </m:r>
                      </m:sub>
                    </m:sSub>
                  </m:oMath>
                </a14:m>
                <a:r>
                  <a:rPr lang="fr-CA" sz="1600" dirty="0">
                    <a:latin typeface="Aptos "/>
                  </a:rPr>
                  <a:t>=1,25. Ainsi, on obtient l’intervalle: </a:t>
                </a:r>
                <a14:m>
                  <m:oMath xmlns:m="http://schemas.openxmlformats.org/officeDocument/2006/math">
                    <m:r>
                      <a:rPr lang="fr-FR" sz="1600" i="1">
                        <a:latin typeface="Cambria Math" panose="02040503050406030204" pitchFamily="18" charset="0"/>
                      </a:rPr>
                      <m:t>𝑓</m:t>
                    </m:r>
                    <m:r>
                      <a:rPr lang="fr-FR" sz="1600" i="1">
                        <a:latin typeface="Cambria Math" panose="02040503050406030204" pitchFamily="18" charset="0"/>
                      </a:rPr>
                      <m:t>=41,54970169±2,399 . </m:t>
                    </m:r>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10</m:t>
                        </m:r>
                      </m:e>
                      <m:sup>
                        <m:r>
                          <a:rPr lang="en-CA" sz="1600" b="0" i="1" smtClean="0">
                            <a:latin typeface="Cambria Math" panose="02040503050406030204" pitchFamily="18" charset="0"/>
                          </a:rPr>
                          <m:t>−7</m:t>
                        </m:r>
                      </m:sup>
                    </m:sSup>
                    <m:r>
                      <a:rPr lang="en-CA" sz="1600" b="0" i="1" smtClean="0">
                        <a:latin typeface="Cambria Math" panose="02040503050406030204" pitchFamily="18" charset="0"/>
                      </a:rPr>
                      <m:t>𝑚</m:t>
                    </m:r>
                    <m:r>
                      <a:rPr lang="en-CA" sz="1600" b="0" i="1" smtClean="0">
                        <a:latin typeface="Cambria Math" panose="02040503050406030204" pitchFamily="18" charset="0"/>
                      </a:rPr>
                      <m:t>.</m:t>
                    </m:r>
                  </m:oMath>
                </a14:m>
                <a:endParaRPr lang="en-CA" sz="1600" b="0" dirty="0">
                  <a:latin typeface="Aptos "/>
                </a:endParaRPr>
              </a:p>
              <a:p>
                <a:pPr marL="0" indent="0" algn="just">
                  <a:lnSpc>
                    <a:spcPct val="100000"/>
                  </a:lnSpc>
                  <a:buNone/>
                </a:pPr>
                <a:endParaRPr lang="en-CA" sz="1600" b="0" dirty="0">
                  <a:latin typeface="Aptos "/>
                </a:endParaRPr>
              </a:p>
              <a:p>
                <a:pPr algn="just">
                  <a:lnSpc>
                    <a:spcPct val="100000"/>
                  </a:lnSpc>
                </a:pPr>
                <a:r>
                  <a:rPr lang="fr-CA" sz="1600" dirty="0">
                    <a:latin typeface="Aptos "/>
                  </a:rPr>
                  <a:t>L’intervalle d’incertitude est donc très restreint (ordre e-7) et permet donc d’opter pour la méthode d’extrapolation de Richardson qui fournit une solution améliorée et sans incertitudes.</a:t>
                </a:r>
                <a:endParaRPr lang="fr-CA" sz="1600" strike="sngStrike" dirty="0">
                  <a:latin typeface="Aptos "/>
                </a:endParaRPr>
              </a:p>
              <a:p>
                <a:pPr marL="0" indent="0" algn="just">
                  <a:lnSpc>
                    <a:spcPct val="100000"/>
                  </a:lnSpc>
                  <a:buNone/>
                </a:pPr>
                <a14:m>
                  <m:oMathPara xmlns:m="http://schemas.openxmlformats.org/officeDocument/2006/math">
                    <m:oMathParaPr>
                      <m:jc m:val="centerGroup"/>
                    </m:oMathParaPr>
                    <m:oMath xmlns:m="http://schemas.openxmlformats.org/officeDocument/2006/math">
                      <m:r>
                        <a:rPr lang="fr-FR" sz="1600">
                          <a:latin typeface="Cambria Math" panose="02040503050406030204" pitchFamily="18" charset="0"/>
                        </a:rPr>
                        <m:t>𝑓</m:t>
                      </m:r>
                      <m:r>
                        <a:rPr lang="fr-FR" sz="1600">
                          <a:latin typeface="Cambria Math" panose="02040503050406030204" pitchFamily="18" charset="0"/>
                        </a:rPr>
                        <m:t>=</m:t>
                      </m:r>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h</m:t>
                          </m:r>
                        </m:sub>
                      </m:sSub>
                      <m:r>
                        <a:rPr lang="fr-FR" sz="1600">
                          <a:latin typeface="Cambria Math" panose="02040503050406030204" pitchFamily="18" charset="0"/>
                        </a:rPr>
                        <m:t>+</m:t>
                      </m:r>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h</m:t>
                              </m:r>
                            </m:sub>
                          </m:sSub>
                          <m:r>
                            <a:rPr lang="fr-FR" sz="1600">
                              <a:latin typeface="Cambria Math" panose="02040503050406030204" pitchFamily="18" charset="0"/>
                            </a:rPr>
                            <m:t>−</m:t>
                          </m:r>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𝑟h</m:t>
                              </m:r>
                            </m:sub>
                          </m:sSub>
                        </m:num>
                        <m:den>
                          <m:sSup>
                            <m:sSupPr>
                              <m:ctrlPr>
                                <a:rPr lang="fr-CA" sz="1600" i="1">
                                  <a:latin typeface="Cambria Math" panose="02040503050406030204" pitchFamily="18" charset="0"/>
                                </a:rPr>
                              </m:ctrlPr>
                            </m:sSupPr>
                            <m:e>
                              <m:r>
                                <a:rPr lang="fr-FR" sz="1600">
                                  <a:latin typeface="Cambria Math" panose="02040503050406030204" pitchFamily="18" charset="0"/>
                                </a:rPr>
                                <m:t>𝑟</m:t>
                              </m:r>
                            </m:e>
                            <m:sup>
                              <m:sSub>
                                <m:sSubPr>
                                  <m:ctrlPr>
                                    <a:rPr lang="fr-CA" sz="1600" i="1">
                                      <a:latin typeface="Cambria Math" panose="02040503050406030204" pitchFamily="18" charset="0"/>
                                    </a:rPr>
                                  </m:ctrlPr>
                                </m:sSubPr>
                                <m:e>
                                  <m:r>
                                    <a:rPr lang="fr-FR" sz="1600">
                                      <a:latin typeface="Cambria Math" panose="02040503050406030204" pitchFamily="18" charset="0"/>
                                    </a:rPr>
                                    <m:t>𝑝</m:t>
                                  </m:r>
                                </m:e>
                                <m:sub>
                                  <m:r>
                                    <a:rPr lang="fr-FR" sz="1600">
                                      <a:latin typeface="Cambria Math" panose="02040503050406030204" pitchFamily="18" charset="0"/>
                                    </a:rPr>
                                    <m:t>𝑓</m:t>
                                  </m:r>
                                </m:sub>
                              </m:sSub>
                            </m:sup>
                          </m:sSup>
                          <m:r>
                            <a:rPr lang="fr-FR" sz="1600">
                              <a:latin typeface="Cambria Math" panose="02040503050406030204" pitchFamily="18" charset="0"/>
                            </a:rPr>
                            <m:t>−1</m:t>
                          </m:r>
                        </m:den>
                      </m:f>
                      <m:r>
                        <a:rPr lang="en-CA" sz="1600">
                          <a:latin typeface="Cambria Math" panose="02040503050406030204" pitchFamily="18" charset="0"/>
                        </a:rPr>
                        <m:t>=</m:t>
                      </m:r>
                      <m:r>
                        <m:rPr>
                          <m:nor/>
                        </m:rPr>
                        <a:rPr lang="fr-CA" sz="1600">
                          <a:latin typeface="Cambria Math" panose="02040503050406030204" pitchFamily="18" charset="0"/>
                        </a:rPr>
                        <m:t>41,54970188</m:t>
                      </m:r>
                      <m:r>
                        <a:rPr lang="en-CA" sz="1600">
                          <a:latin typeface="Cambria Math" panose="02040503050406030204" pitchFamily="18" charset="0"/>
                        </a:rPr>
                        <m:t>𝑚</m:t>
                      </m:r>
                    </m:oMath>
                  </m:oMathPara>
                </a14:m>
                <a:endParaRPr lang="en-CA" sz="1600" dirty="0">
                  <a:latin typeface="Cambria Math" panose="02040503050406030204" pitchFamily="18" charset="0"/>
                </a:endParaRPr>
              </a:p>
              <a:p>
                <a:pPr marL="0" indent="0" algn="just">
                  <a:lnSpc>
                    <a:spcPct val="100000"/>
                  </a:lnSpc>
                  <a:buNone/>
                </a:pPr>
                <a:r>
                  <a:rPr lang="fr-CA" sz="1600" dirty="0">
                    <a:latin typeface="Aptos "/>
                  </a:rPr>
                  <a:t>Dans ce cas, l’erreur numérique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𝑈</m:t>
                        </m:r>
                      </m:e>
                      <m:sub>
                        <m:r>
                          <a:rPr lang="fr-FR" sz="1600" i="1">
                            <a:latin typeface="Cambria Math" panose="02040503050406030204" pitchFamily="18" charset="0"/>
                          </a:rPr>
                          <m:t>𝑛𝑢𝑚</m:t>
                        </m:r>
                      </m:sub>
                    </m:sSub>
                    <m:r>
                      <a:rPr lang="fr-FR" sz="1600" i="1">
                        <a:latin typeface="Cambria Math" panose="02040503050406030204" pitchFamily="18" charset="0"/>
                      </a:rPr>
                      <m:t>=0</m:t>
                    </m:r>
                  </m:oMath>
                </a14:m>
                <a:r>
                  <a:rPr lang="fr-CA" sz="1600" dirty="0">
                    <a:latin typeface="Aptos "/>
                  </a:rPr>
                  <a:t>. Cette valeur de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𝑈</m:t>
                        </m:r>
                      </m:e>
                      <m:sub>
                        <m:r>
                          <a:rPr lang="fr-FR" sz="1600" i="1">
                            <a:latin typeface="Cambria Math" panose="02040503050406030204" pitchFamily="18" charset="0"/>
                          </a:rPr>
                          <m:t>𝑛𝑢𝑚</m:t>
                        </m:r>
                      </m:sub>
                    </m:sSub>
                  </m:oMath>
                </a14:m>
                <a:r>
                  <a:rPr lang="fr-CA" sz="1600" dirty="0">
                    <a:latin typeface="Aptos "/>
                  </a:rPr>
                  <a:t> intervient par la suite dans le calcul de l’incertitude sur l’erreur du modèle.</a:t>
                </a:r>
                <a:endParaRPr lang="fr-FR" sz="1800" dirty="0">
                  <a:latin typeface="Aptos "/>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348" t="-228" r="-290"/>
                </a:stretch>
              </a:blipFill>
            </p:spPr>
            <p:txBody>
              <a:bodyPr/>
              <a:lstStyle/>
              <a:p>
                <a:r>
                  <a:rPr lang="en-CA">
                    <a:noFill/>
                  </a:rPr>
                  <a:t> </a:t>
                </a:r>
              </a:p>
            </p:txBody>
          </p:sp>
        </mc:Fallback>
      </mc:AlternateContent>
    </p:spTree>
    <p:extLst>
      <p:ext uri="{BB962C8B-B14F-4D97-AF65-F5344CB8AC3E}">
        <p14:creationId xmlns:p14="http://schemas.microsoft.com/office/powerpoint/2010/main" val="2006935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Propagation des incertitudes </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fontScale="92500" lnSpcReduction="10000"/>
              </a:bodyPr>
              <a:lstStyle/>
              <a:p>
                <a:pPr marL="0" indent="0" algn="just">
                  <a:lnSpc>
                    <a:spcPct val="110000"/>
                  </a:lnSpc>
                  <a:buNone/>
                </a:pPr>
                <a:r>
                  <a:rPr lang="fr-FR" sz="1700" dirty="0"/>
                  <a:t>La propagation d’incertitude sera réalisée par la méthode de Monte Carlo à travers une seule donnée d’entrée du problème: la force verticale vers le bas qui n'est autre que la partie du poids de l'individu qui est reprise par la colonne vertébrale.</a:t>
                </a:r>
              </a:p>
              <a:p>
                <a:pPr marL="0" indent="0" algn="just">
                  <a:lnSpc>
                    <a:spcPct val="110000"/>
                  </a:lnSpc>
                  <a:buNone/>
                </a:pPr>
                <a:r>
                  <a:rPr lang="fr-FR" sz="1700" b="1" dirty="0"/>
                  <a:t>NOTE</a:t>
                </a:r>
                <a:r>
                  <a:rPr lang="fr-FR" sz="1700" dirty="0"/>
                  <a:t>: Les détails des calculs et graphiques de toutes les étapes peuvent être consultés dans le fichier Excel</a:t>
                </a:r>
                <a:r>
                  <a:rPr lang="fr-FR" sz="1700" i="1" dirty="0">
                    <a:ea typeface="+mn-lt"/>
                    <a:cs typeface="+mn-lt"/>
                  </a:rPr>
                  <a:t> </a:t>
                </a:r>
                <a:r>
                  <a:rPr lang="fr-FR" sz="1700" i="1" dirty="0" err="1">
                    <a:ea typeface="+mn-lt"/>
                    <a:cs typeface="+mn-lt"/>
                  </a:rPr>
                  <a:t>Propagation_Erreurs</a:t>
                </a:r>
                <a:endParaRPr lang="fr-FR" sz="1700" dirty="0"/>
              </a:p>
              <a:p>
                <a:pPr marL="0" indent="0" algn="just">
                  <a:lnSpc>
                    <a:spcPct val="110000"/>
                  </a:lnSpc>
                  <a:buNone/>
                </a:pPr>
                <a:r>
                  <a:rPr lang="fr-FR" sz="1700" dirty="0"/>
                  <a:t>Comme aucun détail sur la variation de cette donnée n'est mentionné dans les articles de référence sur lesquels est basé le projet, la propagation a été réalisée pour une seule valeur de cette force (F=150N) en lui supposant une distribution normale centrée en « 150 ». L’écart-type de la distribution de la force a été assimilé à celui d'un dynamomètre, puisque c'est l'outil qui a probablement été utilisé pour mesurer la force appliquée.</a:t>
                </a:r>
              </a:p>
              <a:p>
                <a:pPr marL="0" indent="0" algn="just">
                  <a:lnSpc>
                    <a:spcPct val="110000"/>
                  </a:lnSpc>
                  <a:buNone/>
                </a:pPr>
                <a:r>
                  <a:rPr lang="fr-FR" sz="1700" dirty="0"/>
                  <a:t>Le dynamomètre choisi </a:t>
                </a:r>
                <a:r>
                  <a:rPr lang="fr-FR" sz="1700" dirty="0">
                    <a:ea typeface="+mn-lt"/>
                    <a:cs typeface="+mn-lt"/>
                  </a:rPr>
                  <a:t>DFS2-500¹ a une précision de ±0.1 % de sa pleine échelle qui est de 2500 N. Donc l’écart-type sur ses mesures est </a:t>
                </a:r>
                <a14:m>
                  <m:oMath xmlns:m="http://schemas.openxmlformats.org/officeDocument/2006/math">
                    <m:r>
                      <a:rPr lang="fr-FR" sz="1700" i="1" dirty="0" smtClean="0">
                        <a:latin typeface="Cambria Math" panose="02040503050406030204" pitchFamily="18" charset="0"/>
                        <a:ea typeface="+mn-lt"/>
                        <a:cs typeface="+mn-lt"/>
                      </a:rPr>
                      <m:t>𝜎</m:t>
                    </m:r>
                    <m:r>
                      <a:rPr lang="fr-FR" sz="1700" i="1" dirty="0" smtClean="0">
                        <a:latin typeface="Cambria Math" panose="02040503050406030204" pitchFamily="18" charset="0"/>
                        <a:ea typeface="+mn-lt"/>
                        <a:cs typeface="+mn-lt"/>
                      </a:rPr>
                      <m:t>=±2.5 </m:t>
                    </m:r>
                    <m:r>
                      <a:rPr lang="fr-FR" sz="1700" i="1" dirty="0" smtClean="0">
                        <a:latin typeface="Cambria Math" panose="02040503050406030204" pitchFamily="18" charset="0"/>
                        <a:ea typeface="+mn-lt"/>
                        <a:cs typeface="+mn-lt"/>
                      </a:rPr>
                      <m:t>𝑁</m:t>
                    </m:r>
                  </m:oMath>
                </a14:m>
                <a:endParaRPr lang="fr-FR" sz="1700" dirty="0">
                  <a:ea typeface="+mn-lt"/>
                  <a:cs typeface="+mn-lt"/>
                </a:endParaRPr>
              </a:p>
              <a:p>
                <a:pPr marL="0" indent="0" algn="just">
                  <a:lnSpc>
                    <a:spcPct val="110000"/>
                  </a:lnSpc>
                  <a:buNone/>
                </a:pPr>
                <a:r>
                  <a:rPr lang="fr-FR" sz="1700" dirty="0"/>
                  <a:t>Ainsi pour le but de l'exercice, on considère que la force appliquée </a:t>
                </a:r>
                <a14:m>
                  <m:oMath xmlns:m="http://schemas.openxmlformats.org/officeDocument/2006/math">
                    <m:r>
                      <a:rPr lang="fr-FR" sz="1700" i="1" dirty="0" smtClean="0">
                        <a:latin typeface="Cambria Math" panose="02040503050406030204" pitchFamily="18" charset="0"/>
                      </a:rPr>
                      <m:t>𝐹</m:t>
                    </m:r>
                    <m:r>
                      <a:rPr lang="fr-FR" sz="1700" i="1" dirty="0" smtClean="0">
                        <a:latin typeface="Cambria Math" panose="02040503050406030204" pitchFamily="18" charset="0"/>
                      </a:rPr>
                      <m:t> ~ </m:t>
                    </m:r>
                    <m:r>
                      <a:rPr lang="fr-FR" sz="1700" i="1" dirty="0" smtClean="0">
                        <a:latin typeface="Cambria Math" panose="02040503050406030204" pitchFamily="18" charset="0"/>
                      </a:rPr>
                      <m:t>𝑁</m:t>
                    </m:r>
                    <m:r>
                      <a:rPr lang="fr-FR" sz="1700" i="1" dirty="0" smtClean="0">
                        <a:latin typeface="Cambria Math" panose="02040503050406030204" pitchFamily="18" charset="0"/>
                      </a:rPr>
                      <m:t>(</m:t>
                    </m:r>
                    <m:r>
                      <a:rPr lang="en-CA" sz="1700" b="0" i="1" dirty="0" smtClean="0">
                        <a:latin typeface="Cambria Math" panose="02040503050406030204" pitchFamily="18" charset="0"/>
                      </a:rPr>
                      <m:t>𝜇</m:t>
                    </m:r>
                    <m:r>
                      <a:rPr lang="fr-FR" sz="1700" i="1" dirty="0" smtClean="0">
                        <a:latin typeface="Cambria Math" panose="02040503050406030204" pitchFamily="18" charset="0"/>
                      </a:rPr>
                      <m:t>=</m:t>
                    </m:r>
                    <m:r>
                      <a:rPr lang="en-US" sz="1700" b="0" i="1" dirty="0" smtClean="0">
                        <a:latin typeface="Cambria Math" panose="02040503050406030204" pitchFamily="18" charset="0"/>
                      </a:rPr>
                      <m:t>15</m:t>
                    </m:r>
                    <m:r>
                      <a:rPr lang="fr-FR" sz="1700" i="1" dirty="0" smtClean="0">
                        <a:latin typeface="Cambria Math" panose="02040503050406030204" pitchFamily="18" charset="0"/>
                      </a:rPr>
                      <m:t>0, </m:t>
                    </m:r>
                    <m:r>
                      <a:rPr lang="fr-FR" sz="1700" i="1" dirty="0" smtClean="0">
                        <a:latin typeface="Cambria Math" panose="02040503050406030204" pitchFamily="18" charset="0"/>
                      </a:rPr>
                      <m:t>𝜎</m:t>
                    </m:r>
                    <m:r>
                      <a:rPr lang="fr-FR" sz="1700" i="1" dirty="0" smtClean="0">
                        <a:latin typeface="Cambria Math" panose="02040503050406030204" pitchFamily="18" charset="0"/>
                      </a:rPr>
                      <m:t>=2.5)</m:t>
                    </m:r>
                  </m:oMath>
                </a14:m>
                <a:r>
                  <a:rPr lang="fr-FR" sz="1700" i="1" dirty="0"/>
                  <a:t>.</a:t>
                </a:r>
                <a:endParaRPr lang="fr-FR" sz="1700" dirty="0"/>
              </a:p>
              <a:p>
                <a:pPr marL="0" indent="0" algn="just">
                  <a:lnSpc>
                    <a:spcPct val="110000"/>
                  </a:lnSpc>
                  <a:buNone/>
                </a:pPr>
                <a:r>
                  <a:rPr lang="fr-FR" sz="1700" dirty="0"/>
                  <a:t>Une série de 100 valeurs aléatoires de forces a été générée grâce au code Python </a:t>
                </a:r>
                <a:r>
                  <a:rPr lang="fr-FR" sz="1700" i="1" dirty="0"/>
                  <a:t>Generate_Rdnm_Forces.py </a:t>
                </a:r>
                <a:r>
                  <a:rPr lang="fr-FR" sz="1700" dirty="0"/>
                  <a:t>qui est basé sur le code </a:t>
                </a:r>
                <a:r>
                  <a:rPr lang="fr-FR" sz="1700" i="1" dirty="0"/>
                  <a:t>IntervalleConfiance.py</a:t>
                </a:r>
                <a:r>
                  <a:rPr lang="fr-FR" sz="1700" dirty="0"/>
                  <a:t> écrit par le professeur Yves </a:t>
                </a:r>
                <a:r>
                  <a:rPr lang="fr-FR" sz="1700" dirty="0" err="1"/>
                  <a:t>Trépannier</a:t>
                </a:r>
                <a:r>
                  <a:rPr lang="fr-FR" sz="1700" dirty="0"/>
                  <a:t>. Puisqu'il n'y a qu'une donnée d'entrée la LHS n'a pas été utilisée.</a:t>
                </a:r>
              </a:p>
              <a:p>
                <a:pPr marL="0" indent="0" algn="just">
                  <a:lnSpc>
                    <a:spcPct val="100000"/>
                  </a:lnSpc>
                  <a:buNone/>
                </a:pPr>
                <a:endParaRPr lang="fr-FR" sz="1800" dirty="0"/>
              </a:p>
              <a:p>
                <a:pPr marL="0" indent="0" algn="just">
                  <a:lnSpc>
                    <a:spcPct val="100000"/>
                  </a:lnSpc>
                  <a:buNone/>
                </a:pPr>
                <a:r>
                  <a:rPr lang="fr-FR" sz="1800" dirty="0">
                    <a:ea typeface="+mn-lt"/>
                    <a:cs typeface="+mn-lt"/>
                    <a:hlinkClick r:id="rId2"/>
                  </a:rPr>
                  <a:t>¹fiche-technique-dynamometre-numerique-chatillon-dfs_ii.pdf (ametektest.fr)</a:t>
                </a:r>
                <a:endParaRPr lang="fr-FR"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406" t="-342" r="-290"/>
                </a:stretch>
              </a:blipFill>
            </p:spPr>
            <p:txBody>
              <a:bodyPr/>
              <a:lstStyle/>
              <a:p>
                <a:r>
                  <a:rPr lang="en-CA">
                    <a:noFill/>
                  </a:rPr>
                  <a:t> </a:t>
                </a:r>
              </a:p>
            </p:txBody>
          </p:sp>
        </mc:Fallback>
      </mc:AlternateContent>
    </p:spTree>
    <p:extLst>
      <p:ext uri="{BB962C8B-B14F-4D97-AF65-F5344CB8AC3E}">
        <p14:creationId xmlns:p14="http://schemas.microsoft.com/office/powerpoint/2010/main" val="403163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buNone/>
            </a:pPr>
            <a:r>
              <a:rPr lang="fr-FR" sz="1600" b="1" dirty="0"/>
              <a:t>Données d'entrée (F) avec </a:t>
            </a:r>
            <a:r>
              <a:rPr lang="fr-FR" sz="1600" b="1" dirty="0" err="1"/>
              <a:t>seed</a:t>
            </a:r>
            <a:r>
              <a:rPr lang="fr-FR" sz="1600" b="1" dirty="0"/>
              <a:t>=0:</a:t>
            </a:r>
          </a:p>
          <a:p>
            <a:r>
              <a:rPr lang="fr-FR" sz="1600" dirty="0">
                <a:ea typeface="+mn-lt"/>
                <a:cs typeface="+mn-lt"/>
              </a:rPr>
              <a:t>Moyenne voulue:  150.0 N</a:t>
            </a:r>
          </a:p>
          <a:p>
            <a:r>
              <a:rPr lang="fr-FR" sz="1600" dirty="0">
                <a:ea typeface="+mn-lt"/>
                <a:cs typeface="+mn-lt"/>
              </a:rPr>
              <a:t>Moyenne de l’échantillon:  150.14952 N</a:t>
            </a:r>
          </a:p>
          <a:p>
            <a:r>
              <a:rPr lang="fr-FR" sz="1600" dirty="0">
                <a:ea typeface="+mn-lt"/>
                <a:cs typeface="+mn-lt"/>
              </a:rPr>
              <a:t>Déviation standard voulue:  2.5 N</a:t>
            </a:r>
          </a:p>
          <a:p>
            <a:r>
              <a:rPr lang="fr-FR" sz="1600" dirty="0">
                <a:ea typeface="+mn-lt"/>
                <a:cs typeface="+mn-lt"/>
              </a:rPr>
              <a:t>Déviation standard de l’échantillon:  2.519705613 N</a:t>
            </a:r>
          </a:p>
          <a:p>
            <a:r>
              <a:rPr lang="fr-FR" sz="1600" dirty="0">
                <a:ea typeface="+mn-lt"/>
                <a:cs typeface="+mn-lt"/>
              </a:rPr>
              <a:t>Intervalle de confiance à  95.0 % :  [149.6496176;  150.6494224] N</a:t>
            </a:r>
          </a:p>
        </p:txBody>
      </p:sp>
      <p:sp>
        <p:nvSpPr>
          <p:cNvPr id="5" name="ZoneTexte 4">
            <a:extLst>
              <a:ext uri="{FF2B5EF4-FFF2-40B4-BE49-F238E27FC236}">
                <a16:creationId xmlns:a16="http://schemas.microsoft.com/office/drawing/2014/main" id="{76AD7D8A-0457-B0F8-7EAA-601E8FBAEA09}"/>
              </a:ext>
            </a:extLst>
          </p:cNvPr>
          <p:cNvSpPr txBox="1"/>
          <p:nvPr/>
        </p:nvSpPr>
        <p:spPr>
          <a:xfrm>
            <a:off x="6387483" y="5556660"/>
            <a:ext cx="3298784" cy="461665"/>
          </a:xfrm>
          <a:prstGeom prst="rect">
            <a:avLst/>
          </a:prstGeom>
          <a:noFill/>
        </p:spPr>
        <p:txBody>
          <a:bodyPr wrap="square" rtlCol="0">
            <a:spAutoFit/>
          </a:bodyPr>
          <a:lstStyle/>
          <a:p>
            <a:r>
              <a:rPr lang="fr-FR" sz="1200" dirty="0"/>
              <a:t>Fig. 6. </a:t>
            </a:r>
            <a:r>
              <a:rPr lang="en-CA" sz="1200" dirty="0"/>
              <a:t>PDF d’un </a:t>
            </a:r>
            <a:r>
              <a:rPr lang="en-CA" sz="1200" dirty="0" err="1"/>
              <a:t>échantillon</a:t>
            </a:r>
            <a:r>
              <a:rPr lang="en-CA" sz="1200" dirty="0"/>
              <a:t> de 100 </a:t>
            </a:r>
            <a:r>
              <a:rPr lang="en-CA" sz="1200" dirty="0" err="1"/>
              <a:t>valeurs</a:t>
            </a:r>
            <a:r>
              <a:rPr lang="en-CA" sz="1200" dirty="0"/>
              <a:t> de la donnée </a:t>
            </a:r>
            <a:r>
              <a:rPr lang="en-CA" sz="1200" dirty="0" err="1"/>
              <a:t>d’entrée</a:t>
            </a:r>
            <a:r>
              <a:rPr lang="en-CA" sz="1200" dirty="0"/>
              <a:t> F </a:t>
            </a:r>
            <a:r>
              <a:rPr lang="en-CA" sz="1200" dirty="0" err="1"/>
              <a:t>autour</a:t>
            </a:r>
            <a:r>
              <a:rPr lang="en-CA" sz="1200" dirty="0"/>
              <a:t> de la </a:t>
            </a:r>
            <a:r>
              <a:rPr lang="en-CA" sz="1200" dirty="0" err="1"/>
              <a:t>valeur</a:t>
            </a:r>
            <a:r>
              <a:rPr lang="en-CA" sz="1200" dirty="0"/>
              <a:t> 150 [N]</a:t>
            </a:r>
            <a:endParaRPr lang="fr-FR" sz="1200" dirty="0"/>
          </a:p>
        </p:txBody>
      </p:sp>
      <p:graphicFrame>
        <p:nvGraphicFramePr>
          <p:cNvPr id="6" name="Chart 5">
            <a:extLst>
              <a:ext uri="{FF2B5EF4-FFF2-40B4-BE49-F238E27FC236}">
                <a16:creationId xmlns:a16="http://schemas.microsoft.com/office/drawing/2014/main" id="{5393150A-9307-8620-5B82-2C263A6C0560}"/>
              </a:ext>
            </a:extLst>
          </p:cNvPr>
          <p:cNvGraphicFramePr>
            <a:graphicFrameLocks/>
          </p:cNvGraphicFramePr>
          <p:nvPr>
            <p:extLst>
              <p:ext uri="{D42A27DB-BD31-4B8C-83A1-F6EECF244321}">
                <p14:modId xmlns:p14="http://schemas.microsoft.com/office/powerpoint/2010/main" val="469119775"/>
              </p:ext>
            </p:extLst>
          </p:nvPr>
        </p:nvGraphicFramePr>
        <p:xfrm>
          <a:off x="838200" y="3429000"/>
          <a:ext cx="5539451" cy="31767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2729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gn="just">
              <a:buNone/>
            </a:pPr>
            <a:r>
              <a:rPr lang="fr-FR" sz="1600" dirty="0"/>
              <a:t>Des simulations sur </a:t>
            </a:r>
            <a:r>
              <a:rPr lang="fr-FR" sz="1600" dirty="0" err="1"/>
              <a:t>SimCenter</a:t>
            </a:r>
            <a:r>
              <a:rPr lang="fr-FR" sz="1600" dirty="0"/>
              <a:t> ont ensuite été réalisées  pour ces 100 valeurs de forces, et les résultats du déplacement postérieur de L1 (la SRQ) ont été compilés dans le classeur Excel. Les PDF et CDF de la SRQ ont été tracés, et sa moyenne </a:t>
            </a:r>
            <a:r>
              <a:rPr lang="fr-FR" sz="1600" i="1" dirty="0"/>
              <a:t>µ</a:t>
            </a:r>
            <a:r>
              <a:rPr lang="fr-FR" sz="1600" dirty="0"/>
              <a:t> et son écart-type </a:t>
            </a:r>
            <a:r>
              <a:rPr lang="fr-FR" sz="1600" i="1" dirty="0"/>
              <a:t>σ</a:t>
            </a:r>
            <a:r>
              <a:rPr lang="fr-FR" sz="1600" dirty="0"/>
              <a:t> ont été évalués. On voit qu’à l’instar de la donnée d’entrée, elles suivent une distribution normale:</a:t>
            </a:r>
          </a:p>
          <a:p>
            <a:pPr marL="0" indent="0">
              <a:buNone/>
            </a:pPr>
            <a:r>
              <a:rPr lang="fr-FR" sz="1600" i="1" dirty="0"/>
              <a:t>µ(SRQ) = 18.9372 mm</a:t>
            </a:r>
          </a:p>
          <a:p>
            <a:pPr marL="0" indent="0">
              <a:buNone/>
            </a:pPr>
            <a:r>
              <a:rPr lang="fr-FR" sz="1600" i="1" dirty="0"/>
              <a:t>σ(SRQ) = 0.70302 mm</a:t>
            </a:r>
            <a:endParaRPr lang="fr-FR" sz="1600" dirty="0"/>
          </a:p>
          <a:p>
            <a:pPr marL="0" indent="0">
              <a:buNone/>
            </a:pPr>
            <a:endParaRPr lang="fr-FR" sz="1800" dirty="0"/>
          </a:p>
          <a:p>
            <a:pPr marL="0" indent="0">
              <a:buNone/>
            </a:pPr>
            <a:endParaRPr lang="en-CA" sz="1800" dirty="0">
              <a:solidFill>
                <a:srgbClr val="FF0000"/>
              </a:solidFill>
            </a:endParaRPr>
          </a:p>
          <a:p>
            <a:pPr marL="0" indent="0">
              <a:buNone/>
            </a:pPr>
            <a:endParaRPr lang="en-CA" sz="1800" dirty="0">
              <a:solidFill>
                <a:srgbClr val="FF0000"/>
              </a:solidFill>
            </a:endParaRPr>
          </a:p>
        </p:txBody>
      </p:sp>
      <p:graphicFrame>
        <p:nvGraphicFramePr>
          <p:cNvPr id="4" name="Chart 3">
            <a:extLst>
              <a:ext uri="{FF2B5EF4-FFF2-40B4-BE49-F238E27FC236}">
                <a16:creationId xmlns:a16="http://schemas.microsoft.com/office/drawing/2014/main" id="{FFD19798-7EF7-6C48-8E2E-E353F58026CA}"/>
              </a:ext>
            </a:extLst>
          </p:cNvPr>
          <p:cNvGraphicFramePr>
            <a:graphicFrameLocks/>
          </p:cNvGraphicFramePr>
          <p:nvPr>
            <p:extLst>
              <p:ext uri="{D42A27DB-BD31-4B8C-83A1-F6EECF244321}">
                <p14:modId xmlns:p14="http://schemas.microsoft.com/office/powerpoint/2010/main" val="596544179"/>
              </p:ext>
            </p:extLst>
          </p:nvPr>
        </p:nvGraphicFramePr>
        <p:xfrm>
          <a:off x="838200" y="3160739"/>
          <a:ext cx="5301355" cy="30895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8200AC3F-A78B-491E-9248-A22DF9402952}"/>
              </a:ext>
            </a:extLst>
          </p:cNvPr>
          <p:cNvGraphicFramePr>
            <a:graphicFrameLocks/>
          </p:cNvGraphicFramePr>
          <p:nvPr>
            <p:extLst>
              <p:ext uri="{D42A27DB-BD31-4B8C-83A1-F6EECF244321}">
                <p14:modId xmlns:p14="http://schemas.microsoft.com/office/powerpoint/2010/main" val="3223989453"/>
              </p:ext>
            </p:extLst>
          </p:nvPr>
        </p:nvGraphicFramePr>
        <p:xfrm>
          <a:off x="6342777" y="3160739"/>
          <a:ext cx="5011023" cy="3089590"/>
        </p:xfrm>
        <a:graphic>
          <a:graphicData uri="http://schemas.openxmlformats.org/drawingml/2006/chart">
            <c:chart xmlns:c="http://schemas.openxmlformats.org/drawingml/2006/chart" xmlns:r="http://schemas.openxmlformats.org/officeDocument/2006/relationships" r:id="rId3"/>
          </a:graphicData>
        </a:graphic>
      </p:graphicFrame>
      <p:sp>
        <p:nvSpPr>
          <p:cNvPr id="6" name="ZoneTexte 4">
            <a:extLst>
              <a:ext uri="{FF2B5EF4-FFF2-40B4-BE49-F238E27FC236}">
                <a16:creationId xmlns:a16="http://schemas.microsoft.com/office/drawing/2014/main" id="{D9013222-E23B-B28D-2247-DE1642049ACD}"/>
              </a:ext>
            </a:extLst>
          </p:cNvPr>
          <p:cNvSpPr txBox="1"/>
          <p:nvPr/>
        </p:nvSpPr>
        <p:spPr>
          <a:xfrm>
            <a:off x="2882096" y="6250330"/>
            <a:ext cx="1689904" cy="276999"/>
          </a:xfrm>
          <a:prstGeom prst="rect">
            <a:avLst/>
          </a:prstGeom>
          <a:noFill/>
        </p:spPr>
        <p:txBody>
          <a:bodyPr wrap="square" rtlCol="0">
            <a:spAutoFit/>
          </a:bodyPr>
          <a:lstStyle/>
          <a:p>
            <a:r>
              <a:rPr lang="fr-FR" sz="1200" dirty="0"/>
              <a:t>Fig. 7. </a:t>
            </a:r>
            <a:r>
              <a:rPr lang="en-CA" sz="1200" dirty="0"/>
              <a:t>PDF de la SRQ </a:t>
            </a:r>
            <a:endParaRPr lang="fr-FR" sz="1200" dirty="0"/>
          </a:p>
        </p:txBody>
      </p:sp>
      <p:sp>
        <p:nvSpPr>
          <p:cNvPr id="7" name="ZoneTexte 4">
            <a:extLst>
              <a:ext uri="{FF2B5EF4-FFF2-40B4-BE49-F238E27FC236}">
                <a16:creationId xmlns:a16="http://schemas.microsoft.com/office/drawing/2014/main" id="{BB988282-64F7-C43E-2416-12E76AC77811}"/>
              </a:ext>
            </a:extLst>
          </p:cNvPr>
          <p:cNvSpPr txBox="1"/>
          <p:nvPr/>
        </p:nvSpPr>
        <p:spPr>
          <a:xfrm>
            <a:off x="8456986" y="6250328"/>
            <a:ext cx="1689904" cy="276999"/>
          </a:xfrm>
          <a:prstGeom prst="rect">
            <a:avLst/>
          </a:prstGeom>
          <a:noFill/>
        </p:spPr>
        <p:txBody>
          <a:bodyPr wrap="square" rtlCol="0">
            <a:spAutoFit/>
          </a:bodyPr>
          <a:lstStyle/>
          <a:p>
            <a:r>
              <a:rPr lang="fr-FR" sz="1200" dirty="0"/>
              <a:t>Fig. 8. </a:t>
            </a:r>
            <a:r>
              <a:rPr lang="en-CA" sz="1200" dirty="0"/>
              <a:t>CDF de la SRQ</a:t>
            </a:r>
            <a:endParaRPr lang="fr-FR" sz="1200" dirty="0"/>
          </a:p>
        </p:txBody>
      </p:sp>
    </p:spTree>
    <p:extLst>
      <p:ext uri="{BB962C8B-B14F-4D97-AF65-F5344CB8AC3E}">
        <p14:creationId xmlns:p14="http://schemas.microsoft.com/office/powerpoint/2010/main" val="1244009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40544"/>
            <a:ext cx="10515600" cy="5154407"/>
          </a:xfrm>
        </p:spPr>
        <p:txBody>
          <a:bodyPr vert="horz" lIns="91440" tIns="45720" rIns="91440" bIns="45720" rtlCol="0" anchor="t">
            <a:normAutofit fontScale="92500" lnSpcReduction="10000"/>
          </a:bodyPr>
          <a:lstStyle/>
          <a:p>
            <a:pPr marL="0" indent="0" algn="just">
              <a:lnSpc>
                <a:spcPct val="100000"/>
              </a:lnSpc>
              <a:buNone/>
            </a:pPr>
            <a:r>
              <a:rPr lang="fr-CA" sz="1600" dirty="0"/>
              <a:t>Le présent rapport couvre le processus de vérification et de validation d’un modèle d’éléments finis modélisant la section lombaire d’une colonne vertébrale.</a:t>
            </a:r>
          </a:p>
          <a:p>
            <a:pPr marL="0" indent="0" algn="just">
              <a:lnSpc>
                <a:spcPct val="100000"/>
              </a:lnSpc>
              <a:buNone/>
            </a:pPr>
            <a:r>
              <a:rPr lang="fr-CA" sz="1600" dirty="0"/>
              <a:t>Le modèle a été conçu dans le cadre du PI3 d’un des membres de l’équipe, et est basé sur des données expérimentales tirées des articles scientifiques </a:t>
            </a:r>
            <a:r>
              <a:rPr lang="fr-FR" sz="1600" i="1" dirty="0"/>
              <a:t>«</a:t>
            </a:r>
            <a:r>
              <a:rPr lang="en-US" sz="1600" i="1" dirty="0"/>
              <a:t> Stability of the human spine in neutral postures </a:t>
            </a:r>
            <a:r>
              <a:rPr lang="fr-FR" sz="1600" i="1" dirty="0"/>
              <a:t>» </a:t>
            </a:r>
            <a:r>
              <a:rPr lang="fr-FR" sz="1600" dirty="0"/>
              <a:t>(Kiefer et al., 1997)</a:t>
            </a:r>
            <a:r>
              <a:rPr lang="fr-CA" sz="1600" dirty="0"/>
              <a:t> et </a:t>
            </a:r>
            <a:r>
              <a:rPr lang="fr-CA" sz="1600" i="1" dirty="0"/>
              <a:t>« </a:t>
            </a:r>
            <a:r>
              <a:rPr lang="en-US" sz="1600" i="1" dirty="0"/>
              <a:t>Load-bearing and stress analysis of the human spine under a novel wrapping compression loading</a:t>
            </a:r>
            <a:r>
              <a:rPr lang="fr-FR" sz="1600" i="1" dirty="0"/>
              <a:t> »</a:t>
            </a:r>
            <a:r>
              <a:rPr lang="en-US" sz="1600" i="1" dirty="0"/>
              <a:t> </a:t>
            </a:r>
            <a:r>
              <a:rPr lang="en-CA" sz="1600" dirty="0"/>
              <a:t>(Shirazi-</a:t>
            </a:r>
            <a:r>
              <a:rPr lang="en-CA" sz="1600" dirty="0" err="1"/>
              <a:t>Adl</a:t>
            </a:r>
            <a:r>
              <a:rPr lang="en-CA" sz="1600" dirty="0"/>
              <a:t> &amp; Parnianpour, 2000), </a:t>
            </a:r>
            <a:r>
              <a:rPr lang="fr-CA" sz="1600" dirty="0"/>
              <a:t>ainsi que sur des données géométriques et propriétés physiques (coordonnées spatiales, sections, rigidités) issues des recherches personnelles de Prof. Aboulfazl Shirazi-Adl. Pour des raisons de confidentialité, ce fichier ne sera pas publié sur GitHub mais il peut être disponible sur demande.</a:t>
            </a:r>
          </a:p>
          <a:p>
            <a:pPr marL="0" indent="0" algn="just">
              <a:lnSpc>
                <a:spcPct val="100000"/>
              </a:lnSpc>
              <a:buNone/>
            </a:pPr>
            <a:r>
              <a:rPr lang="fr-CA" sz="1600" dirty="0"/>
              <a:t>En guise de validation lors du PI3, le membre de l’équipe avait simplement comparé visuellement l’allure et les ordres de grandeur des réponses obtenues par son modèle avec les courbes Force-Déplacement postérieur tirés des articles scientifiques de référence. Le projet final de MEC8211 est ainsi l’occasion idéale pour appliquer les acquis du cours et mettre à l’épreuve la validité de son modèle.</a:t>
            </a:r>
          </a:p>
          <a:p>
            <a:pPr marL="0" indent="0">
              <a:lnSpc>
                <a:spcPct val="100000"/>
              </a:lnSpc>
              <a:buNone/>
            </a:pPr>
            <a:r>
              <a:rPr lang="fr-CA" sz="1600" dirty="0"/>
              <a:t>Les étapes de V&amp;V entreprises consistent en ce qui suit:</a:t>
            </a:r>
          </a:p>
          <a:p>
            <a:pPr marL="342900" indent="-342900">
              <a:lnSpc>
                <a:spcPct val="100000"/>
              </a:lnSpc>
              <a:buFont typeface="+mj-lt"/>
              <a:buAutoNum type="arabicPeriod"/>
            </a:pPr>
            <a:r>
              <a:rPr lang="fr-CA" sz="1600" dirty="0"/>
              <a:t>Présentation du modèle mathématique</a:t>
            </a:r>
          </a:p>
          <a:p>
            <a:pPr marL="342900" indent="-342900">
              <a:lnSpc>
                <a:spcPct val="100000"/>
              </a:lnSpc>
              <a:buFont typeface="+mj-lt"/>
              <a:buAutoNum type="arabicPeriod"/>
            </a:pPr>
            <a:r>
              <a:rPr lang="fr-CA" sz="1600" dirty="0"/>
              <a:t>Description de la discrétisation choisie</a:t>
            </a:r>
          </a:p>
          <a:p>
            <a:pPr marL="342900" indent="-342900">
              <a:lnSpc>
                <a:spcPct val="100000"/>
              </a:lnSpc>
              <a:buFont typeface="+mj-lt"/>
              <a:buAutoNum type="arabicPeriod"/>
            </a:pPr>
            <a:r>
              <a:rPr lang="fr-CA" sz="1600" dirty="0"/>
              <a:t>Vérification de code</a:t>
            </a:r>
          </a:p>
          <a:p>
            <a:pPr marL="342900" indent="-342900">
              <a:lnSpc>
                <a:spcPct val="100000"/>
              </a:lnSpc>
              <a:buFont typeface="+mj-lt"/>
              <a:buAutoNum type="arabicPeriod"/>
            </a:pPr>
            <a:r>
              <a:rPr lang="fr-CA" sz="1600" dirty="0"/>
              <a:t>Vérification de solution</a:t>
            </a:r>
          </a:p>
          <a:p>
            <a:pPr marL="342900" indent="-342900">
              <a:lnSpc>
                <a:spcPct val="100000"/>
              </a:lnSpc>
              <a:buFont typeface="+mj-lt"/>
              <a:buAutoNum type="arabicPeriod"/>
            </a:pPr>
            <a:r>
              <a:rPr lang="fr-CA" sz="1600" dirty="0"/>
              <a:t>Propagation des incertitudes</a:t>
            </a:r>
          </a:p>
          <a:p>
            <a:pPr marL="342900" indent="-342900">
              <a:lnSpc>
                <a:spcPct val="100000"/>
              </a:lnSpc>
              <a:buFont typeface="+mj-lt"/>
              <a:buAutoNum type="arabicPeriod"/>
            </a:pPr>
            <a:r>
              <a:rPr lang="fr-CA" sz="1600" dirty="0"/>
              <a:t>Validation</a:t>
            </a:r>
          </a:p>
          <a:p>
            <a:pPr marL="0" indent="0">
              <a:lnSpc>
                <a:spcPct val="100000"/>
              </a:lnSpc>
              <a:buNone/>
            </a:pPr>
            <a:endParaRPr lang="fr-CA" sz="1600" dirty="0"/>
          </a:p>
          <a:p>
            <a:pPr marL="0" indent="0">
              <a:buNone/>
            </a:pPr>
            <a:endParaRPr lang="en-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t>Introduction et mise en contexte</a:t>
            </a:r>
            <a:endParaRPr lang="en-CA" sz="3000" dirty="0"/>
          </a:p>
        </p:txBody>
      </p:sp>
    </p:spTree>
    <p:extLst>
      <p:ext uri="{BB962C8B-B14F-4D97-AF65-F5344CB8AC3E}">
        <p14:creationId xmlns:p14="http://schemas.microsoft.com/office/powerpoint/2010/main" val="2767786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nSpc>
                    <a:spcPct val="100000"/>
                  </a:lnSpc>
                  <a:spcBef>
                    <a:spcPts val="6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fr-FR" sz="1600" b="1" i="1">
                            <a:latin typeface="Cambria Math" panose="02040503050406030204" pitchFamily="18" charset="0"/>
                          </a:rPr>
                          <m:t>𝒊𝒏𝒑𝒖𝒕</m:t>
                        </m:r>
                      </m:sub>
                    </m:sSub>
                  </m:oMath>
                </a14:m>
                <a:r>
                  <a:rPr lang="fr-FR" sz="1600" b="1" dirty="0"/>
                  <a:t> :</a:t>
                </a:r>
              </a:p>
              <a:p>
                <a:pPr marL="0" indent="0" algn="just">
                  <a:lnSpc>
                    <a:spcPct val="100000"/>
                  </a:lnSpc>
                  <a:spcBef>
                    <a:spcPts val="600"/>
                  </a:spcBef>
                  <a:buNone/>
                </a:pPr>
                <a:r>
                  <a:rPr lang="fr-FR" sz="1600" dirty="0"/>
                  <a:t>Une fois les paramètres de la distribution de la SRQ obtenus,  on peut calculer </a:t>
                </a:r>
                <a14:m>
                  <m:oMath xmlns:m="http://schemas.openxmlformats.org/officeDocument/2006/math">
                    <m:sSub>
                      <m:sSubPr>
                        <m:ctrlPr>
                          <a:rPr lang="fr-FR" sz="1600" b="0" i="1" smtClean="0">
                            <a:latin typeface="Cambria Math" panose="02040503050406030204" pitchFamily="18" charset="0"/>
                          </a:rPr>
                        </m:ctrlPr>
                      </m:sSubPr>
                      <m:e>
                        <m:r>
                          <a:rPr lang="fr-FR" sz="1600" i="1" smtClean="0">
                            <a:latin typeface="Cambria Math" panose="02040503050406030204" pitchFamily="18" charset="0"/>
                          </a:rPr>
                          <m:t>𝑈</m:t>
                        </m:r>
                      </m:e>
                      <m:sub>
                        <m:r>
                          <a:rPr lang="fr-FR" sz="1600" i="1" smtClean="0">
                            <a:latin typeface="Cambria Math" panose="02040503050406030204" pitchFamily="18" charset="0"/>
                          </a:rPr>
                          <m:t>𝑖𝑛𝑝𝑢𝑡</m:t>
                        </m:r>
                      </m:sub>
                    </m:sSub>
                  </m:oMath>
                </a14:m>
                <a:r>
                  <a:rPr lang="fr-FR" sz="1600" dirty="0"/>
                  <a:t> selon la méthode de Monte-Carlo:</a:t>
                </a:r>
              </a:p>
              <a:p>
                <a:pPr marL="0" indent="0" algn="just">
                  <a:lnSpc>
                    <a:spcPct val="100000"/>
                  </a:lnSpc>
                  <a:buNone/>
                </a:pPr>
                <a14:m>
                  <m:oMathPara xmlns:m="http://schemas.openxmlformats.org/officeDocument/2006/math">
                    <m:oMathParaPr>
                      <m:jc m:val="centerGroup"/>
                    </m:oMathParaPr>
                    <m:oMath xmlns:m="http://schemas.openxmlformats.org/officeDocument/2006/math">
                      <m:sSub>
                        <m:sSubPr>
                          <m:ctrlPr>
                            <a:rPr lang="fr-FR" sz="1600" i="1">
                              <a:latin typeface="Cambria Math" panose="02040503050406030204" pitchFamily="18" charset="0"/>
                            </a:rPr>
                          </m:ctrlPr>
                        </m:sSubPr>
                        <m:e>
                          <m:r>
                            <a:rPr lang="en-CA" sz="1600" b="0" i="1" smtClean="0">
                              <a:latin typeface="Cambria Math" panose="02040503050406030204" pitchFamily="18" charset="0"/>
                            </a:rPr>
                            <m:t>𝑢</m:t>
                          </m:r>
                        </m:e>
                        <m:sub>
                          <m:r>
                            <a:rPr lang="fr-FR" sz="1600" i="1">
                              <a:latin typeface="Cambria Math" panose="02040503050406030204" pitchFamily="18" charset="0"/>
                            </a:rPr>
                            <m:t>𝑖𝑛𝑝𝑢𝑡</m:t>
                          </m:r>
                        </m:sub>
                      </m:sSub>
                      <m:r>
                        <a:rPr lang="en-CA" sz="1600" b="0" i="1" smtClean="0">
                          <a:latin typeface="Cambria Math" panose="02040503050406030204" pitchFamily="18" charset="0"/>
                        </a:rPr>
                        <m:t>=</m:t>
                      </m:r>
                      <m:rad>
                        <m:radPr>
                          <m:degHide m:val="on"/>
                          <m:ctrlPr>
                            <a:rPr lang="en-CA" sz="1600" b="0" i="1" smtClean="0">
                              <a:latin typeface="Cambria Math" panose="02040503050406030204" pitchFamily="18" charset="0"/>
                            </a:rPr>
                          </m:ctrlPr>
                        </m:radPr>
                        <m:deg/>
                        <m:e>
                          <m:f>
                            <m:fPr>
                              <m:ctrlPr>
                                <a:rPr lang="en-CA" sz="1600" i="1">
                                  <a:latin typeface="Cambria Math" panose="02040503050406030204" pitchFamily="18" charset="0"/>
                                </a:rPr>
                              </m:ctrlPr>
                            </m:fPr>
                            <m:num>
                              <m:r>
                                <a:rPr lang="en-CA" sz="1600" i="1">
                                  <a:latin typeface="Cambria Math" panose="02040503050406030204" pitchFamily="18" charset="0"/>
                                </a:rPr>
                                <m:t>1</m:t>
                              </m:r>
                            </m:num>
                            <m:den>
                              <m:r>
                                <a:rPr lang="en-CA" sz="1600" i="1">
                                  <a:latin typeface="Cambria Math" panose="02040503050406030204" pitchFamily="18" charset="0"/>
                                </a:rPr>
                                <m:t>𝑛</m:t>
                              </m:r>
                              <m:r>
                                <a:rPr lang="en-CA" sz="1600" i="1">
                                  <a:latin typeface="Cambria Math" panose="02040503050406030204" pitchFamily="18" charset="0"/>
                                </a:rPr>
                                <m:t>−1</m:t>
                              </m:r>
                            </m:den>
                          </m:f>
                          <m:nary>
                            <m:naryPr>
                              <m:chr m:val="∑"/>
                              <m:ctrlPr>
                                <a:rPr lang="en-CA" sz="1600" i="1" smtClean="0">
                                  <a:latin typeface="Cambria Math" panose="02040503050406030204" pitchFamily="18" charset="0"/>
                                </a:rPr>
                              </m:ctrlPr>
                            </m:naryPr>
                            <m:sub>
                              <m:r>
                                <m:rPr>
                                  <m:brk m:alnAt="23"/>
                                </m:rPr>
                                <a:rPr lang="en-CA" sz="1600" b="0" i="1" smtClean="0">
                                  <a:latin typeface="Cambria Math" panose="02040503050406030204" pitchFamily="18" charset="0"/>
                                </a:rPr>
                                <m:t>𝑖</m:t>
                              </m:r>
                              <m:r>
                                <a:rPr lang="en-CA" sz="1600" b="0" i="1" smtClean="0">
                                  <a:latin typeface="Cambria Math" panose="02040503050406030204" pitchFamily="18" charset="0"/>
                                </a:rPr>
                                <m:t>=1</m:t>
                              </m:r>
                            </m:sub>
                            <m:sup>
                              <m:r>
                                <a:rPr lang="en-CA" sz="1600" b="0" i="1" smtClean="0">
                                  <a:latin typeface="Cambria Math" panose="02040503050406030204" pitchFamily="18" charset="0"/>
                                </a:rPr>
                                <m:t>𝑛</m:t>
                              </m:r>
                            </m:sup>
                            <m:e>
                              <m:sSup>
                                <m:sSupPr>
                                  <m:ctrlPr>
                                    <a:rPr lang="en-CA" sz="1600" i="1">
                                      <a:latin typeface="Cambria Math" panose="02040503050406030204" pitchFamily="18" charset="0"/>
                                    </a:rPr>
                                  </m:ctrlPr>
                                </m:sSupPr>
                                <m:e>
                                  <m:d>
                                    <m:dPr>
                                      <m:ctrlPr>
                                        <a:rPr lang="en-CA" sz="1600" i="1">
                                          <a:latin typeface="Cambria Math" panose="02040503050406030204" pitchFamily="18" charset="0"/>
                                        </a:rPr>
                                      </m:ctrlPr>
                                    </m:dPr>
                                    <m:e>
                                      <m:sSub>
                                        <m:sSubPr>
                                          <m:ctrlPr>
                                            <a:rPr lang="en-CA" sz="1600" i="1">
                                              <a:latin typeface="Cambria Math" panose="02040503050406030204" pitchFamily="18" charset="0"/>
                                            </a:rPr>
                                          </m:ctrlPr>
                                        </m:sSubPr>
                                        <m:e>
                                          <m:r>
                                            <a:rPr lang="en-CA" sz="1600" i="1">
                                              <a:latin typeface="Cambria Math" panose="02040503050406030204" pitchFamily="18" charset="0"/>
                                            </a:rPr>
                                            <m:t>𝑆</m:t>
                                          </m:r>
                                        </m:e>
                                        <m:sub>
                                          <m:r>
                                            <a:rPr lang="en-CA" sz="1600" i="1">
                                              <a:latin typeface="Cambria Math" panose="02040503050406030204" pitchFamily="18" charset="0"/>
                                            </a:rPr>
                                            <m:t>𝑖</m:t>
                                          </m:r>
                                        </m:sub>
                                      </m:sSub>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𝑆</m:t>
                                          </m:r>
                                        </m:e>
                                      </m:acc>
                                      <m:r>
                                        <a:rPr lang="en-CA" sz="1600" i="1">
                                          <a:latin typeface="Cambria Math" panose="02040503050406030204" pitchFamily="18" charset="0"/>
                                        </a:rPr>
                                        <m:t> </m:t>
                                      </m:r>
                                    </m:e>
                                  </m:d>
                                </m:e>
                                <m:sup>
                                  <m:r>
                                    <a:rPr lang="en-CA" sz="1600" i="1">
                                      <a:latin typeface="Cambria Math" panose="02040503050406030204" pitchFamily="18" charset="0"/>
                                    </a:rPr>
                                    <m:t>2</m:t>
                                  </m:r>
                                </m:sup>
                              </m:sSup>
                            </m:e>
                          </m:nary>
                        </m:e>
                      </m:rad>
                      <m:r>
                        <a:rPr lang="en-CA" sz="1600" b="0" i="1" smtClean="0">
                          <a:latin typeface="Cambria Math" panose="02040503050406030204" pitchFamily="18" charset="0"/>
                        </a:rPr>
                        <m:t>≅</m:t>
                      </m:r>
                      <m:r>
                        <a:rPr lang="en-US" sz="1600" b="0" i="1" smtClean="0">
                          <a:latin typeface="Cambria Math" panose="02040503050406030204" pitchFamily="18" charset="0"/>
                        </a:rPr>
                        <m:t>0.706562643</m:t>
                      </m:r>
                    </m:oMath>
                  </m:oMathPara>
                </a14:m>
                <a:endParaRPr lang="fr-FR" sz="1600" dirty="0">
                  <a:solidFill>
                    <a:srgbClr val="FF0000"/>
                  </a:solidFill>
                  <a:highlight>
                    <a:srgbClr val="FFFF00"/>
                  </a:highlight>
                </a:endParaRPr>
              </a:p>
              <a:p>
                <a:pPr marL="0" indent="0" algn="just">
                  <a:lnSpc>
                    <a:spcPct val="100000"/>
                  </a:lnSpc>
                  <a:buNone/>
                </a:pPr>
                <a:r>
                  <a:rPr lang="fr-FR" sz="1600" dirty="0">
                    <a:solidFill>
                      <a:schemeClr val="tx1"/>
                    </a:solidFill>
                  </a:rPr>
                  <a:t>Avec </a:t>
                </a:r>
                <a14:m>
                  <m:oMath xmlns:m="http://schemas.openxmlformats.org/officeDocument/2006/math">
                    <m:acc>
                      <m:accPr>
                        <m:chr m:val="̅"/>
                        <m:ctrlPr>
                          <a:rPr lang="en-CA" sz="1600" i="1">
                            <a:solidFill>
                              <a:schemeClr val="tx1"/>
                            </a:solidFill>
                            <a:latin typeface="Cambria Math" panose="02040503050406030204" pitchFamily="18" charset="0"/>
                          </a:rPr>
                        </m:ctrlPr>
                      </m:accPr>
                      <m:e>
                        <m:r>
                          <a:rPr lang="en-CA" sz="1600" i="1">
                            <a:solidFill>
                              <a:schemeClr val="tx1"/>
                            </a:solidFill>
                            <a:latin typeface="Cambria Math" panose="02040503050406030204" pitchFamily="18" charset="0"/>
                          </a:rPr>
                          <m:t>𝑆</m:t>
                        </m:r>
                      </m:e>
                    </m:acc>
                    <m:r>
                      <a:rPr lang="en-CA" sz="1600" b="0" i="1" smtClean="0">
                        <a:solidFill>
                          <a:schemeClr val="tx1"/>
                        </a:solidFill>
                        <a:latin typeface="Cambria Math" panose="02040503050406030204" pitchFamily="18" charset="0"/>
                      </a:rPr>
                      <m:t>=</m:t>
                    </m:r>
                    <m:f>
                      <m:fPr>
                        <m:ctrlPr>
                          <a:rPr lang="en-CA" sz="1600" b="0" i="1" smtClean="0">
                            <a:solidFill>
                              <a:schemeClr val="tx1"/>
                            </a:solidFill>
                            <a:latin typeface="Cambria Math" panose="02040503050406030204" pitchFamily="18" charset="0"/>
                          </a:rPr>
                        </m:ctrlPr>
                      </m:fPr>
                      <m:num>
                        <m:r>
                          <a:rPr lang="en-CA" sz="1600" b="0" i="1" smtClean="0">
                            <a:solidFill>
                              <a:schemeClr val="tx1"/>
                            </a:solidFill>
                            <a:latin typeface="Cambria Math" panose="02040503050406030204" pitchFamily="18" charset="0"/>
                          </a:rPr>
                          <m:t>1</m:t>
                        </m:r>
                      </m:num>
                      <m:den>
                        <m:r>
                          <a:rPr lang="en-CA" sz="1600" b="0" i="1" smtClean="0">
                            <a:solidFill>
                              <a:schemeClr val="tx1"/>
                            </a:solidFill>
                            <a:latin typeface="Cambria Math" panose="02040503050406030204" pitchFamily="18" charset="0"/>
                          </a:rPr>
                          <m:t>𝑛</m:t>
                        </m:r>
                      </m:den>
                    </m:f>
                    <m:r>
                      <a:rPr lang="en-CA" sz="1600" b="0" i="1" smtClean="0">
                        <a:solidFill>
                          <a:schemeClr val="tx1"/>
                        </a:solidFill>
                        <a:latin typeface="Cambria Math" panose="02040503050406030204" pitchFamily="18" charset="0"/>
                      </a:rPr>
                      <m:t>∑</m:t>
                    </m:r>
                    <m:sSub>
                      <m:sSubPr>
                        <m:ctrlPr>
                          <a:rPr lang="en-CA" sz="1600" b="0" i="1" smtClean="0">
                            <a:solidFill>
                              <a:schemeClr val="tx1"/>
                            </a:solidFill>
                            <a:latin typeface="Cambria Math" panose="02040503050406030204" pitchFamily="18" charset="0"/>
                          </a:rPr>
                        </m:ctrlPr>
                      </m:sSubPr>
                      <m:e>
                        <m:r>
                          <a:rPr lang="en-CA" sz="1600" b="0" i="1" smtClean="0">
                            <a:solidFill>
                              <a:schemeClr val="tx1"/>
                            </a:solidFill>
                            <a:latin typeface="Cambria Math" panose="02040503050406030204" pitchFamily="18" charset="0"/>
                          </a:rPr>
                          <m:t>𝑆</m:t>
                        </m:r>
                      </m:e>
                      <m:sub>
                        <m:r>
                          <a:rPr lang="en-CA" sz="1600" b="0" i="1" smtClean="0">
                            <a:solidFill>
                              <a:schemeClr val="tx1"/>
                            </a:solidFill>
                            <a:latin typeface="Cambria Math" panose="02040503050406030204" pitchFamily="18" charset="0"/>
                          </a:rPr>
                          <m:t>𝑖</m:t>
                        </m:r>
                      </m:sub>
                    </m:sSub>
                  </m:oMath>
                </a14:m>
                <a:r>
                  <a:rPr lang="fr-FR" sz="1600" dirty="0">
                    <a:solidFill>
                      <a:schemeClr val="tx1"/>
                    </a:solidFill>
                  </a:rPr>
                  <a:t> (la moyenne des résultats de toutes les simulations)</a:t>
                </a:r>
              </a:p>
              <a:p>
                <a:pPr marL="0" indent="0" algn="just">
                  <a:lnSpc>
                    <a:spcPct val="100000"/>
                  </a:lnSpc>
                  <a:spcBef>
                    <a:spcPts val="18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en-CA" sz="1600" b="1" i="1" smtClean="0">
                            <a:latin typeface="Cambria Math" panose="02040503050406030204" pitchFamily="18" charset="0"/>
                          </a:rPr>
                          <m:t>𝑫</m:t>
                        </m:r>
                      </m:sub>
                    </m:sSub>
                  </m:oMath>
                </a14:m>
                <a:r>
                  <a:rPr lang="fr-FR" sz="1600" b="1" dirty="0"/>
                  <a:t> :</a:t>
                </a:r>
              </a:p>
              <a:p>
                <a:pPr marL="0" indent="0" algn="just">
                  <a:lnSpc>
                    <a:spcPct val="100000"/>
                  </a:lnSpc>
                  <a:spcBef>
                    <a:spcPts val="600"/>
                  </a:spcBef>
                  <a:buNone/>
                </a:pPr>
                <a:r>
                  <a:rPr lang="fr-FR" sz="1600" dirty="0"/>
                  <a:t>Ici encore, par manque d'information dans l'article de </a:t>
                </a:r>
                <a:r>
                  <a:rPr lang="en-CA" sz="1600" dirty="0"/>
                  <a:t>Shirazi-</a:t>
                </a:r>
                <a:r>
                  <a:rPr lang="en-CA" sz="1600" dirty="0" err="1"/>
                  <a:t>Adl</a:t>
                </a:r>
                <a:r>
                  <a:rPr lang="en-CA" sz="1600" dirty="0"/>
                  <a:t> &amp; Parnianpour (2000)</a:t>
                </a:r>
                <a:r>
                  <a:rPr lang="fr-FR" sz="1600" dirty="0"/>
                  <a:t>, on suppose que la déflexion postérieure expérimentale a été mesurée avec un capteur de déformations (fonctionnement basé sur des jauges de déformation disposées en un pont de Wheatstone). Cette « ignorance » peut être traitée comme une erreur épistémique et donc en effectuant des recherches, un certain modèle de capteur à application médicale a été identifié: le capteur </a:t>
                </a:r>
                <a:r>
                  <a:rPr lang="en-CA" sz="1600" i="1" dirty="0"/>
                  <a:t>MSA subminiature load button </a:t>
                </a:r>
                <a:r>
                  <a:rPr lang="en-CA" sz="1600" dirty="0"/>
                  <a:t>par la compagnie </a:t>
                </a:r>
                <a:r>
                  <a:rPr lang="en-CA" sz="1600" i="1" dirty="0" err="1"/>
                  <a:t>Flintec</a:t>
                </a:r>
                <a:r>
                  <a:rPr lang="en-CA" sz="1600" i="1" dirty="0"/>
                  <a:t>. </a:t>
                </a:r>
                <a:r>
                  <a:rPr lang="fr-FR" sz="1600" dirty="0"/>
                  <a:t>D’après sa fiche technique² on trouve que son erreur de répétabilité (somme des erreurs de non-linéarité et d’hystérésis) est de ±0.1% sur la variation de tension qu’il génère. </a:t>
                </a:r>
              </a:p>
              <a:p>
                <a:pPr marL="0" indent="0" algn="just">
                  <a:lnSpc>
                    <a:spcPct val="100000"/>
                  </a:lnSpc>
                  <a:spcBef>
                    <a:spcPts val="600"/>
                  </a:spcBef>
                  <a:buNone/>
                </a:pPr>
                <a:endParaRPr lang="fr-FR" sz="1600" dirty="0"/>
              </a:p>
              <a:p>
                <a:pPr marL="0" indent="0" algn="just">
                  <a:lnSpc>
                    <a:spcPct val="100000"/>
                  </a:lnSpc>
                  <a:buNone/>
                </a:pPr>
                <a:r>
                  <a:rPr lang="en-CA" sz="1300" dirty="0">
                    <a:hlinkClick r:id="rId2"/>
                  </a:rPr>
                  <a:t>²msa-datasheet-en.pdf (flintec.com)</a:t>
                </a:r>
                <a:endParaRPr lang="fr-FR" sz="1900" dirty="0">
                  <a:solidFill>
                    <a:srgbClr val="FF0000"/>
                  </a:solidFill>
                  <a:highlight>
                    <a:srgbClr val="FFFF00"/>
                  </a:highlight>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348" t="-228" r="-290"/>
                </a:stretch>
              </a:blipFill>
            </p:spPr>
            <p:txBody>
              <a:bodyPr/>
              <a:lstStyle/>
              <a:p>
                <a:r>
                  <a:rPr lang="en-CA">
                    <a:noFill/>
                  </a:rPr>
                  <a:t> </a:t>
                </a:r>
              </a:p>
            </p:txBody>
          </p:sp>
        </mc:Fallback>
      </mc:AlternateContent>
    </p:spTree>
    <p:extLst>
      <p:ext uri="{BB962C8B-B14F-4D97-AF65-F5344CB8AC3E}">
        <p14:creationId xmlns:p14="http://schemas.microsoft.com/office/powerpoint/2010/main" val="4146539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247891" y="1150373"/>
                <a:ext cx="6042283" cy="5427407"/>
              </a:xfrm>
            </p:spPr>
            <p:txBody>
              <a:bodyPr vert="horz" lIns="91440" tIns="45720" rIns="91440" bIns="45720" rtlCol="0" anchor="t">
                <a:normAutofit/>
              </a:bodyPr>
              <a:lstStyle/>
              <a:p>
                <a:pPr marL="0" indent="0" algn="just">
                  <a:lnSpc>
                    <a:spcPct val="100000"/>
                  </a:lnSpc>
                  <a:spcBef>
                    <a:spcPts val="600"/>
                  </a:spcBef>
                  <a:buNone/>
                </a:pPr>
                <a:r>
                  <a:rPr lang="fr-FR" sz="1600" dirty="0"/>
                  <a:t>Les relations décrivant le fonctionnement d’une jauge de déformation sont:</a:t>
                </a:r>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f>
                        <m:fPr>
                          <m:ctrlPr>
                            <a:rPr lang="en-CA" sz="1600" i="1">
                              <a:latin typeface="Cambria Math" panose="02040503050406030204" pitchFamily="18" charset="0"/>
                            </a:rPr>
                          </m:ctrlPr>
                        </m:fPr>
                        <m:num>
                          <m:r>
                            <m:rPr>
                              <m:sty m:val="p"/>
                            </m:rPr>
                            <a:rPr lang="en-CA" sz="1600">
                              <a:latin typeface="Cambria Math" panose="02040503050406030204" pitchFamily="18" charset="0"/>
                            </a:rPr>
                            <m:t>ΔR</m:t>
                          </m:r>
                        </m:num>
                        <m:den>
                          <m:sSub>
                            <m:sSubPr>
                              <m:ctrlPr>
                                <a:rPr lang="en-CA" sz="1600" i="1">
                                  <a:latin typeface="Cambria Math" panose="02040503050406030204" pitchFamily="18" charset="0"/>
                                </a:rPr>
                              </m:ctrlPr>
                            </m:sSubPr>
                            <m:e>
                              <m:r>
                                <a:rPr lang="en-CA" sz="1600" i="1">
                                  <a:latin typeface="Cambria Math" panose="02040503050406030204" pitchFamily="18" charset="0"/>
                                </a:rPr>
                                <m:t>𝑅</m:t>
                              </m:r>
                            </m:e>
                            <m:sub>
                              <m:r>
                                <a:rPr lang="en-CA" sz="1600" i="1">
                                  <a:latin typeface="Cambria Math" panose="02040503050406030204" pitchFamily="18" charset="0"/>
                                </a:rPr>
                                <m:t>0</m:t>
                              </m:r>
                            </m:sub>
                          </m:sSub>
                        </m:den>
                      </m:f>
                      <m:r>
                        <a:rPr lang="en-CA" sz="1600" i="1">
                          <a:latin typeface="Cambria Math" panose="02040503050406030204" pitchFamily="18" charset="0"/>
                        </a:rPr>
                        <m:t>=</m:t>
                      </m:r>
                      <m:r>
                        <a:rPr lang="en-CA" sz="1600" i="1">
                          <a:latin typeface="Cambria Math" panose="02040503050406030204" pitchFamily="18" charset="0"/>
                        </a:rPr>
                        <m:t>𝐾</m:t>
                      </m:r>
                      <m:r>
                        <m:rPr>
                          <m:nor/>
                        </m:rPr>
                        <a:rPr lang="en-CA" sz="1600" b="0" i="0" smtClean="0">
                          <a:latin typeface="Cambria Math" panose="02040503050406030204" pitchFamily="18" charset="0"/>
                        </a:rPr>
                        <m:t>.</m:t>
                      </m:r>
                      <m:r>
                        <m:rPr>
                          <m:nor/>
                        </m:rPr>
                        <a:rPr lang="fr-FR" sz="1600" dirty="0"/>
                        <m:t> </m:t>
                      </m:r>
                      <m:f>
                        <m:fPr>
                          <m:ctrlPr>
                            <a:rPr lang="en-CA" sz="1600" i="1">
                              <a:latin typeface="Cambria Math" panose="02040503050406030204" pitchFamily="18" charset="0"/>
                            </a:rPr>
                          </m:ctrlPr>
                        </m:fPr>
                        <m:num>
                          <m:r>
                            <m:rPr>
                              <m:sty m:val="p"/>
                            </m:rPr>
                            <a:rPr lang="en-CA" sz="1600">
                              <a:latin typeface="Cambria Math" panose="02040503050406030204" pitchFamily="18" charset="0"/>
                            </a:rPr>
                            <m:t>Δ</m:t>
                          </m:r>
                          <m:r>
                            <a:rPr lang="en-CA" sz="1600" i="1">
                              <a:latin typeface="Cambria Math" panose="02040503050406030204" pitchFamily="18" charset="0"/>
                            </a:rPr>
                            <m:t>𝑙</m:t>
                          </m:r>
                        </m:num>
                        <m:den>
                          <m:sSub>
                            <m:sSubPr>
                              <m:ctrlPr>
                                <a:rPr lang="en-CA" sz="1600" i="1">
                                  <a:latin typeface="Cambria Math" panose="02040503050406030204" pitchFamily="18" charset="0"/>
                                </a:rPr>
                              </m:ctrlPr>
                            </m:sSubPr>
                            <m:e>
                              <m:r>
                                <a:rPr lang="en-CA" sz="1600" i="1">
                                  <a:latin typeface="Cambria Math" panose="02040503050406030204" pitchFamily="18" charset="0"/>
                                </a:rPr>
                                <m:t>𝑙</m:t>
                              </m:r>
                            </m:e>
                            <m:sub>
                              <m:r>
                                <a:rPr lang="en-CA" sz="1600" i="1">
                                  <a:latin typeface="Cambria Math" panose="02040503050406030204" pitchFamily="18" charset="0"/>
                                </a:rPr>
                                <m:t>0</m:t>
                              </m:r>
                            </m:sub>
                          </m:sSub>
                        </m:den>
                      </m:f>
                      <m:r>
                        <a:rPr lang="en-CA" sz="1600" b="0" i="1" smtClean="0">
                          <a:latin typeface="Cambria Math" panose="02040503050406030204" pitchFamily="18" charset="0"/>
                        </a:rPr>
                        <m:t>=</m:t>
                      </m:r>
                      <m:r>
                        <a:rPr lang="en-CA" sz="1600" b="0" i="1" smtClean="0">
                          <a:latin typeface="Cambria Math" panose="02040503050406030204" pitchFamily="18" charset="0"/>
                        </a:rPr>
                        <m:t>𝐾</m:t>
                      </m:r>
                      <m:r>
                        <a:rPr lang="en-CA" sz="1600" b="0" i="1" smtClean="0">
                          <a:latin typeface="Cambria Math" panose="02040503050406030204" pitchFamily="18" charset="0"/>
                        </a:rPr>
                        <m:t>.</m:t>
                      </m:r>
                      <m:r>
                        <a:rPr lang="en-CA" sz="1600" b="0" i="1" smtClean="0">
                          <a:latin typeface="Cambria Math" panose="02040503050406030204" pitchFamily="18" charset="0"/>
                        </a:rPr>
                        <m:t>𝜖</m:t>
                      </m:r>
                    </m:oMath>
                  </m:oMathPara>
                </a14:m>
                <a:endParaRPr lang="fr-FR" sz="1600" dirty="0"/>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r>
                        <m:rPr>
                          <m:sty m:val="p"/>
                        </m:rPr>
                        <a:rPr lang="en-CA" sz="1600" b="0" i="0" smtClean="0">
                          <a:latin typeface="Cambria Math" panose="02040503050406030204" pitchFamily="18" charset="0"/>
                        </a:rPr>
                        <m:t>Et</m:t>
                      </m:r>
                      <m:r>
                        <a:rPr lang="en-CA" sz="1600" b="0" i="1" smtClean="0">
                          <a:latin typeface="Cambria Math" panose="02040503050406030204" pitchFamily="18" charset="0"/>
                        </a:rPr>
                        <m:t>    </m:t>
                      </m:r>
                      <m:r>
                        <a:rPr lang="en-CA" sz="1600" b="0" i="1" smtClean="0">
                          <a:latin typeface="Cambria Math" panose="02040503050406030204" pitchFamily="18" charset="0"/>
                        </a:rPr>
                        <m:t>𝜎</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𝐹</m:t>
                          </m:r>
                        </m:num>
                        <m:den>
                          <m:r>
                            <a:rPr lang="en-CA" sz="1600" b="0" i="1" smtClean="0">
                              <a:latin typeface="Cambria Math" panose="02040503050406030204" pitchFamily="18" charset="0"/>
                            </a:rPr>
                            <m:t>𝐴</m:t>
                          </m:r>
                        </m:den>
                      </m:f>
                      <m:r>
                        <a:rPr lang="en-CA" sz="1600" b="0" i="1" smtClean="0">
                          <a:latin typeface="Cambria Math" panose="02040503050406030204" pitchFamily="18" charset="0"/>
                        </a:rPr>
                        <m:t>   →   </m:t>
                      </m:r>
                      <m:r>
                        <a:rPr lang="en-CA" sz="1600" b="0" i="1" smtClean="0">
                          <a:latin typeface="Cambria Math" panose="02040503050406030204" pitchFamily="18" charset="0"/>
                        </a:rPr>
                        <m:t>𝐹</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r>
                        <a:rPr lang="en-CA" sz="1600" b="0" i="1" smtClean="0">
                          <a:latin typeface="Cambria Math" panose="02040503050406030204" pitchFamily="18" charset="0"/>
                        </a:rPr>
                        <m:t>𝐴</m:t>
                      </m:r>
                    </m:oMath>
                  </m:oMathPara>
                </a14:m>
                <a:endParaRPr lang="fr-FR" sz="1600" dirty="0"/>
              </a:p>
              <a:p>
                <a:pPr marL="0" indent="0" algn="just">
                  <a:lnSpc>
                    <a:spcPct val="100000"/>
                  </a:lnSpc>
                  <a:spcBef>
                    <a:spcPts val="600"/>
                  </a:spcBef>
                  <a:buNone/>
                </a:pPr>
                <a:r>
                  <a:rPr lang="fr-FR" sz="1600" dirty="0"/>
                  <a:t>Puisque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𝑉</m:t>
                    </m:r>
                  </m:oMath>
                </a14:m>
                <a:r>
                  <a:rPr lang="fr-FR" sz="1600" dirty="0"/>
                  <a:t> est proportionnelle à </a:t>
                </a:r>
                <a14:m>
                  <m:oMath xmlns:m="http://schemas.openxmlformats.org/officeDocument/2006/math">
                    <m:r>
                      <m:rPr>
                        <m:sty m:val="p"/>
                      </m:rPr>
                      <a:rPr lang="en-CA" sz="1600" b="0" i="0" smtClean="0">
                        <a:latin typeface="Cambria Math" panose="02040503050406030204" pitchFamily="18" charset="0"/>
                      </a:rPr>
                      <m:t>Δ</m:t>
                    </m:r>
                    <m:r>
                      <a:rPr lang="en-CA" sz="1600" b="0" i="1" smtClean="0">
                        <a:latin typeface="Cambria Math" panose="02040503050406030204" pitchFamily="18" charset="0"/>
                      </a:rPr>
                      <m:t>𝑅</m:t>
                    </m:r>
                  </m:oMath>
                </a14:m>
                <a:r>
                  <a:rPr lang="fr-FR" sz="1600" dirty="0"/>
                  <a:t>, elle est alors proportionnelle à </a:t>
                </a:r>
                <a14:m>
                  <m:oMath xmlns:m="http://schemas.openxmlformats.org/officeDocument/2006/math">
                    <m:r>
                      <a:rPr lang="en-CA" sz="1600" b="0" i="1" smtClean="0">
                        <a:latin typeface="Cambria Math" panose="02040503050406030204" pitchFamily="18" charset="0"/>
                      </a:rPr>
                      <m:t>𝜖</m:t>
                    </m:r>
                  </m:oMath>
                </a14:m>
                <a:r>
                  <a:rPr lang="fr-FR" sz="1600" dirty="0"/>
                  <a:t>, et donc à la force </a:t>
                </a:r>
                <a14:m>
                  <m:oMath xmlns:m="http://schemas.openxmlformats.org/officeDocument/2006/math">
                    <m:r>
                      <a:rPr lang="en-CA" sz="1600" b="0" i="1" smtClean="0">
                        <a:latin typeface="Cambria Math" panose="02040503050406030204" pitchFamily="18" charset="0"/>
                      </a:rPr>
                      <m:t>𝐹</m:t>
                    </m:r>
                  </m:oMath>
                </a14:m>
                <a:r>
                  <a:rPr lang="fr-FR" sz="1600" dirty="0"/>
                  <a:t> aussi.</a:t>
                </a:r>
              </a:p>
              <a:p>
                <a:pPr marL="0" indent="0" algn="just">
                  <a:lnSpc>
                    <a:spcPct val="100000"/>
                  </a:lnSpc>
                  <a:spcBef>
                    <a:spcPts val="600"/>
                  </a:spcBef>
                  <a:spcAft>
                    <a:spcPts val="800"/>
                  </a:spcAft>
                  <a:buNone/>
                </a:pPr>
                <a:r>
                  <a:rPr lang="fr-FR" sz="1600" dirty="0"/>
                  <a:t>On peut alors considérer qu’une erreur de 0.1% sur la variation de tension se reflète par une erreur de 0.1% sur l’allongement mesuré. Ainsi selon les données expérimentales de l’article </a:t>
                </a:r>
                <a:r>
                  <a:rPr lang="fr-CA" sz="1600" i="1" dirty="0"/>
                  <a:t>« </a:t>
                </a:r>
                <a:r>
                  <a:rPr lang="en-US" sz="1600" i="1" dirty="0"/>
                  <a:t>Load-bearing and stress analysis […]</a:t>
                </a:r>
                <a:r>
                  <a:rPr lang="fr-FR" sz="1600" dirty="0"/>
                  <a:t> »</a:t>
                </a:r>
                <a:r>
                  <a:rPr lang="en-CA" sz="1600" dirty="0"/>
                  <a:t> (</a:t>
                </a:r>
                <a:r>
                  <a:rPr lang="en-US" sz="1600" b="0" i="0" dirty="0">
                    <a:effectLst/>
                  </a:rPr>
                  <a:t>Shirazi-</a:t>
                </a:r>
                <a:r>
                  <a:rPr lang="en-US" sz="1600" b="0" i="0" dirty="0" err="1">
                    <a:effectLst/>
                  </a:rPr>
                  <a:t>Adl</a:t>
                </a:r>
                <a:r>
                  <a:rPr lang="en-US" sz="1600" dirty="0"/>
                  <a:t> </a:t>
                </a:r>
                <a:r>
                  <a:rPr lang="en-US" sz="1600" b="0" i="0" dirty="0">
                    <a:effectLst/>
                  </a:rPr>
                  <a:t>&amp; </a:t>
                </a:r>
                <a:r>
                  <a:rPr lang="en-US" sz="1600" b="0" i="0" dirty="0" err="1">
                    <a:effectLst/>
                  </a:rPr>
                  <a:t>Parnianpour</a:t>
                </a:r>
                <a:r>
                  <a:rPr lang="en-US" sz="1600" b="0" i="0" dirty="0">
                    <a:effectLst/>
                  </a:rPr>
                  <a:t>, 2000)</a:t>
                </a:r>
                <a:r>
                  <a:rPr lang="fr-FR" sz="1600" dirty="0"/>
                  <a:t> pour F=150N on mesure un déplacement D = 17.86 mm au niveau de la vertèbre L1 (voir trait vert sur la fig. 8). Ce qui se traduit par une incertitude de ± 0.01786 </a:t>
                </a:r>
                <a:r>
                  <a:rPr lang="fr-FR" sz="1600" dirty="0" err="1"/>
                  <a:t>mm.</a:t>
                </a:r>
                <a:endParaRPr lang="fr-FR" sz="1600" dirty="0"/>
              </a:p>
              <a:p>
                <a:pPr marL="0" indent="0" algn="just">
                  <a:lnSpc>
                    <a:spcPct val="100000"/>
                  </a:lnSpc>
                  <a:spcBef>
                    <a:spcPts val="600"/>
                  </a:spcBef>
                  <a:spcAft>
                    <a:spcPts val="800"/>
                  </a:spcAft>
                  <a:buNone/>
                </a:pPr>
                <a:r>
                  <a:rPr lang="fr-FR" sz="1600" dirty="0"/>
                  <a:t>Cette incertitude constitue la composante épistémique </a:t>
                </a:r>
                <a14:m>
                  <m:oMath xmlns:m="http://schemas.openxmlformats.org/officeDocument/2006/math">
                    <m:sSub>
                      <m:sSubPr>
                        <m:ctrlPr>
                          <a:rPr lang="fr-FR" sz="1600" i="1" dirty="0">
                            <a:latin typeface="Cambria Math" panose="02040503050406030204" pitchFamily="18" charset="0"/>
                          </a:rPr>
                        </m:ctrlPr>
                      </m:sSubPr>
                      <m:e>
                        <m:r>
                          <a:rPr lang="fr-FR" sz="1600" i="1" dirty="0">
                            <a:latin typeface="Cambria Math" panose="02040503050406030204" pitchFamily="18" charset="0"/>
                          </a:rPr>
                          <m:t>𝑏</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a:t>
                </a:r>
              </a:p>
              <a:p>
                <a:pPr marL="0" indent="0" algn="just">
                  <a:lnSpc>
                    <a:spcPct val="100000"/>
                  </a:lnSpc>
                  <a:spcBef>
                    <a:spcPts val="600"/>
                  </a:spcBef>
                  <a:spcAft>
                    <a:spcPts val="800"/>
                  </a:spcAft>
                  <a:buNone/>
                </a:pPr>
                <a:r>
                  <a:rPr lang="fr-FR" sz="1600" dirty="0"/>
                  <a:t>Pour des fins de simplification et pour diminuer le nombre d'hypothèses, on considèrera que la composante aléatoire </a:t>
                </a:r>
                <a14:m>
                  <m:oMath xmlns:m="http://schemas.openxmlformats.org/officeDocument/2006/math">
                    <m:sSub>
                      <m:sSubPr>
                        <m:ctrlPr>
                          <a:rPr lang="fr-FR" sz="1600" i="1" dirty="0">
                            <a:latin typeface="Cambria Math" panose="02040503050406030204" pitchFamily="18" charset="0"/>
                          </a:rPr>
                        </m:ctrlPr>
                      </m:sSubPr>
                      <m:e>
                        <m:r>
                          <a:rPr lang="en-CA" sz="1600" i="1" dirty="0">
                            <a:latin typeface="Cambria Math" panose="02040503050406030204" pitchFamily="18" charset="0"/>
                          </a:rPr>
                          <m:t>𝑠</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est nulle.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247891" y="1150373"/>
                <a:ext cx="6042283" cy="5427407"/>
              </a:xfrm>
              <a:blipFill>
                <a:blip r:embed="rId3"/>
                <a:stretch>
                  <a:fillRect l="-605" t="-337" r="-505"/>
                </a:stretch>
              </a:blipFill>
            </p:spPr>
            <p:txBody>
              <a:bodyPr/>
              <a:lstStyle/>
              <a:p>
                <a:r>
                  <a:rPr lang="en-CA">
                    <a:noFill/>
                  </a:rPr>
                  <a:t> </a:t>
                </a:r>
              </a:p>
            </p:txBody>
          </p:sp>
        </mc:Fallback>
      </mc:AlternateContent>
      <p:pic>
        <p:nvPicPr>
          <p:cNvPr id="5" name="Picture 4" descr="A diagram of a load diagram&#10;&#10;Description automatically generated">
            <a:extLst>
              <a:ext uri="{FF2B5EF4-FFF2-40B4-BE49-F238E27FC236}">
                <a16:creationId xmlns:a16="http://schemas.microsoft.com/office/drawing/2014/main" id="{0A1E32AF-B50C-E55C-E4A4-5A2287A7B362}"/>
              </a:ext>
            </a:extLst>
          </p:cNvPr>
          <p:cNvPicPr>
            <a:picLocks noChangeAspect="1"/>
          </p:cNvPicPr>
          <p:nvPr/>
        </p:nvPicPr>
        <p:blipFill rotWithShape="1">
          <a:blip r:embed="rId4">
            <a:extLst>
              <a:ext uri="{28A0092B-C50C-407E-A947-70E740481C1C}">
                <a14:useLocalDpi xmlns:a14="http://schemas.microsoft.com/office/drawing/2010/main" val="0"/>
              </a:ext>
            </a:extLst>
          </a:blip>
          <a:srcRect l="2834" t="4130" r="5400" b="2733"/>
          <a:stretch/>
        </p:blipFill>
        <p:spPr>
          <a:xfrm>
            <a:off x="6479073" y="1189703"/>
            <a:ext cx="5653935" cy="3429001"/>
          </a:xfrm>
          <a:prstGeom prst="rect">
            <a:avLst/>
          </a:prstGeom>
        </p:spPr>
      </p:pic>
      <p:sp>
        <p:nvSpPr>
          <p:cNvPr id="6" name="ZoneTexte 4">
            <a:extLst>
              <a:ext uri="{FF2B5EF4-FFF2-40B4-BE49-F238E27FC236}">
                <a16:creationId xmlns:a16="http://schemas.microsoft.com/office/drawing/2014/main" id="{A80F0256-FED7-8DD2-B85F-FD880D09BD72}"/>
              </a:ext>
            </a:extLst>
          </p:cNvPr>
          <p:cNvSpPr txBox="1"/>
          <p:nvPr/>
        </p:nvSpPr>
        <p:spPr>
          <a:xfrm>
            <a:off x="6951406" y="4618704"/>
            <a:ext cx="4992703" cy="461665"/>
          </a:xfrm>
          <a:prstGeom prst="rect">
            <a:avLst/>
          </a:prstGeom>
          <a:noFill/>
        </p:spPr>
        <p:txBody>
          <a:bodyPr wrap="square" rtlCol="0">
            <a:spAutoFit/>
          </a:bodyPr>
          <a:lstStyle/>
          <a:p>
            <a:pPr algn="ctr"/>
            <a:r>
              <a:rPr lang="fr-FR" sz="1200" dirty="0"/>
              <a:t>Fig. 9. </a:t>
            </a:r>
            <a:r>
              <a:rPr lang="en-CA" sz="1200" dirty="0" err="1"/>
              <a:t>Mesures</a:t>
            </a:r>
            <a:r>
              <a:rPr lang="en-CA" sz="1200" dirty="0"/>
              <a:t> </a:t>
            </a:r>
            <a:r>
              <a:rPr lang="en-CA" sz="1200" dirty="0" err="1"/>
              <a:t>expérimentales</a:t>
            </a:r>
            <a:r>
              <a:rPr lang="en-CA" sz="1200" dirty="0"/>
              <a:t> du </a:t>
            </a:r>
            <a:r>
              <a:rPr lang="en-CA" sz="1200" dirty="0" err="1"/>
              <a:t>déplacement</a:t>
            </a:r>
            <a:r>
              <a:rPr lang="en-CA" sz="1200" dirty="0"/>
              <a:t> </a:t>
            </a:r>
            <a:r>
              <a:rPr lang="en-CA" sz="1200" dirty="0" err="1"/>
              <a:t>postérieur</a:t>
            </a:r>
            <a:r>
              <a:rPr lang="en-CA" sz="1200" dirty="0"/>
              <a:t> au </a:t>
            </a:r>
            <a:r>
              <a:rPr lang="en-CA" sz="1200" dirty="0" err="1"/>
              <a:t>niveau</a:t>
            </a:r>
            <a:r>
              <a:rPr lang="en-CA" sz="1200" dirty="0"/>
              <a:t> de L1 (</a:t>
            </a:r>
            <a:r>
              <a:rPr lang="en-US" sz="1200" b="0" i="0" dirty="0">
                <a:effectLst/>
              </a:rPr>
              <a:t>Shirazi-</a:t>
            </a:r>
            <a:r>
              <a:rPr lang="en-US" sz="1200" b="0" i="0" dirty="0" err="1">
                <a:effectLst/>
              </a:rPr>
              <a:t>Adl</a:t>
            </a:r>
            <a:r>
              <a:rPr lang="en-US" sz="1200" dirty="0"/>
              <a:t> </a:t>
            </a:r>
            <a:r>
              <a:rPr lang="en-US" sz="1200" b="0" i="0" dirty="0">
                <a:effectLst/>
              </a:rPr>
              <a:t>&amp; </a:t>
            </a:r>
            <a:r>
              <a:rPr lang="en-US" sz="1200" b="0" i="0" dirty="0" err="1">
                <a:effectLst/>
              </a:rPr>
              <a:t>Parnianpour</a:t>
            </a:r>
            <a:r>
              <a:rPr lang="en-US" sz="1200" b="0" i="0" dirty="0">
                <a:effectLst/>
              </a:rPr>
              <a:t>, 2000)</a:t>
            </a:r>
            <a:endParaRPr lang="fr-FR" sz="12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8AEED86-22B0-D28D-87EB-26711184CFE2}"/>
                  </a:ext>
                </a:extLst>
              </p:cNvPr>
              <p:cNvSpPr txBox="1"/>
              <p:nvPr/>
            </p:nvSpPr>
            <p:spPr>
              <a:xfrm>
                <a:off x="6951407" y="5653222"/>
                <a:ext cx="5093110" cy="839653"/>
              </a:xfrm>
              <a:prstGeom prst="rect">
                <a:avLst/>
              </a:prstGeom>
              <a:noFill/>
            </p:spPr>
            <p:txBody>
              <a:bodyPr wrap="square">
                <a:spAutoFit/>
              </a:bodyPr>
              <a:lstStyle/>
              <a:p>
                <a:pPr algn="just"/>
                <a:r>
                  <a:rPr lang="fr-FR" sz="1600" dirty="0"/>
                  <a:t>Ainsi: </a:t>
                </a:r>
                <a:endParaRPr lang="en-CA" sz="1600" i="1" dirty="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CA" sz="1600" i="1" dirty="0">
                              <a:latin typeface="Cambria Math" panose="02040503050406030204" pitchFamily="18" charset="0"/>
                            </a:rPr>
                          </m:ctrlPr>
                        </m:sSubPr>
                        <m:e>
                          <m:r>
                            <a:rPr lang="en-CA" sz="1600" i="1" dirty="0">
                              <a:latin typeface="Cambria Math" panose="02040503050406030204" pitchFamily="18" charset="0"/>
                            </a:rPr>
                            <m:t>𝑢</m:t>
                          </m:r>
                        </m:e>
                        <m:sub>
                          <m:r>
                            <a:rPr lang="fr-FR" sz="1600" i="1" dirty="0">
                              <a:latin typeface="Cambria Math" panose="02040503050406030204" pitchFamily="18" charset="0"/>
                            </a:rPr>
                            <m:t>𝐷</m:t>
                          </m:r>
                        </m:sub>
                      </m:sSub>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𝑏</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r>
                            <a:rPr lang="en-CA" sz="1600" i="1" dirty="0">
                              <a:latin typeface="Cambria Math" panose="02040503050406030204" pitchFamily="18" charset="0"/>
                            </a:rPr>
                            <m:t>+</m:t>
                          </m:r>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𝑠</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e>
                      </m:rad>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p>
                            <m:sSupPr>
                              <m:ctrlPr>
                                <a:rPr lang="en-US" sz="1600" b="0" i="1" dirty="0" smtClean="0">
                                  <a:latin typeface="Cambria Math" panose="02040503050406030204" pitchFamily="18" charset="0"/>
                                </a:rPr>
                              </m:ctrlPr>
                            </m:sSupPr>
                            <m:e>
                              <m:r>
                                <a:rPr lang="en-US" sz="1600" i="1" dirty="0">
                                  <a:latin typeface="Cambria Math" panose="02040503050406030204" pitchFamily="18" charset="0"/>
                                </a:rPr>
                                <m:t>0.01786</m:t>
                              </m:r>
                            </m:e>
                            <m:sup>
                              <m:r>
                                <a:rPr lang="en-US" sz="1600" b="0" i="1" dirty="0" smtClean="0">
                                  <a:latin typeface="Cambria Math" panose="02040503050406030204" pitchFamily="18" charset="0"/>
                                </a:rPr>
                                <m:t>2</m:t>
                              </m:r>
                            </m:sup>
                          </m:sSup>
                          <m:r>
                            <a:rPr lang="en-CA" sz="1600" i="1" dirty="0">
                              <a:latin typeface="Cambria Math" panose="02040503050406030204" pitchFamily="18" charset="0"/>
                            </a:rPr>
                            <m:t>+</m:t>
                          </m:r>
                          <m:r>
                            <a:rPr lang="en-US" sz="1600" b="0" i="1" dirty="0" smtClean="0">
                              <a:latin typeface="Cambria Math" panose="02040503050406030204" pitchFamily="18" charset="0"/>
                            </a:rPr>
                            <m:t>0</m:t>
                          </m:r>
                        </m:e>
                      </m:rad>
                      <m:r>
                        <a:rPr lang="en-US" sz="1600" b="0" i="1" dirty="0" smtClean="0">
                          <a:latin typeface="Cambria Math" panose="02040503050406030204" pitchFamily="18" charset="0"/>
                        </a:rPr>
                        <m:t>=0.01786 </m:t>
                      </m:r>
                      <m:r>
                        <a:rPr lang="en-US" sz="1600" b="0" i="1" dirty="0" smtClean="0">
                          <a:latin typeface="Cambria Math" panose="02040503050406030204" pitchFamily="18" charset="0"/>
                        </a:rPr>
                        <m:t>𝑚𝑚</m:t>
                      </m:r>
                    </m:oMath>
                  </m:oMathPara>
                </a14:m>
                <a:endParaRPr lang="fr-FR" sz="1600" dirty="0">
                  <a:solidFill>
                    <a:srgbClr val="FF0000"/>
                  </a:solidFill>
                  <a:highlight>
                    <a:srgbClr val="FFFF00"/>
                  </a:highlight>
                </a:endParaRPr>
              </a:p>
            </p:txBody>
          </p:sp>
        </mc:Choice>
        <mc:Fallback xmlns="">
          <p:sp>
            <p:nvSpPr>
              <p:cNvPr id="8" name="TextBox 7">
                <a:extLst>
                  <a:ext uri="{FF2B5EF4-FFF2-40B4-BE49-F238E27FC236}">
                    <a16:creationId xmlns:a16="http://schemas.microsoft.com/office/drawing/2014/main" id="{78AEED86-22B0-D28D-87EB-26711184CFE2}"/>
                  </a:ext>
                </a:extLst>
              </p:cNvPr>
              <p:cNvSpPr txBox="1">
                <a:spLocks noRot="1" noChangeAspect="1" noMove="1" noResize="1" noEditPoints="1" noAdjustHandles="1" noChangeArrowheads="1" noChangeShapeType="1" noTextEdit="1"/>
              </p:cNvSpPr>
              <p:nvPr/>
            </p:nvSpPr>
            <p:spPr>
              <a:xfrm>
                <a:off x="6951407" y="5653222"/>
                <a:ext cx="5093110" cy="839653"/>
              </a:xfrm>
              <a:prstGeom prst="rect">
                <a:avLst/>
              </a:prstGeom>
              <a:blipFill>
                <a:blip r:embed="rId5"/>
                <a:stretch>
                  <a:fillRect l="-598" t="-2174"/>
                </a:stretch>
              </a:blipFill>
            </p:spPr>
            <p:txBody>
              <a:bodyPr/>
              <a:lstStyle/>
              <a:p>
                <a:r>
                  <a:rPr lang="en-CA">
                    <a:noFill/>
                  </a:rPr>
                  <a:t> </a:t>
                </a:r>
              </a:p>
            </p:txBody>
          </p:sp>
        </mc:Fallback>
      </mc:AlternateContent>
    </p:spTree>
    <p:extLst>
      <p:ext uri="{BB962C8B-B14F-4D97-AF65-F5344CB8AC3E}">
        <p14:creationId xmlns:p14="http://schemas.microsoft.com/office/powerpoint/2010/main" val="2711060270"/>
      </p:ext>
    </p:extLst>
  </p:cSld>
  <p:clrMapOvr>
    <a:masterClrMapping/>
  </p:clrMapOvr>
  <p:extLst>
    <p:ext uri="{6950BFC3-D8DA-4A85-94F7-54DA5524770B}">
      <p188:commentRel xmlns:p188="http://schemas.microsoft.com/office/powerpoint/2018/8/main" r:id="rId2"/>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7535770" cy="5342501"/>
              </a:xfrm>
            </p:spPr>
            <p:txBody>
              <a:bodyPr vert="horz" lIns="91440" tIns="45720" rIns="91440" bIns="45720" rtlCol="0" anchor="t">
                <a:normAutofit lnSpcReduction="10000"/>
              </a:bodyPr>
              <a:lstStyle/>
              <a:p>
                <a:pPr marL="0" indent="0">
                  <a:lnSpc>
                    <a:spcPct val="100000"/>
                  </a:lnSpc>
                  <a:spcBef>
                    <a:spcPts val="600"/>
                  </a:spcBef>
                  <a:buNone/>
                </a:pPr>
                <a:r>
                  <a:rPr lang="fr-FR" sz="1700" b="1" dirty="0"/>
                  <a:t>Calcul de </a:t>
                </a:r>
                <a14:m>
                  <m:oMath xmlns:m="http://schemas.openxmlformats.org/officeDocument/2006/math">
                    <m:r>
                      <a:rPr lang="en-CA" sz="1700" b="1" i="1" smtClean="0">
                        <a:latin typeface="Cambria Math" panose="02040503050406030204" pitchFamily="18" charset="0"/>
                      </a:rPr>
                      <m:t>𝑬</m:t>
                    </m:r>
                  </m:oMath>
                </a14:m>
                <a:r>
                  <a:rPr lang="fr-FR" sz="1700" b="1" dirty="0"/>
                  <a:t> :</a:t>
                </a:r>
              </a:p>
              <a:p>
                <a:pPr marL="0" indent="0" algn="just">
                  <a:lnSpc>
                    <a:spcPct val="100000"/>
                  </a:lnSpc>
                  <a:spcBef>
                    <a:spcPts val="600"/>
                  </a:spcBef>
                  <a:buNone/>
                </a:pPr>
                <a:r>
                  <a:rPr lang="fr-FR" sz="1700" dirty="0"/>
                  <a:t>On compare le résultat « S » du déplacement postérieur à L1 obtenu par simulation pour F=150N, avec la valeur expérimentale « D » du déplacement mesurée à cette même force (voir fig. 8-page précédente), d’où l’erreur de simulation E:</a:t>
                </a:r>
              </a:p>
              <a:p>
                <a:pPr marL="0" indent="0" algn="just">
                  <a:lnSpc>
                    <a:spcPct val="100000"/>
                  </a:lnSpc>
                  <a:spcBef>
                    <a:spcPts val="3000"/>
                  </a:spcBef>
                  <a:spcAft>
                    <a:spcPts val="600"/>
                  </a:spcAft>
                  <a:buNone/>
                </a:pPr>
                <a:r>
                  <a:rPr lang="fr-FR" sz="1700" b="1" dirty="0"/>
                  <a:t>Calcul de </a:t>
                </a:r>
                <a14:m>
                  <m:oMath xmlns:m="http://schemas.openxmlformats.org/officeDocument/2006/math">
                    <m:sSub>
                      <m:sSubPr>
                        <m:ctrlPr>
                          <a:rPr lang="en-CA" sz="1700" b="1" i="1" smtClean="0">
                            <a:latin typeface="Cambria Math" panose="02040503050406030204" pitchFamily="18" charset="0"/>
                          </a:rPr>
                        </m:ctrlPr>
                      </m:sSubPr>
                      <m:e>
                        <m:r>
                          <a:rPr lang="en-CA" sz="1700" b="1" i="1" smtClean="0">
                            <a:latin typeface="Cambria Math" panose="02040503050406030204" pitchFamily="18" charset="0"/>
                          </a:rPr>
                          <m:t>𝜹</m:t>
                        </m:r>
                      </m:e>
                      <m:sub>
                        <m:r>
                          <a:rPr lang="en-CA" sz="1700" b="1" i="1" smtClean="0">
                            <a:latin typeface="Cambria Math" panose="02040503050406030204" pitchFamily="18" charset="0"/>
                          </a:rPr>
                          <m:t>𝒎𝒐𝒅𝒆𝒍</m:t>
                        </m:r>
                      </m:sub>
                    </m:sSub>
                  </m:oMath>
                </a14:m>
                <a:r>
                  <a:rPr lang="fr-FR" sz="1700" b="1" dirty="0"/>
                  <a:t>:</a:t>
                </a:r>
              </a:p>
              <a:p>
                <a:pPr marL="0" indent="0" algn="just">
                  <a:lnSpc>
                    <a:spcPct val="100000"/>
                  </a:lnSpc>
                  <a:spcBef>
                    <a:spcPts val="600"/>
                  </a:spcBef>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rad>
                        <m:radPr>
                          <m:degHide m:val="on"/>
                          <m:ctrlPr>
                            <a:rPr lang="en-CA" sz="1700" b="0" i="1" dirty="0" smtClean="0">
                              <a:latin typeface="Cambria Math" panose="02040503050406030204" pitchFamily="18" charset="0"/>
                            </a:rPr>
                          </m:ctrlPr>
                        </m:radPr>
                        <m:deg/>
                        <m:e>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𝑛𝑢𝑚</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𝑖𝑛𝑝𝑢𝑡</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𝐷</m:t>
                              </m:r>
                            </m:sub>
                            <m:sup>
                              <m:r>
                                <a:rPr lang="en-CA" sz="1700" b="0" i="1" dirty="0" smtClean="0">
                                  <a:latin typeface="Cambria Math" panose="02040503050406030204" pitchFamily="18" charset="0"/>
                                </a:rPr>
                                <m:t>2</m:t>
                              </m:r>
                            </m:sup>
                          </m:sSubSup>
                        </m:e>
                      </m:rad>
                      <m:r>
                        <a:rPr lang="en-CA" sz="1700" b="0" i="1" dirty="0" smtClean="0">
                          <a:latin typeface="Cambria Math" panose="02040503050406030204" pitchFamily="18" charset="0"/>
                        </a:rPr>
                        <m:t>=</m:t>
                      </m:r>
                      <m:r>
                        <a:rPr lang="en-US" sz="1700" b="0" i="1" dirty="0" smtClean="0">
                          <a:latin typeface="Cambria Math" panose="02040503050406030204" pitchFamily="18" charset="0"/>
                        </a:rPr>
                        <m:t>0.706788</m:t>
                      </m:r>
                    </m:oMath>
                  </m:oMathPara>
                </a14:m>
                <a:endParaRPr lang="fr-FR" sz="1700" dirty="0">
                  <a:solidFill>
                    <a:srgbClr val="FF0000"/>
                  </a:solidFill>
                  <a:highlight>
                    <a:srgbClr val="FFFF00"/>
                  </a:highlight>
                </a:endParaRPr>
              </a:p>
              <a:p>
                <a:pPr marL="0" indent="0" algn="just">
                  <a:lnSpc>
                    <a:spcPct val="100000"/>
                  </a:lnSpc>
                  <a:spcBef>
                    <a:spcPts val="1800"/>
                  </a:spcBef>
                  <a:spcAft>
                    <a:spcPts val="600"/>
                  </a:spcAft>
                  <a:buNone/>
                </a:pPr>
                <a:r>
                  <a:rPr lang="fr-FR" sz="1700" dirty="0"/>
                  <a:t>Donc, avec k=2 pour un niveau de confiance à 95.4%:</a:t>
                </a:r>
              </a:p>
              <a:p>
                <a:pPr marL="0" indent="0" algn="just">
                  <a:lnSpc>
                    <a:spcPct val="100000"/>
                  </a:lnSpc>
                  <a:spcAft>
                    <a:spcPts val="800"/>
                  </a:spcAft>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𝛿</m:t>
                          </m:r>
                        </m:e>
                        <m:sub>
                          <m:r>
                            <a:rPr lang="en-CA" sz="1700" b="0" i="1" dirty="0" smtClean="0">
                              <a:latin typeface="Cambria Math" panose="02040503050406030204" pitchFamily="18" charset="0"/>
                            </a:rPr>
                            <m:t>𝑚𝑜𝑑𝑒𝑙</m:t>
                          </m:r>
                        </m:sub>
                      </m:sSub>
                      <m:r>
                        <a:rPr lang="en-CA" sz="1700" b="0" i="1" dirty="0" smtClean="0">
                          <a:latin typeface="Cambria Math" panose="02040503050406030204" pitchFamily="18" charset="0"/>
                        </a:rPr>
                        <m:t>∈</m:t>
                      </m:r>
                      <m:d>
                        <m:dPr>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 </m:t>
                          </m:r>
                          <m:r>
                            <a:rPr lang="en-CA" sz="1700" b="0" i="1" dirty="0" smtClean="0">
                              <a:latin typeface="Cambria Math" panose="02040503050406030204" pitchFamily="18" charset="0"/>
                            </a:rPr>
                            <m:t>𝐸</m:t>
                          </m:r>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e>
                      </m:d>
                      <m:r>
                        <a:rPr lang="en-CA" sz="1700" b="0" i="1" dirty="0" smtClean="0">
                          <a:latin typeface="Cambria Math" panose="02040503050406030204" pitchFamily="18" charset="0"/>
                        </a:rPr>
                        <m:t>=(</m:t>
                      </m:r>
                      <m:r>
                        <a:rPr lang="en-US" sz="1700" b="0" i="1" dirty="0" smtClean="0">
                          <a:latin typeface="Cambria Math" panose="02040503050406030204" pitchFamily="18" charset="0"/>
                        </a:rPr>
                        <m:t>1.02</m:t>
                      </m:r>
                      <m:r>
                        <a:rPr lang="en-CA" sz="1700" b="0" i="1" dirty="0" smtClean="0">
                          <a:latin typeface="Cambria Math" panose="02040503050406030204" pitchFamily="18" charset="0"/>
                        </a:rPr>
                        <m:t>±</m:t>
                      </m:r>
                      <m:r>
                        <a:rPr lang="en-US" sz="1700" b="0" i="1" dirty="0" smtClean="0">
                          <a:latin typeface="Cambria Math" panose="02040503050406030204" pitchFamily="18" charset="0"/>
                        </a:rPr>
                        <m:t>1.413577</m:t>
                      </m:r>
                      <m:r>
                        <a:rPr lang="en-CA" sz="1700" b="0" i="1" dirty="0" smtClean="0">
                          <a:latin typeface="Cambria Math" panose="02040503050406030204" pitchFamily="18" charset="0"/>
                        </a:rPr>
                        <m:t>)</m:t>
                      </m:r>
                    </m:oMath>
                  </m:oMathPara>
                </a14:m>
                <a:endParaRPr lang="en-CA" sz="1700" b="0" i="1" dirty="0">
                  <a:latin typeface="Cambria Math" panose="02040503050406030204" pitchFamily="18" charset="0"/>
                </a:endParaRPr>
              </a:p>
              <a:p>
                <a:pPr marL="0" indent="0" algn="just">
                  <a:lnSpc>
                    <a:spcPct val="100000"/>
                  </a:lnSpc>
                  <a:spcAft>
                    <a:spcPts val="1200"/>
                  </a:spcAft>
                  <a:buNone/>
                </a:pPr>
                <a14:m>
                  <m:oMathPara xmlns:m="http://schemas.openxmlformats.org/officeDocument/2006/math">
                    <m:oMathParaPr>
                      <m:jc m:val="left"/>
                    </m:oMathParaPr>
                    <m:oMath xmlns:m="http://schemas.openxmlformats.org/officeDocument/2006/math">
                      <m:sSub>
                        <m:sSubPr>
                          <m:ctrlPr>
                            <a:rPr lang="en-CA" sz="1700" b="1" i="1" dirty="0" smtClean="0">
                              <a:latin typeface="Cambria Math" panose="02040503050406030204" pitchFamily="18" charset="0"/>
                            </a:rPr>
                          </m:ctrlPr>
                        </m:sSubPr>
                        <m:e>
                          <m:r>
                            <a:rPr lang="en-CA" sz="1700" b="1" i="1" dirty="0" smtClean="0">
                              <a:latin typeface="Cambria Math" panose="02040503050406030204" pitchFamily="18" charset="0"/>
                            </a:rPr>
                            <m:t>𝜹</m:t>
                          </m:r>
                        </m:e>
                        <m:sub>
                          <m:r>
                            <a:rPr lang="en-CA" sz="1700" b="1" i="1" dirty="0" smtClean="0">
                              <a:latin typeface="Cambria Math" panose="02040503050406030204" pitchFamily="18" charset="0"/>
                            </a:rPr>
                            <m:t>𝒎𝒐𝒅𝒆𝒍</m:t>
                          </m:r>
                        </m:sub>
                      </m:sSub>
                      <m:r>
                        <a:rPr lang="en-CA" sz="1700" b="1" i="1" dirty="0" smtClean="0">
                          <a:latin typeface="Cambria Math" panose="02040503050406030204" pitchFamily="18" charset="0"/>
                        </a:rPr>
                        <m:t>∈[ </m:t>
                      </m:r>
                      <m:r>
                        <a:rPr lang="en-US" sz="1700" b="1" i="1" dirty="0" smtClean="0">
                          <a:latin typeface="Cambria Math" panose="02040503050406030204" pitchFamily="18" charset="0"/>
                        </a:rPr>
                        <m:t>−</m:t>
                      </m:r>
                      <m:r>
                        <a:rPr lang="en-US" sz="1700" b="1" i="1" dirty="0" smtClean="0">
                          <a:latin typeface="Cambria Math" panose="02040503050406030204" pitchFamily="18" charset="0"/>
                        </a:rPr>
                        <m:t>𝟎</m:t>
                      </m:r>
                      <m:r>
                        <a:rPr lang="en-US" sz="1700" b="1" i="1" dirty="0" smtClean="0">
                          <a:latin typeface="Cambria Math" panose="02040503050406030204" pitchFamily="18" charset="0"/>
                        </a:rPr>
                        <m:t>.</m:t>
                      </m:r>
                      <m:r>
                        <a:rPr lang="en-US" sz="1700" b="1" i="1" dirty="0" smtClean="0">
                          <a:latin typeface="Cambria Math" panose="02040503050406030204" pitchFamily="18" charset="0"/>
                        </a:rPr>
                        <m:t>𝟑𝟗𝟑𝟓𝟖</m:t>
                      </m:r>
                      <m:r>
                        <a:rPr lang="en-CA" sz="1700" b="1" i="1" dirty="0" smtClean="0">
                          <a:latin typeface="Cambria Math" panose="02040503050406030204" pitchFamily="18" charset="0"/>
                        </a:rPr>
                        <m:t> ;</m:t>
                      </m:r>
                      <m:r>
                        <a:rPr lang="en-US" sz="1700" b="1" i="1" dirty="0" smtClean="0">
                          <a:latin typeface="Cambria Math" panose="02040503050406030204" pitchFamily="18" charset="0"/>
                        </a:rPr>
                        <m:t>𝟐</m:t>
                      </m:r>
                      <m:r>
                        <a:rPr lang="en-US" sz="1700" b="1" i="1" dirty="0" smtClean="0">
                          <a:latin typeface="Cambria Math" panose="02040503050406030204" pitchFamily="18" charset="0"/>
                        </a:rPr>
                        <m:t>.</m:t>
                      </m:r>
                      <m:r>
                        <a:rPr lang="en-US" sz="1700" b="1" i="1" dirty="0" smtClean="0">
                          <a:latin typeface="Cambria Math" panose="02040503050406030204" pitchFamily="18" charset="0"/>
                        </a:rPr>
                        <m:t>𝟒𝟑𝟑𝟓𝟕𝟕</m:t>
                      </m:r>
                      <m:r>
                        <a:rPr lang="en-CA" sz="1700" b="1" i="1" dirty="0" smtClean="0">
                          <a:latin typeface="Cambria Math" panose="02040503050406030204" pitchFamily="18" charset="0"/>
                        </a:rPr>
                        <m:t>]</m:t>
                      </m:r>
                    </m:oMath>
                  </m:oMathPara>
                </a14:m>
                <a:endParaRPr lang="fr-FR" sz="1700" dirty="0"/>
              </a:p>
              <a:p>
                <a:pPr marL="0" indent="0" algn="just">
                  <a:lnSpc>
                    <a:spcPct val="100000"/>
                  </a:lnSpc>
                  <a:buNone/>
                </a:pPr>
                <a:r>
                  <a:rPr lang="fr-FR" sz="1700" dirty="0"/>
                  <a:t>On observe tout d’abord que 0 appartient à l’intervalle d’incertitude de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𝛿</m:t>
                        </m:r>
                      </m:e>
                      <m:sub>
                        <m:r>
                          <a:rPr lang="en-CA" sz="1700" i="1" dirty="0">
                            <a:latin typeface="Cambria Math" panose="02040503050406030204" pitchFamily="18" charset="0"/>
                          </a:rPr>
                          <m:t>𝑚𝑜𝑑𝑒𝑙</m:t>
                        </m:r>
                      </m:sub>
                    </m:sSub>
                  </m:oMath>
                </a14:m>
                <a:r>
                  <a:rPr lang="fr-FR" sz="1700" dirty="0"/>
                  <a:t>, ce qui est bon signe car cela indique que l’erreur du modèle pourrait être nulle à 95.4%. Cependant </a:t>
                </a:r>
                <a14:m>
                  <m:oMath xmlns:m="http://schemas.openxmlformats.org/officeDocument/2006/math">
                    <m:d>
                      <m:dPr>
                        <m:begChr m:val="|"/>
                        <m:endChr m:val="|"/>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𝐸</m:t>
                        </m:r>
                      </m:e>
                    </m:d>
                    <m:r>
                      <a:rPr lang="en-US"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d>
                      <m:dPr>
                        <m:begChr m:val="|"/>
                        <m:endChr m:val="|"/>
                        <m:ctrlPr>
                          <a:rPr lang="en-CA" sz="1700" b="0" i="1" dirty="0" smtClean="0">
                            <a:latin typeface="Cambria Math" panose="02040503050406030204" pitchFamily="18" charset="0"/>
                          </a:rPr>
                        </m:ctrlPr>
                      </m:dPr>
                      <m:e>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𝛿</m:t>
                            </m:r>
                          </m:e>
                          <m:sub>
                            <m:r>
                              <a:rPr lang="en-CA" sz="1700" b="0" i="1" dirty="0" smtClean="0">
                                <a:latin typeface="Cambria Math" panose="02040503050406030204" pitchFamily="18" charset="0"/>
                              </a:rPr>
                              <m:t>𝑚𝑜𝑑𝑒𝑙</m:t>
                            </m:r>
                          </m:sub>
                        </m:sSub>
                      </m:e>
                    </m:d>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oMath>
                </a14:m>
                <a:r>
                  <a:rPr lang="fr-FR" sz="1700" dirty="0"/>
                  <a:t>. Ceci est signe d’une validation de faible qualité et indique qu’un effort de réduction de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𝑢</m:t>
                        </m:r>
                      </m:e>
                      <m:sub>
                        <m:r>
                          <a:rPr lang="en-CA" sz="1700" i="1" dirty="0">
                            <a:latin typeface="Cambria Math" panose="02040503050406030204" pitchFamily="18" charset="0"/>
                          </a:rPr>
                          <m:t>𝑣𝑎𝑙</m:t>
                        </m:r>
                      </m:sub>
                    </m:sSub>
                  </m:oMath>
                </a14:m>
                <a:r>
                  <a:rPr lang="fr-FR" sz="1700" dirty="0"/>
                  <a:t> est nécessaire.</a:t>
                </a:r>
              </a:p>
              <a:p>
                <a:pPr marL="0" indent="0">
                  <a:buNone/>
                </a:pPr>
                <a:endParaRPr lang="fr-FR" sz="1700" dirty="0">
                  <a:solidFill>
                    <a:srgbClr val="FF0000"/>
                  </a:solidFill>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7535770" cy="5342501"/>
              </a:xfrm>
              <a:blipFill>
                <a:blip r:embed="rId2"/>
                <a:stretch>
                  <a:fillRect l="-566" t="-799" r="-4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2504133991"/>
                  </p:ext>
                </p:extLst>
              </p:nvPr>
            </p:nvGraphicFramePr>
            <p:xfrm>
              <a:off x="8621604" y="1238921"/>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𝑆</m:t>
                                </m:r>
                              </m:oMath>
                            </m:oMathPara>
                          </a14:m>
                          <a:endParaRPr lang="en-CA" dirty="0">
                            <a:solidFill>
                              <a:schemeClr val="tx1"/>
                            </a:solidFill>
                          </a:endParaRPr>
                        </a:p>
                      </a:txBody>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𝐷</m:t>
                                </m:r>
                              </m:oMath>
                            </m:oMathPara>
                          </a14:m>
                          <a:endParaRPr lang="en-CA" dirty="0">
                            <a:solidFill>
                              <a:schemeClr val="tx1"/>
                            </a:solidFill>
                          </a:endParaRPr>
                        </a:p>
                      </a:txBody>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CA" sz="1800" i="1" smtClean="0">
                                    <a:solidFill>
                                      <a:schemeClr val="tx1"/>
                                    </a:solidFill>
                                    <a:latin typeface="Cambria Math" panose="02040503050406030204" pitchFamily="18" charset="0"/>
                                  </a:rPr>
                                  <m:t>𝐸</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𝑆</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𝐷</m:t>
                                </m:r>
                              </m:oMath>
                            </m:oMathPara>
                          </a14:m>
                          <a:endParaRPr lang="en-CA" sz="1800" b="0" dirty="0">
                            <a:solidFill>
                              <a:schemeClr val="tx1"/>
                            </a:solidFill>
                          </a:endParaRPr>
                        </a:p>
                      </a:txBody>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Choice>
        <mc:Fallback xmlns="">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2504133991"/>
                  </p:ext>
                </p:extLst>
              </p:nvPr>
            </p:nvGraphicFramePr>
            <p:xfrm>
              <a:off x="8621604" y="1238921"/>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endParaRPr lang="en-US"/>
                        </a:p>
                      </a:txBody>
                      <a:tcPr>
                        <a:blipFill>
                          <a:blip r:embed="rId4"/>
                          <a:stretch>
                            <a:fillRect l="-444" t="-6557" r="-100444" b="-226230"/>
                          </a:stretch>
                        </a:blipFill>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endParaRPr lang="en-US"/>
                        </a:p>
                      </a:txBody>
                      <a:tcPr>
                        <a:blipFill>
                          <a:blip r:embed="rId4"/>
                          <a:stretch>
                            <a:fillRect l="-444" t="-106557" r="-100444" b="-126230"/>
                          </a:stretch>
                        </a:blipFill>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endParaRPr lang="en-US"/>
                        </a:p>
                      </a:txBody>
                      <a:tcPr>
                        <a:blipFill>
                          <a:blip r:embed="rId4"/>
                          <a:stretch>
                            <a:fillRect l="-444" t="-206557" r="-100444" b="-26230"/>
                          </a:stretch>
                        </a:blipFill>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Fallback>
      </mc:AlternateContent>
      <p:graphicFrame>
        <p:nvGraphicFramePr>
          <p:cNvPr id="6" name="Chart 5">
            <a:extLst>
              <a:ext uri="{FF2B5EF4-FFF2-40B4-BE49-F238E27FC236}">
                <a16:creationId xmlns:a16="http://schemas.microsoft.com/office/drawing/2014/main" id="{F76BC512-22C8-482F-8775-75BF02155DD0}"/>
              </a:ext>
            </a:extLst>
          </p:cNvPr>
          <p:cNvGraphicFramePr>
            <a:graphicFrameLocks/>
          </p:cNvGraphicFramePr>
          <p:nvPr>
            <p:extLst>
              <p:ext uri="{D42A27DB-BD31-4B8C-83A1-F6EECF244321}">
                <p14:modId xmlns:p14="http://schemas.microsoft.com/office/powerpoint/2010/main" val="428014186"/>
              </p:ext>
            </p:extLst>
          </p:nvPr>
        </p:nvGraphicFramePr>
        <p:xfrm>
          <a:off x="8373970" y="2793951"/>
          <a:ext cx="3037840" cy="3375356"/>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0D8CDEF5-8EE8-8F49-CC34-B75072347FDB}"/>
              </a:ext>
            </a:extLst>
          </p:cNvPr>
          <p:cNvSpPr txBox="1"/>
          <p:nvPr/>
        </p:nvSpPr>
        <p:spPr>
          <a:xfrm>
            <a:off x="8621604" y="6191934"/>
            <a:ext cx="3233982" cy="523220"/>
          </a:xfrm>
          <a:prstGeom prst="rect">
            <a:avLst/>
          </a:prstGeom>
          <a:noFill/>
        </p:spPr>
        <p:txBody>
          <a:bodyPr wrap="square" rtlCol="0">
            <a:spAutoFit/>
          </a:bodyPr>
          <a:lstStyle/>
          <a:p>
            <a:r>
              <a:rPr lang="en-US" sz="1400" dirty="0"/>
              <a:t>Fig.10. </a:t>
            </a:r>
            <a:r>
              <a:rPr lang="en-US" sz="1400" dirty="0" err="1"/>
              <a:t>Intervalle</a:t>
            </a:r>
            <a:r>
              <a:rPr lang="en-US" sz="1400" dirty="0"/>
              <a:t> </a:t>
            </a:r>
            <a:r>
              <a:rPr lang="en-US" sz="1400" dirty="0" err="1"/>
              <a:t>d’incertitude</a:t>
            </a:r>
            <a:r>
              <a:rPr lang="en-US" sz="1400" dirty="0"/>
              <a:t> sur </a:t>
            </a:r>
            <a:r>
              <a:rPr lang="el-GR" sz="1400" dirty="0"/>
              <a:t>δ</a:t>
            </a:r>
            <a:r>
              <a:rPr lang="en-CA" sz="1100" dirty="0"/>
              <a:t>model</a:t>
            </a:r>
            <a:endParaRPr lang="en-US" sz="1400" dirty="0"/>
          </a:p>
        </p:txBody>
      </p:sp>
      <p:sp>
        <p:nvSpPr>
          <p:cNvPr id="5" name="ZoneTexte 4">
            <a:extLst>
              <a:ext uri="{FF2B5EF4-FFF2-40B4-BE49-F238E27FC236}">
                <a16:creationId xmlns:a16="http://schemas.microsoft.com/office/drawing/2014/main" id="{CE3761A4-DB83-99C0-7B09-41073DF19926}"/>
              </a:ext>
            </a:extLst>
          </p:cNvPr>
          <p:cNvSpPr txBox="1"/>
          <p:nvPr/>
        </p:nvSpPr>
        <p:spPr>
          <a:xfrm>
            <a:off x="8474430" y="906753"/>
            <a:ext cx="4038600" cy="276999"/>
          </a:xfrm>
          <a:prstGeom prst="rect">
            <a:avLst/>
          </a:prstGeom>
          <a:noFill/>
        </p:spPr>
        <p:txBody>
          <a:bodyPr wrap="square" rtlCol="0">
            <a:spAutoFit/>
          </a:bodyPr>
          <a:lstStyle/>
          <a:p>
            <a:r>
              <a:rPr lang="fr-FR" sz="1200" dirty="0"/>
              <a:t>Tableau 5. Tableau de l’erreur de simulation</a:t>
            </a:r>
          </a:p>
        </p:txBody>
      </p:sp>
    </p:spTree>
    <p:extLst>
      <p:ext uri="{BB962C8B-B14F-4D97-AF65-F5344CB8AC3E}">
        <p14:creationId xmlns:p14="http://schemas.microsoft.com/office/powerpoint/2010/main" val="4249871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FR" sz="1800" dirty="0"/>
                  <a:t>Selon l’article « </a:t>
                </a:r>
                <a:r>
                  <a:rPr lang="en-US" sz="1800" dirty="0"/>
                  <a:t>On the interpretation and scope of the V&amp;V standard[…]</a:t>
                </a:r>
                <a:r>
                  <a:rPr lang="fr-FR" sz="1800" dirty="0"/>
                  <a:t> » </a:t>
                </a:r>
                <a:r>
                  <a:rPr lang="en-US" sz="1800" dirty="0"/>
                  <a:t>(</a:t>
                </a:r>
                <a:r>
                  <a:rPr lang="en-US" sz="1800" dirty="0" err="1"/>
                  <a:t>Eça</a:t>
                </a:r>
                <a:r>
                  <a:rPr lang="en-US" sz="1800" dirty="0"/>
                  <a:t> et. al, 2020)</a:t>
                </a:r>
                <a:r>
                  <a:rPr lang="fr-FR" sz="1800" dirty="0"/>
                  <a:t>, la réduction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dirty="0">
                            <a:latin typeface="Cambria Math" panose="02040503050406030204" pitchFamily="18" charset="0"/>
                          </a:rPr>
                          <m:t>𝑣𝑎𝑙</m:t>
                        </m:r>
                      </m:sub>
                    </m:sSub>
                  </m:oMath>
                </a14:m>
                <a:r>
                  <a:rPr lang="fr-FR" sz="1800" dirty="0"/>
                  <a:t> ne dépend pas du modèle mais nécessite des améliorations au niveau des précisions numériques et/ou expérimentales et/ou au niveau des données d’entrée. </a:t>
                </a:r>
              </a:p>
              <a:p>
                <a:pPr marL="0" indent="0" algn="just">
                  <a:lnSpc>
                    <a:spcPct val="100000"/>
                  </a:lnSpc>
                  <a:buNone/>
                </a:pPr>
                <a:r>
                  <a:rPr lang="fr-FR" sz="1800" dirty="0"/>
                  <a:t>Etant donné que pour le présent projet, les articles scientifiques de référence contiennent très peu d’information sur les incertitudes des données d’entrée et encore moins sur les démarches des expériences de validation, plusieurs hypothèses ont dû être réalisées, notamment sur les instruments de mesure utilisés et sur la distribution statistique des données.</a:t>
                </a:r>
              </a:p>
              <a:p>
                <a:pPr marL="0" indent="0" algn="just">
                  <a:lnSpc>
                    <a:spcPct val="100000"/>
                  </a:lnSpc>
                  <a:buNone/>
                </a:pPr>
                <a:r>
                  <a:rPr lang="fr-FR" sz="1800" dirty="0"/>
                  <a:t>Ces hypothèses se traduisent par des valeurs peu précises de </a:t>
                </a:r>
                <a14:m>
                  <m:oMath xmlns:m="http://schemas.openxmlformats.org/officeDocument/2006/math">
                    <m:sSub>
                      <m:sSubPr>
                        <m:ctrlPr>
                          <a:rPr lang="en-CA" sz="1800" i="1" dirty="0" smtClean="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𝑖𝑛𝑝𝑢𝑡</m:t>
                        </m:r>
                        <m:r>
                          <a:rPr lang="en-CA" sz="1800" b="0" i="1" dirty="0" smtClean="0">
                            <a:latin typeface="Cambria Math" panose="02040503050406030204" pitchFamily="18" charset="0"/>
                          </a:rPr>
                          <m:t> </m:t>
                        </m:r>
                      </m:sub>
                    </m:sSub>
                  </m:oMath>
                </a14:m>
                <a:r>
                  <a:rPr lang="fr-FR" sz="1800" dirty="0"/>
                  <a:t>et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𝐷</m:t>
                        </m:r>
                      </m:sub>
                    </m:sSub>
                  </m:oMath>
                </a14:m>
                <a:r>
                  <a:rPr lang="fr-FR" sz="1800" dirty="0"/>
                  <a:t>, ce qui affecte directement la précision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dirty="0">
                            <a:latin typeface="Cambria Math" panose="02040503050406030204" pitchFamily="18" charset="0"/>
                          </a:rPr>
                          <m:t>𝑣𝑎𝑙</m:t>
                        </m:r>
                      </m:sub>
                    </m:sSub>
                  </m:oMath>
                </a14:m>
                <a:r>
                  <a:rPr lang="fr-FR" sz="1800" dirty="0"/>
                  <a:t>, même si d’après la vérification de solution, l’incertitude numérique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𝑛𝑢𝑚</m:t>
                        </m:r>
                      </m:sub>
                    </m:sSub>
                  </m:oMath>
                </a14:m>
                <a:r>
                  <a:rPr lang="fr-FR" sz="1800" dirty="0"/>
                  <a:t>est nulle. Ainsi le résultat obtenu sur la largeur de l’intervalle d’incertitude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𝛿</m:t>
                        </m:r>
                      </m:e>
                      <m:sub>
                        <m:r>
                          <a:rPr lang="en-CA" sz="1800" dirty="0">
                            <a:latin typeface="Cambria Math" panose="02040503050406030204" pitchFamily="18" charset="0"/>
                          </a:rPr>
                          <m:t>𝑚𝑜𝑑𝑒𝑙</m:t>
                        </m:r>
                      </m:sub>
                    </m:sSub>
                  </m:oMath>
                </a14:m>
                <a:r>
                  <a:rPr lang="en-CA" sz="1800" dirty="0"/>
                  <a:t> </a:t>
                </a:r>
                <a:r>
                  <a:rPr lang="fr-CA" sz="1800" dirty="0"/>
                  <a:t>n’est pas surprenant.</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571" r="-464"/>
                </a:stretch>
              </a:blipFill>
            </p:spPr>
            <p:txBody>
              <a:bodyPr/>
              <a:lstStyle/>
              <a:p>
                <a:r>
                  <a:rPr lang="en-CA">
                    <a:noFill/>
                  </a:rPr>
                  <a:t> </a:t>
                </a:r>
              </a:p>
            </p:txBody>
          </p:sp>
        </mc:Fallback>
      </mc:AlternateContent>
    </p:spTree>
    <p:extLst>
      <p:ext uri="{BB962C8B-B14F-4D97-AF65-F5344CB8AC3E}">
        <p14:creationId xmlns:p14="http://schemas.microsoft.com/office/powerpoint/2010/main" val="3401032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Conclusion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en-CA" sz="1800" dirty="0">
                    <a:highlight>
                      <a:srgbClr val="FFFF00"/>
                    </a:highlight>
                  </a:rPr>
                  <a:t>La verification de code montre … </a:t>
                </a:r>
                <a:r>
                  <a:rPr lang="en-CA" sz="1800" dirty="0" err="1">
                    <a:highlight>
                      <a:srgbClr val="FFFF00"/>
                    </a:highlight>
                  </a:rPr>
                  <a:t>ce</a:t>
                </a:r>
                <a:r>
                  <a:rPr lang="en-CA" sz="1800" dirty="0">
                    <a:highlight>
                      <a:srgbClr val="FFFF00"/>
                    </a:highlight>
                  </a:rPr>
                  <a:t> </a:t>
                </a:r>
                <a:r>
                  <a:rPr lang="en-CA" sz="1800" dirty="0" err="1">
                    <a:highlight>
                      <a:srgbClr val="FFFF00"/>
                    </a:highlight>
                  </a:rPr>
                  <a:t>n’etait</a:t>
                </a:r>
                <a:r>
                  <a:rPr lang="en-CA" sz="1800" dirty="0">
                    <a:highlight>
                      <a:srgbClr val="FFFF00"/>
                    </a:highlight>
                  </a:rPr>
                  <a:t> pas </a:t>
                </a:r>
                <a:r>
                  <a:rPr lang="en-CA" sz="1800" dirty="0" err="1">
                    <a:highlight>
                      <a:srgbClr val="FFFF00"/>
                    </a:highlight>
                  </a:rPr>
                  <a:t>directement</a:t>
                </a:r>
                <a:r>
                  <a:rPr lang="en-CA" sz="1800" dirty="0">
                    <a:highlight>
                      <a:srgbClr val="FFFF00"/>
                    </a:highlight>
                  </a:rPr>
                  <a:t> </a:t>
                </a:r>
                <a:r>
                  <a:rPr lang="en-CA" sz="1800" dirty="0" err="1">
                    <a:highlight>
                      <a:srgbClr val="FFFF00"/>
                    </a:highlight>
                  </a:rPr>
                  <a:t>une</a:t>
                </a:r>
                <a:r>
                  <a:rPr lang="en-CA" sz="1800" dirty="0">
                    <a:highlight>
                      <a:srgbClr val="FFFF00"/>
                    </a:highlight>
                  </a:rPr>
                  <a:t> verification du MEF de la </a:t>
                </a:r>
                <a:r>
                  <a:rPr lang="en-CA" sz="1800" dirty="0" err="1">
                    <a:highlight>
                      <a:srgbClr val="FFFF00"/>
                    </a:highlight>
                  </a:rPr>
                  <a:t>colonne</a:t>
                </a:r>
                <a:r>
                  <a:rPr lang="en-CA" sz="1800" dirty="0">
                    <a:highlight>
                      <a:srgbClr val="FFFF00"/>
                    </a:highlight>
                  </a:rPr>
                  <a:t> </a:t>
                </a:r>
                <a:r>
                  <a:rPr lang="en-CA" sz="1800" dirty="0" err="1">
                    <a:highlight>
                      <a:srgbClr val="FFFF00"/>
                    </a:highlight>
                  </a:rPr>
                  <a:t>vertebrale</a:t>
                </a:r>
                <a:r>
                  <a:rPr lang="en-CA" sz="1800" dirty="0">
                    <a:highlight>
                      <a:srgbClr val="FFFF00"/>
                    </a:highlight>
                  </a:rPr>
                  <a:t> </a:t>
                </a:r>
                <a:r>
                  <a:rPr lang="en-CA" sz="1800" dirty="0" err="1">
                    <a:highlight>
                      <a:srgbClr val="FFFF00"/>
                    </a:highlight>
                  </a:rPr>
                  <a:t>mais</a:t>
                </a:r>
                <a:r>
                  <a:rPr lang="en-CA" sz="1800" dirty="0">
                    <a:highlight>
                      <a:srgbClr val="FFFF00"/>
                    </a:highlight>
                  </a:rPr>
                  <a:t> </a:t>
                </a:r>
                <a:r>
                  <a:rPr lang="en-CA" sz="1800" dirty="0" err="1">
                    <a:highlight>
                      <a:srgbClr val="FFFF00"/>
                    </a:highlight>
                  </a:rPr>
                  <a:t>plutot</a:t>
                </a:r>
                <a:r>
                  <a:rPr lang="en-CA" sz="1800" dirty="0">
                    <a:highlight>
                      <a:srgbClr val="FFFF00"/>
                    </a:highlight>
                  </a:rPr>
                  <a:t> de </a:t>
                </a:r>
                <a:r>
                  <a:rPr lang="en-CA" sz="1800" dirty="0" err="1">
                    <a:highlight>
                      <a:srgbClr val="FFFF00"/>
                    </a:highlight>
                  </a:rPr>
                  <a:t>simcenter</a:t>
                </a:r>
                <a:r>
                  <a:rPr lang="en-CA" sz="1800" dirty="0">
                    <a:highlight>
                      <a:srgbClr val="FFFF00"/>
                    </a:highlight>
                  </a:rPr>
                  <a:t>…</a:t>
                </a:r>
              </a:p>
              <a:p>
                <a:pPr marL="0" indent="0" algn="just">
                  <a:buNone/>
                </a:pPr>
                <a:r>
                  <a:rPr lang="en-CA" sz="1800" dirty="0">
                    <a:highlight>
                      <a:srgbClr val="FFFF00"/>
                    </a:highlight>
                  </a:rPr>
                  <a:t>La verification de solution </a:t>
                </a:r>
                <a:r>
                  <a:rPr lang="en-CA" sz="1800" dirty="0" err="1">
                    <a:highlight>
                      <a:srgbClr val="FFFF00"/>
                    </a:highlight>
                  </a:rPr>
                  <a:t>donne</a:t>
                </a:r>
                <a:r>
                  <a:rPr lang="en-CA" sz="1800" dirty="0">
                    <a:highlight>
                      <a:srgbClr val="FFFF00"/>
                    </a:highlight>
                  </a:rPr>
                  <a:t> un </a:t>
                </a:r>
                <a:r>
                  <a:rPr lang="en-CA" sz="1800" dirty="0" err="1">
                    <a:highlight>
                      <a:srgbClr val="FFFF00"/>
                    </a:highlight>
                  </a:rPr>
                  <a:t>estimé</a:t>
                </a:r>
                <a:r>
                  <a:rPr lang="en-CA" sz="1800" dirty="0">
                    <a:highlight>
                      <a:srgbClr val="FFFF00"/>
                    </a:highlight>
                  </a:rPr>
                  <a:t> de </a:t>
                </a:r>
                <a:r>
                  <a:rPr lang="en-CA" sz="1800" dirty="0" err="1">
                    <a:highlight>
                      <a:srgbClr val="FFFF00"/>
                    </a:highlight>
                  </a:rPr>
                  <a:t>l’erreur</a:t>
                </a:r>
                <a:r>
                  <a:rPr lang="en-CA" sz="1800" dirty="0">
                    <a:highlight>
                      <a:srgbClr val="FFFF00"/>
                    </a:highlight>
                  </a:rPr>
                  <a:t> de ?? Et on </a:t>
                </a:r>
                <a:r>
                  <a:rPr lang="en-CA" sz="1800" dirty="0" err="1">
                    <a:highlight>
                      <a:srgbClr val="FFFF00"/>
                    </a:highlight>
                  </a:rPr>
                  <a:t>trouve</a:t>
                </a:r>
                <a:r>
                  <a:rPr lang="en-CA" sz="1800" dirty="0">
                    <a:highlight>
                      <a:srgbClr val="FFFF00"/>
                    </a:highlight>
                  </a:rPr>
                  <a:t> </a:t>
                </a:r>
                <a:r>
                  <a:rPr lang="en-CA" sz="1800" dirty="0" err="1">
                    <a:highlight>
                      <a:srgbClr val="FFFF00"/>
                    </a:highlight>
                  </a:rPr>
                  <a:t>qu’une</a:t>
                </a:r>
                <a:r>
                  <a:rPr lang="en-CA" sz="1800" dirty="0">
                    <a:highlight>
                      <a:srgbClr val="FFFF00"/>
                    </a:highlight>
                  </a:rPr>
                  <a:t> approximation de la solution par </a:t>
                </a:r>
                <a:r>
                  <a:rPr lang="en-CA" sz="1800" dirty="0" err="1">
                    <a:highlight>
                      <a:srgbClr val="FFFF00"/>
                    </a:highlight>
                  </a:rPr>
                  <a:t>une</a:t>
                </a:r>
                <a:r>
                  <a:rPr lang="en-CA" sz="1800" dirty="0">
                    <a:highlight>
                      <a:srgbClr val="FFFF00"/>
                    </a:highlight>
                  </a:rPr>
                  <a:t> extrapolation de Richardson </a:t>
                </a:r>
                <a:r>
                  <a:rPr lang="en-CA" sz="1800" dirty="0" err="1">
                    <a:highlight>
                      <a:srgbClr val="FFFF00"/>
                    </a:highlight>
                  </a:rPr>
                  <a:t>est</a:t>
                </a:r>
                <a:r>
                  <a:rPr lang="en-CA" sz="1800" dirty="0">
                    <a:highlight>
                      <a:srgbClr val="FFFF00"/>
                    </a:highlight>
                  </a:rPr>
                  <a:t> possible </a:t>
                </a:r>
                <a:r>
                  <a:rPr lang="en-CA" sz="1800" dirty="0" err="1">
                    <a:highlight>
                      <a:srgbClr val="FFFF00"/>
                    </a:highlight>
                  </a:rPr>
                  <a:t>blablabla</a:t>
                </a:r>
                <a:endParaRPr lang="en-CA" sz="1800" dirty="0">
                  <a:highlight>
                    <a:srgbClr val="FFFF00"/>
                  </a:highlight>
                </a:endParaRPr>
              </a:p>
              <a:p>
                <a:pPr marL="0" indent="0" algn="just">
                  <a:buNone/>
                </a:pPr>
                <a:r>
                  <a:rPr lang="en-CA" sz="1800" dirty="0" err="1">
                    <a:highlight>
                      <a:srgbClr val="FFFF00"/>
                    </a:highlight>
                  </a:rPr>
                  <a:t>Arrivee</a:t>
                </a:r>
                <a:r>
                  <a:rPr lang="en-CA" sz="1800" dirty="0">
                    <a:highlight>
                      <a:srgbClr val="FFFF00"/>
                    </a:highlight>
                  </a:rPr>
                  <a:t> a </a:t>
                </a:r>
                <a:r>
                  <a:rPr lang="en-CA" sz="1800" dirty="0" err="1">
                    <a:highlight>
                      <a:srgbClr val="FFFF00"/>
                    </a:highlight>
                  </a:rPr>
                  <a:t>l’etape</a:t>
                </a:r>
                <a:r>
                  <a:rPr lang="en-CA" sz="1800" dirty="0">
                    <a:highlight>
                      <a:srgbClr val="FFFF00"/>
                    </a:highlight>
                  </a:rPr>
                  <a:t> de validation, </a:t>
                </a:r>
                <a:r>
                  <a:rPr lang="en-CA" sz="1800" dirty="0" err="1">
                    <a:highlight>
                      <a:srgbClr val="FFFF00"/>
                    </a:highlight>
                  </a:rPr>
                  <a:t>plusieurs</a:t>
                </a:r>
                <a:r>
                  <a:rPr lang="en-CA" sz="1800" dirty="0">
                    <a:highlight>
                      <a:srgbClr val="FFFF00"/>
                    </a:highlight>
                  </a:rPr>
                  <a:t> hypotheses </a:t>
                </a:r>
                <a:r>
                  <a:rPr lang="en-CA" sz="1800" dirty="0" err="1">
                    <a:highlight>
                      <a:srgbClr val="FFFF00"/>
                    </a:highlight>
                  </a:rPr>
                  <a:t>ont</a:t>
                </a:r>
                <a:r>
                  <a:rPr lang="en-CA" sz="1800" dirty="0">
                    <a:highlight>
                      <a:srgbClr val="FFFF00"/>
                    </a:highlight>
                  </a:rPr>
                  <a:t> du </a:t>
                </a:r>
                <a:r>
                  <a:rPr lang="en-CA" sz="1800" dirty="0" err="1">
                    <a:highlight>
                      <a:srgbClr val="FFFF00"/>
                    </a:highlight>
                  </a:rPr>
                  <a:t>etre</a:t>
                </a:r>
                <a:r>
                  <a:rPr lang="en-CA" sz="1800" dirty="0">
                    <a:highlight>
                      <a:srgbClr val="FFFF00"/>
                    </a:highlight>
                  </a:rPr>
                  <a:t> </a:t>
                </a:r>
                <a:r>
                  <a:rPr lang="en-CA" sz="1800" dirty="0" err="1">
                    <a:highlight>
                      <a:srgbClr val="FFFF00"/>
                    </a:highlight>
                  </a:rPr>
                  <a:t>effectuees</a:t>
                </a:r>
                <a:r>
                  <a:rPr lang="en-CA" sz="1800" dirty="0">
                    <a:highlight>
                      <a:srgbClr val="FFFF00"/>
                    </a:highlight>
                  </a:rPr>
                  <a:t> pour pallier aux manque </a:t>
                </a:r>
                <a:r>
                  <a:rPr lang="en-CA" sz="1800" dirty="0" err="1">
                    <a:highlight>
                      <a:srgbClr val="FFFF00"/>
                    </a:highlight>
                  </a:rPr>
                  <a:t>d’information</a:t>
                </a:r>
                <a:r>
                  <a:rPr lang="en-CA" sz="1800" dirty="0">
                    <a:highlight>
                      <a:srgbClr val="FFFF00"/>
                    </a:highlight>
                  </a:rPr>
                  <a:t> des articles </a:t>
                </a:r>
                <a:r>
                  <a:rPr lang="en-CA" sz="1800" dirty="0" err="1">
                    <a:highlight>
                      <a:srgbClr val="FFFF00"/>
                    </a:highlight>
                  </a:rPr>
                  <a:t>scientifiques</a:t>
                </a:r>
                <a:r>
                  <a:rPr lang="en-CA" sz="1800" dirty="0">
                    <a:highlight>
                      <a:srgbClr val="FFFF00"/>
                    </a:highlight>
                  </a:rPr>
                  <a:t> sur la distribution des </a:t>
                </a:r>
                <a:r>
                  <a:rPr lang="en-CA" sz="1800" dirty="0" err="1">
                    <a:highlight>
                      <a:srgbClr val="FFFF00"/>
                    </a:highlight>
                  </a:rPr>
                  <a:t>donnees</a:t>
                </a:r>
                <a:r>
                  <a:rPr lang="en-CA" sz="1800" dirty="0">
                    <a:highlight>
                      <a:srgbClr val="FFFF00"/>
                    </a:highlight>
                  </a:rPr>
                  <a:t> </a:t>
                </a:r>
                <a:r>
                  <a:rPr lang="en-CA" sz="1800" dirty="0" err="1">
                    <a:highlight>
                      <a:srgbClr val="FFFF00"/>
                    </a:highlight>
                  </a:rPr>
                  <a:t>d’entrees</a:t>
                </a:r>
                <a:r>
                  <a:rPr lang="en-CA" sz="1800" dirty="0">
                    <a:highlight>
                      <a:srgbClr val="FFFF00"/>
                    </a:highlight>
                  </a:rPr>
                  <a:t>, </a:t>
                </a:r>
                <a:r>
                  <a:rPr lang="en-CA" sz="1800" dirty="0" err="1">
                    <a:highlight>
                      <a:srgbClr val="FFFF00"/>
                    </a:highlight>
                  </a:rPr>
                  <a:t>ainsi</a:t>
                </a:r>
                <a:r>
                  <a:rPr lang="en-CA" sz="1800" dirty="0">
                    <a:highlight>
                      <a:srgbClr val="FFFF00"/>
                    </a:highlight>
                  </a:rPr>
                  <a:t> que les </a:t>
                </a:r>
                <a:r>
                  <a:rPr lang="en-CA" sz="1800" dirty="0" err="1">
                    <a:highlight>
                      <a:srgbClr val="FFFF00"/>
                    </a:highlight>
                  </a:rPr>
                  <a:t>erreurs</a:t>
                </a:r>
                <a:r>
                  <a:rPr lang="en-CA" sz="1800" dirty="0">
                    <a:highlight>
                      <a:srgbClr val="FFFF00"/>
                    </a:highlight>
                  </a:rPr>
                  <a:t> de </a:t>
                </a:r>
                <a:r>
                  <a:rPr lang="en-CA" sz="1800" dirty="0" err="1">
                    <a:highlight>
                      <a:srgbClr val="FFFF00"/>
                    </a:highlight>
                  </a:rPr>
                  <a:t>mesure</a:t>
                </a:r>
                <a:r>
                  <a:rPr lang="en-CA" sz="1800" dirty="0">
                    <a:highlight>
                      <a:srgbClr val="FFFF00"/>
                    </a:highlight>
                  </a:rPr>
                  <a:t>  de </a:t>
                </a:r>
                <a:r>
                  <a:rPr lang="en-CA" sz="1800" dirty="0" err="1">
                    <a:highlight>
                      <a:srgbClr val="FFFF00"/>
                    </a:highlight>
                  </a:rPr>
                  <a:t>ces</a:t>
                </a:r>
                <a:r>
                  <a:rPr lang="en-CA" sz="1800" dirty="0">
                    <a:highlight>
                      <a:srgbClr val="FFFF00"/>
                    </a:highlight>
                  </a:rPr>
                  <a:t> </a:t>
                </a:r>
                <a:r>
                  <a:rPr lang="en-CA" sz="1800" dirty="0" err="1">
                    <a:highlight>
                      <a:srgbClr val="FFFF00"/>
                    </a:highlight>
                  </a:rPr>
                  <a:t>donnees</a:t>
                </a:r>
                <a:r>
                  <a:rPr lang="en-CA" sz="1800" dirty="0">
                    <a:highlight>
                      <a:srgbClr val="FFFF00"/>
                    </a:highlight>
                  </a:rPr>
                  <a:t> </a:t>
                </a:r>
                <a:r>
                  <a:rPr lang="en-CA" sz="1800" dirty="0" err="1">
                    <a:highlight>
                      <a:srgbClr val="FFFF00"/>
                    </a:highlight>
                  </a:rPr>
                  <a:t>mais</a:t>
                </a:r>
                <a:r>
                  <a:rPr lang="en-CA" sz="1800" dirty="0">
                    <a:highlight>
                      <a:srgbClr val="FFFF00"/>
                    </a:highlight>
                  </a:rPr>
                  <a:t> </a:t>
                </a:r>
                <a:r>
                  <a:rPr lang="en-CA" sz="1800" dirty="0" err="1">
                    <a:highlight>
                      <a:srgbClr val="FFFF00"/>
                    </a:highlight>
                  </a:rPr>
                  <a:t>aussi</a:t>
                </a:r>
                <a:r>
                  <a:rPr lang="en-CA" sz="1800" dirty="0">
                    <a:highlight>
                      <a:srgbClr val="FFFF00"/>
                    </a:highlight>
                  </a:rPr>
                  <a:t> sur les experiences de validation et les </a:t>
                </a:r>
                <a:r>
                  <a:rPr lang="en-CA" sz="1800" dirty="0" err="1">
                    <a:highlight>
                      <a:srgbClr val="FFFF00"/>
                    </a:highlight>
                  </a:rPr>
                  <a:t>mesures</a:t>
                </a:r>
                <a:r>
                  <a:rPr lang="en-CA" sz="1800" dirty="0">
                    <a:highlight>
                      <a:srgbClr val="FFFF00"/>
                    </a:highlight>
                  </a:rPr>
                  <a:t> de la SRQ. Ceci fait que malgré un </a:t>
                </a:r>
                <a:r>
                  <a:rPr lang="en-CA" sz="1800" dirty="0" err="1">
                    <a:highlight>
                      <a:srgbClr val="FFFF00"/>
                    </a:highlight>
                  </a:rPr>
                  <a:t>intervalle</a:t>
                </a:r>
                <a:r>
                  <a:rPr lang="en-CA" sz="1800" dirty="0">
                    <a:highlight>
                      <a:srgbClr val="FFFF00"/>
                    </a:highlight>
                  </a:rPr>
                  <a:t> </a:t>
                </a:r>
                <a:r>
                  <a:rPr lang="en-CA" sz="1800" dirty="0" err="1">
                    <a:highlight>
                      <a:srgbClr val="FFFF00"/>
                    </a:highlight>
                  </a:rPr>
                  <a:t>d’incertitude</a:t>
                </a:r>
                <a:r>
                  <a:rPr lang="en-CA" sz="1800" dirty="0">
                    <a:highlight>
                      <a:srgbClr val="FFFF00"/>
                    </a:highlight>
                  </a:rPr>
                  <a:t> sur </a:t>
                </a:r>
                <a:r>
                  <a:rPr lang="en-CA" sz="1800" dirty="0" err="1">
                    <a:highlight>
                      <a:srgbClr val="FFFF00"/>
                    </a:highlight>
                  </a:rPr>
                  <a:t>l;erreure</a:t>
                </a:r>
                <a:r>
                  <a:rPr lang="en-CA" sz="1800" dirty="0">
                    <a:highlight>
                      <a:srgbClr val="FFFF00"/>
                    </a:highlight>
                  </a:rPr>
                  <a:t> du </a:t>
                </a:r>
                <a:r>
                  <a:rPr lang="en-CA" sz="1800" dirty="0" err="1">
                    <a:highlight>
                      <a:srgbClr val="FFFF00"/>
                    </a:highlight>
                  </a:rPr>
                  <a:t>modele</a:t>
                </a:r>
                <a:r>
                  <a:rPr lang="en-CA" sz="1800" dirty="0">
                    <a:highlight>
                      <a:srgbClr val="FFFF00"/>
                    </a:highlight>
                  </a:rPr>
                  <a:t> qui englobe la </a:t>
                </a:r>
                <a:r>
                  <a:rPr lang="en-CA" sz="1800" dirty="0" err="1">
                    <a:highlight>
                      <a:srgbClr val="FFFF00"/>
                    </a:highlight>
                  </a:rPr>
                  <a:t>valeur</a:t>
                </a:r>
                <a:r>
                  <a:rPr lang="en-CA" sz="1800" dirty="0">
                    <a:highlight>
                      <a:srgbClr val="FFFF00"/>
                    </a:highlight>
                  </a:rPr>
                  <a:t> 0, </a:t>
                </a:r>
                <a:r>
                  <a:rPr lang="en-CA" sz="1800" dirty="0" err="1">
                    <a:highlight>
                      <a:srgbClr val="FFFF00"/>
                    </a:highlight>
                  </a:rPr>
                  <a:t>l’intervalle</a:t>
                </a:r>
                <a:r>
                  <a:rPr lang="en-CA" sz="1800" dirty="0">
                    <a:highlight>
                      <a:srgbClr val="FFFF00"/>
                    </a:highlight>
                  </a:rPr>
                  <a:t> </a:t>
                </a:r>
                <a:r>
                  <a:rPr lang="en-CA" sz="1800" dirty="0" err="1">
                    <a:highlight>
                      <a:srgbClr val="FFFF00"/>
                    </a:highlight>
                  </a:rPr>
                  <a:t>est</a:t>
                </a:r>
                <a:r>
                  <a:rPr lang="en-CA" sz="1800" dirty="0">
                    <a:highlight>
                      <a:srgbClr val="FFFF00"/>
                    </a:highlight>
                  </a:rPr>
                  <a:t> beaucoup trop large pour </a:t>
                </a:r>
                <a:r>
                  <a:rPr lang="en-CA" sz="1800" dirty="0" err="1">
                    <a:highlight>
                      <a:srgbClr val="FFFF00"/>
                    </a:highlight>
                  </a:rPr>
                  <a:t>pouvoir</a:t>
                </a:r>
                <a:r>
                  <a:rPr lang="en-CA" sz="1800" dirty="0">
                    <a:highlight>
                      <a:srgbClr val="FFFF00"/>
                    </a:highlight>
                  </a:rPr>
                  <a:t> affirmer que le </a:t>
                </a:r>
                <a:r>
                  <a:rPr lang="en-CA" sz="1800" dirty="0" err="1">
                    <a:highlight>
                      <a:srgbClr val="FFFF00"/>
                    </a:highlight>
                  </a:rPr>
                  <a:t>modele</a:t>
                </a:r>
                <a:r>
                  <a:rPr lang="en-CA" sz="1800" dirty="0">
                    <a:highlight>
                      <a:srgbClr val="FFFF00"/>
                    </a:highlight>
                  </a:rPr>
                  <a:t> </a:t>
                </a:r>
                <a:r>
                  <a:rPr lang="en-CA" sz="1800" dirty="0" err="1">
                    <a:highlight>
                      <a:srgbClr val="FFFF00"/>
                    </a:highlight>
                  </a:rPr>
                  <a:t>est</a:t>
                </a:r>
                <a:r>
                  <a:rPr lang="en-CA" sz="1800" dirty="0">
                    <a:highlight>
                      <a:srgbClr val="FFFF00"/>
                    </a:highlight>
                  </a:rPr>
                  <a:t> completement </a:t>
                </a:r>
                <a:r>
                  <a:rPr lang="en-CA" sz="1800" dirty="0" err="1">
                    <a:highlight>
                      <a:srgbClr val="FFFF00"/>
                    </a:highlight>
                  </a:rPr>
                  <a:t>fiable</a:t>
                </a:r>
                <a:r>
                  <a:rPr lang="en-CA" sz="1800" dirty="0">
                    <a:highlight>
                      <a:srgbClr val="FFFF00"/>
                    </a:highlight>
                  </a:rPr>
                  <a:t>. Des efforts de reduction de </a:t>
                </a:r>
                <a14:m>
                  <m:oMath xmlns:m="http://schemas.openxmlformats.org/officeDocument/2006/math">
                    <m:sSub>
                      <m:sSubPr>
                        <m:ctrlPr>
                          <a:rPr lang="en-CA" sz="1800" i="1" dirty="0">
                            <a:highlight>
                              <a:srgbClr val="FFFF00"/>
                            </a:highlight>
                            <a:latin typeface="Cambria Math" panose="02040503050406030204" pitchFamily="18" charset="0"/>
                          </a:rPr>
                        </m:ctrlPr>
                      </m:sSubPr>
                      <m:e>
                        <m:r>
                          <a:rPr lang="en-CA" sz="1800" dirty="0">
                            <a:highlight>
                              <a:srgbClr val="FFFF00"/>
                            </a:highlight>
                            <a:latin typeface="Cambria Math" panose="02040503050406030204" pitchFamily="18" charset="0"/>
                          </a:rPr>
                          <m:t>𝑢</m:t>
                        </m:r>
                      </m:e>
                      <m:sub>
                        <m:r>
                          <a:rPr lang="en-CA" sz="1800" b="0" i="1" dirty="0" smtClean="0">
                            <a:highlight>
                              <a:srgbClr val="FFFF00"/>
                            </a:highlight>
                            <a:latin typeface="Cambria Math" panose="02040503050406030204" pitchFamily="18" charset="0"/>
                          </a:rPr>
                          <m:t>𝑣𝑎𝑙</m:t>
                        </m:r>
                        <m:r>
                          <a:rPr lang="en-CA" sz="1800" i="1" dirty="0">
                            <a:highlight>
                              <a:srgbClr val="FFFF00"/>
                            </a:highlight>
                            <a:latin typeface="Cambria Math" panose="02040503050406030204" pitchFamily="18" charset="0"/>
                          </a:rPr>
                          <m:t> </m:t>
                        </m:r>
                      </m:sub>
                    </m:sSub>
                  </m:oMath>
                </a14:m>
                <a:r>
                  <a:rPr lang="en-CA" sz="1800" dirty="0" err="1">
                    <a:highlight>
                      <a:srgbClr val="FFFF00"/>
                    </a:highlight>
                  </a:rPr>
                  <a:t>doivent</a:t>
                </a:r>
                <a:r>
                  <a:rPr lang="en-CA" sz="1800" dirty="0">
                    <a:highlight>
                      <a:srgbClr val="FFFF00"/>
                    </a:highlight>
                  </a:rPr>
                  <a:t> </a:t>
                </a:r>
                <a:r>
                  <a:rPr lang="en-CA" sz="1800" dirty="0" err="1">
                    <a:highlight>
                      <a:srgbClr val="FFFF00"/>
                    </a:highlight>
                  </a:rPr>
                  <a:t>etre</a:t>
                </a:r>
                <a:r>
                  <a:rPr lang="en-CA" sz="1800" dirty="0">
                    <a:highlight>
                      <a:srgbClr val="FFFF00"/>
                    </a:highlight>
                  </a:rPr>
                  <a:t> </a:t>
                </a:r>
                <a:r>
                  <a:rPr lang="en-CA" sz="1800" dirty="0" err="1">
                    <a:highlight>
                      <a:srgbClr val="FFFF00"/>
                    </a:highlight>
                  </a:rPr>
                  <a:t>entrepris</a:t>
                </a:r>
                <a:r>
                  <a:rPr lang="en-CA" sz="1800" dirty="0">
                    <a:highlight>
                      <a:srgbClr val="FFFF00"/>
                    </a:highlight>
                  </a:rPr>
                  <a:t> a travers la reduction de </a:t>
                </a:r>
                <a14:m>
                  <m:oMath xmlns:m="http://schemas.openxmlformats.org/officeDocument/2006/math">
                    <m:sSub>
                      <m:sSubPr>
                        <m:ctrlPr>
                          <a:rPr lang="en-CA" sz="1800" i="1" dirty="0" smtClean="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𝑖𝑛𝑝𝑢𝑡</m:t>
                        </m:r>
                        <m:r>
                          <a:rPr lang="en-CA" sz="1800" b="0" i="1" dirty="0" smtClean="0">
                            <a:latin typeface="Cambria Math" panose="02040503050406030204" pitchFamily="18" charset="0"/>
                          </a:rPr>
                          <m:t> </m:t>
                        </m:r>
                      </m:sub>
                    </m:sSub>
                  </m:oMath>
                </a14:m>
                <a:r>
                  <a:rPr lang="fr-FR" sz="1800" dirty="0"/>
                  <a:t>et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𝐷</m:t>
                        </m:r>
                      </m:sub>
                    </m:sSub>
                  </m:oMath>
                </a14:m>
                <a:r>
                  <a:rPr lang="en-CA" sz="1800" dirty="0">
                    <a:highlight>
                      <a:srgbClr val="FFFF00"/>
                    </a:highlight>
                  </a:rPr>
                  <a:t>.</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1142" r="-870"/>
                </a:stretch>
              </a:blipFill>
            </p:spPr>
            <p:txBody>
              <a:bodyPr/>
              <a:lstStyle/>
              <a:p>
                <a:r>
                  <a:rPr lang="en-CA">
                    <a:noFill/>
                  </a:rPr>
                  <a:t> </a:t>
                </a:r>
              </a:p>
            </p:txBody>
          </p:sp>
        </mc:Fallback>
      </mc:AlternateContent>
    </p:spTree>
    <p:extLst>
      <p:ext uri="{BB962C8B-B14F-4D97-AF65-F5344CB8AC3E}">
        <p14:creationId xmlns:p14="http://schemas.microsoft.com/office/powerpoint/2010/main" val="1558127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Bibliographie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en-US" sz="1600" b="0" i="0" dirty="0" err="1">
                <a:solidFill>
                  <a:srgbClr val="2C3E50"/>
                </a:solidFill>
                <a:effectLst/>
                <a:latin typeface="+mj-lt"/>
              </a:rPr>
              <a:t>Eça</a:t>
            </a:r>
            <a:r>
              <a:rPr lang="en-US" sz="1600" b="0" i="0" dirty="0">
                <a:solidFill>
                  <a:srgbClr val="2C3E50"/>
                </a:solidFill>
                <a:effectLst/>
                <a:latin typeface="+mj-lt"/>
              </a:rPr>
              <a:t>, L., Dowding, K., &amp; Roache, P. J. (2020). on the interpretation and scope of the </a:t>
            </a:r>
            <a:r>
              <a:rPr lang="en-US" sz="1600" dirty="0">
                <a:solidFill>
                  <a:srgbClr val="2C3E50"/>
                </a:solidFill>
                <a:latin typeface="+mj-lt"/>
              </a:rPr>
              <a:t>V</a:t>
            </a:r>
            <a:r>
              <a:rPr lang="en-US" sz="1600" b="0" i="0" dirty="0">
                <a:solidFill>
                  <a:srgbClr val="2C3E50"/>
                </a:solidFill>
                <a:effectLst/>
                <a:latin typeface="+mj-lt"/>
              </a:rPr>
              <a:t>&amp;V 20 standard for verification and 	validation in computational fluid dynamics and heat transfer [Review of </a:t>
            </a:r>
            <a:r>
              <a:rPr lang="en-US" sz="1600" b="0" i="1" dirty="0">
                <a:solidFill>
                  <a:srgbClr val="2C3E50"/>
                </a:solidFill>
                <a:effectLst/>
                <a:latin typeface="+mj-lt"/>
              </a:rPr>
              <a:t>on the interpretation and scope of the </a:t>
            </a:r>
            <a:r>
              <a:rPr lang="en-US" sz="1600" i="1" dirty="0">
                <a:solidFill>
                  <a:srgbClr val="2C3E50"/>
                </a:solidFill>
                <a:latin typeface="+mj-lt"/>
              </a:rPr>
              <a:t>V</a:t>
            </a:r>
            <a:r>
              <a:rPr lang="en-US" sz="1600" b="0" i="1" dirty="0">
                <a:solidFill>
                  <a:srgbClr val="2C3E50"/>
                </a:solidFill>
                <a:effectLst/>
                <a:latin typeface="+mj-lt"/>
              </a:rPr>
              <a:t>&amp;</a:t>
            </a:r>
            <a:r>
              <a:rPr lang="en-US" sz="1600" i="1" dirty="0">
                <a:solidFill>
                  <a:srgbClr val="2C3E50"/>
                </a:solidFill>
                <a:latin typeface="+mj-lt"/>
              </a:rPr>
              <a:t>V</a:t>
            </a:r>
            <a:r>
              <a:rPr lang="en-US" sz="1600" b="0" i="1" dirty="0">
                <a:solidFill>
                  <a:srgbClr val="2C3E50"/>
                </a:solidFill>
                <a:effectLst/>
                <a:latin typeface="+mj-lt"/>
              </a:rPr>
              <a:t> 	20 standard for verification and validation in computational fluid dynamics and heat transfer</a:t>
            </a:r>
            <a:r>
              <a:rPr lang="en-US" sz="1600" b="0" i="0" dirty="0">
                <a:solidFill>
                  <a:srgbClr val="2C3E50"/>
                </a:solidFill>
                <a:effectLst/>
                <a:latin typeface="+mj-lt"/>
              </a:rPr>
              <a:t>]. </a:t>
            </a:r>
            <a:r>
              <a:rPr lang="en-US" sz="1600" b="0" i="1" dirty="0">
                <a:solidFill>
                  <a:srgbClr val="2C3E50"/>
                </a:solidFill>
                <a:effectLst/>
                <a:latin typeface="+mj-lt"/>
              </a:rPr>
              <a:t>ASME 2020 	Verification and Validation Symposium</a:t>
            </a:r>
            <a:r>
              <a:rPr lang="en-US" sz="1600" b="0" i="0" dirty="0">
                <a:solidFill>
                  <a:srgbClr val="2C3E50"/>
                </a:solidFill>
                <a:effectLst/>
                <a:latin typeface="+mj-lt"/>
              </a:rPr>
              <a:t>.</a:t>
            </a:r>
          </a:p>
          <a:p>
            <a:pPr marL="0" indent="0" algn="just">
              <a:buNone/>
            </a:pPr>
            <a:endParaRPr lang="en-US" sz="1600" dirty="0">
              <a:solidFill>
                <a:srgbClr val="2C3E50"/>
              </a:solidFill>
              <a:latin typeface="+mj-lt"/>
            </a:endParaRPr>
          </a:p>
          <a:p>
            <a:pPr marL="0" indent="0" algn="just">
              <a:buNone/>
            </a:pPr>
            <a:r>
              <a:rPr lang="en-US" sz="1600" b="0" i="0" dirty="0">
                <a:solidFill>
                  <a:srgbClr val="2C3E50"/>
                </a:solidFill>
                <a:effectLst/>
              </a:rPr>
              <a:t>Kiefer, A., </a:t>
            </a:r>
            <a:r>
              <a:rPr lang="en-US" sz="1600" b="0" i="0" dirty="0" err="1">
                <a:solidFill>
                  <a:srgbClr val="2C3E50"/>
                </a:solidFill>
                <a:effectLst/>
              </a:rPr>
              <a:t>Parnianpour</a:t>
            </a:r>
            <a:r>
              <a:rPr lang="en-US" sz="1600" b="0" i="0" dirty="0">
                <a:solidFill>
                  <a:srgbClr val="2C3E50"/>
                </a:solidFill>
                <a:effectLst/>
              </a:rPr>
              <a:t>, M., &amp; Shirazi-</a:t>
            </a:r>
            <a:r>
              <a:rPr lang="en-US" sz="1600" b="0" i="0" dirty="0" err="1">
                <a:solidFill>
                  <a:srgbClr val="2C3E50"/>
                </a:solidFill>
                <a:effectLst/>
              </a:rPr>
              <a:t>Adl</a:t>
            </a:r>
            <a:r>
              <a:rPr lang="en-US" sz="1600" b="0" i="0" dirty="0">
                <a:solidFill>
                  <a:srgbClr val="2C3E50"/>
                </a:solidFill>
                <a:effectLst/>
              </a:rPr>
              <a:t>, A. (1997). Stability of the human spine in neutral postures. </a:t>
            </a:r>
            <a:r>
              <a:rPr lang="en-US" sz="1600" b="0" i="1" dirty="0">
                <a:solidFill>
                  <a:srgbClr val="2C3E50"/>
                </a:solidFill>
                <a:effectLst/>
              </a:rPr>
              <a:t>European Spine 	Journal</a:t>
            </a:r>
            <a:r>
              <a:rPr lang="en-US" sz="1600" b="0" i="0" dirty="0">
                <a:solidFill>
                  <a:srgbClr val="2C3E50"/>
                </a:solidFill>
                <a:effectLst/>
              </a:rPr>
              <a:t>, </a:t>
            </a:r>
            <a:r>
              <a:rPr lang="en-US" sz="1600" b="0" i="1" dirty="0">
                <a:solidFill>
                  <a:srgbClr val="2C3E50"/>
                </a:solidFill>
                <a:effectLst/>
              </a:rPr>
              <a:t>6</a:t>
            </a:r>
            <a:r>
              <a:rPr lang="en-US" sz="1600" b="0" i="0" dirty="0">
                <a:solidFill>
                  <a:srgbClr val="2C3E50"/>
                </a:solidFill>
                <a:effectLst/>
              </a:rPr>
              <a:t>(1), 45–53. </a:t>
            </a:r>
            <a:r>
              <a:rPr lang="en-US" sz="1600" dirty="0">
                <a:solidFill>
                  <a:srgbClr val="2C3E50"/>
                </a:solidFill>
              </a:rPr>
              <a:t>https://doi.org/10.1007/bf01676574</a:t>
            </a:r>
            <a:endParaRPr lang="en-US" sz="1600" b="0" i="0" dirty="0">
              <a:solidFill>
                <a:srgbClr val="2C3E50"/>
              </a:solidFill>
              <a:effectLst/>
            </a:endParaRPr>
          </a:p>
          <a:p>
            <a:pPr marL="0" indent="0" algn="just">
              <a:buNone/>
            </a:pPr>
            <a:endParaRPr lang="en-US" sz="1600" dirty="0">
              <a:solidFill>
                <a:srgbClr val="2C3E50"/>
              </a:solidFill>
            </a:endParaRPr>
          </a:p>
          <a:p>
            <a:pPr marL="0" indent="0" algn="just">
              <a:buNone/>
            </a:pPr>
            <a:r>
              <a:rPr lang="en-US" sz="1600" b="0" i="0" dirty="0">
                <a:solidFill>
                  <a:srgbClr val="2C3E50"/>
                </a:solidFill>
                <a:effectLst/>
              </a:rPr>
              <a:t>Shirazi-</a:t>
            </a:r>
            <a:r>
              <a:rPr lang="en-US" sz="1600" b="0" i="0" dirty="0" err="1">
                <a:solidFill>
                  <a:srgbClr val="2C3E50"/>
                </a:solidFill>
                <a:effectLst/>
              </a:rPr>
              <a:t>Adl</a:t>
            </a:r>
            <a:r>
              <a:rPr lang="en-US" sz="1600" b="0" i="0" dirty="0">
                <a:solidFill>
                  <a:srgbClr val="2C3E50"/>
                </a:solidFill>
                <a:effectLst/>
              </a:rPr>
              <a:t>, A., &amp; </a:t>
            </a:r>
            <a:r>
              <a:rPr lang="en-US" sz="1600" b="0" i="0" dirty="0" err="1">
                <a:solidFill>
                  <a:srgbClr val="2C3E50"/>
                </a:solidFill>
                <a:effectLst/>
              </a:rPr>
              <a:t>Parnianpour</a:t>
            </a:r>
            <a:r>
              <a:rPr lang="en-US" sz="1600" b="0" i="0" dirty="0">
                <a:solidFill>
                  <a:srgbClr val="2C3E50"/>
                </a:solidFill>
                <a:effectLst/>
              </a:rPr>
              <a:t>, M. (2000). Load-bearing and stress analysis of the human spine under a novel wrapping 	compression loading. </a:t>
            </a:r>
            <a:r>
              <a:rPr lang="en-US" sz="1600" b="0" i="1" dirty="0">
                <a:solidFill>
                  <a:srgbClr val="2C3E50"/>
                </a:solidFill>
                <a:effectLst/>
              </a:rPr>
              <a:t>Clinical Biomechanics</a:t>
            </a:r>
            <a:r>
              <a:rPr lang="en-US" sz="1600" b="0" i="0" dirty="0">
                <a:solidFill>
                  <a:srgbClr val="2C3E50"/>
                </a:solidFill>
                <a:effectLst/>
              </a:rPr>
              <a:t>, </a:t>
            </a:r>
            <a:r>
              <a:rPr lang="en-US" sz="1600" b="0" i="1" dirty="0">
                <a:solidFill>
                  <a:srgbClr val="2C3E50"/>
                </a:solidFill>
                <a:effectLst/>
              </a:rPr>
              <a:t>15</a:t>
            </a:r>
            <a:r>
              <a:rPr lang="en-US" sz="1600" b="0" i="0" dirty="0">
                <a:solidFill>
                  <a:srgbClr val="2C3E50"/>
                </a:solidFill>
                <a:effectLst/>
              </a:rPr>
              <a:t>(10), 718–725. </a:t>
            </a:r>
            <a:r>
              <a:rPr lang="en-US" sz="1600" dirty="0">
                <a:solidFill>
                  <a:srgbClr val="2C3E50"/>
                </a:solidFill>
              </a:rPr>
              <a:t>https://doi.org/10.1016/s0268-	0033(00)00045-0</a:t>
            </a:r>
            <a:endParaRPr lang="en-US" sz="1600" b="0" i="0" dirty="0">
              <a:solidFill>
                <a:srgbClr val="2C3E50"/>
              </a:solidFill>
              <a:effectLst/>
            </a:endParaRPr>
          </a:p>
          <a:p>
            <a:pPr marL="0" indent="0">
              <a:buNone/>
            </a:pPr>
            <a:endParaRPr lang="en-CA" sz="2400" dirty="0">
              <a:highlight>
                <a:srgbClr val="FFFF00"/>
              </a:highlight>
            </a:endParaRPr>
          </a:p>
        </p:txBody>
      </p:sp>
    </p:spTree>
    <p:extLst>
      <p:ext uri="{BB962C8B-B14F-4D97-AF65-F5344CB8AC3E}">
        <p14:creationId xmlns:p14="http://schemas.microsoft.com/office/powerpoint/2010/main" val="1192487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58022"/>
                <a:ext cx="10515600" cy="5478872"/>
              </a:xfrm>
            </p:spPr>
            <p:txBody>
              <a:bodyPr>
                <a:normAutofit/>
              </a:bodyPr>
              <a:lstStyle/>
              <a:p>
                <a:pPr marL="0" indent="0" algn="just">
                  <a:lnSpc>
                    <a:spcPct val="110000"/>
                  </a:lnSpc>
                  <a:spcAft>
                    <a:spcPts val="800"/>
                  </a:spcAft>
                  <a:buNone/>
                </a:pPr>
                <a:r>
                  <a:rPr lang="fr-CA" sz="1600" dirty="0">
                    <a:latin typeface="Aptos "/>
                  </a:rPr>
                  <a:t>La modélisation de la colonne vertébrale a été réalisée sur le logiciel SimCenter 3D en utilisant des éléments de type poutre ainsi que des éléments RBE2. </a:t>
                </a:r>
                <a:r>
                  <a:rPr lang="en-CA" sz="1600" dirty="0">
                    <a:latin typeface="Aptos "/>
                  </a:rPr>
                  <a:t>Le </a:t>
                </a:r>
                <a:r>
                  <a:rPr lang="en-US" sz="1600" dirty="0" err="1">
                    <a:latin typeface="Aptos "/>
                  </a:rPr>
                  <a:t>modèle</a:t>
                </a:r>
                <a:r>
                  <a:rPr lang="en-CA" sz="1600" dirty="0">
                    <a:latin typeface="Aptos "/>
                  </a:rPr>
                  <a:t> </a:t>
                </a:r>
                <a:r>
                  <a:rPr lang="fr-CA" sz="1600" dirty="0">
                    <a:latin typeface="Aptos "/>
                  </a:rPr>
                  <a:t>mathématique</a:t>
                </a:r>
                <a:r>
                  <a:rPr lang="en-CA" sz="1600" dirty="0">
                    <a:latin typeface="Aptos "/>
                  </a:rPr>
                  <a:t> </a:t>
                </a:r>
                <a:r>
                  <a:rPr lang="fr-CA" sz="1600" dirty="0">
                    <a:latin typeface="Aptos "/>
                  </a:rPr>
                  <a:t>utilisé pour la modélisation des éléments poutre (PBEAM) sur SimCenter 3D est le modèle de poutre de Timoshenko dont l’équation différentielle est d’ordre 2:</a:t>
                </a:r>
              </a:p>
              <a:p>
                <a:pPr marL="0" indent="0">
                  <a:spcBef>
                    <a:spcPts val="600"/>
                  </a:spcBef>
                  <a:spcAft>
                    <a:spcPts val="1000"/>
                  </a:spcAft>
                  <a:buNone/>
                </a:pPr>
                <a14:m>
                  <m:oMathPara xmlns:m="http://schemas.openxmlformats.org/officeDocument/2006/math">
                    <m:oMathParaPr>
                      <m:jc m:val="centerGroup"/>
                    </m:oMathParaPr>
                    <m:oMath xmlns:m="http://schemas.openxmlformats.org/officeDocument/2006/math">
                      <m:f>
                        <m:fPr>
                          <m:ctrlPr>
                            <a:rPr lang="fr-FR" sz="1600" i="1" smtClean="0">
                              <a:latin typeface="Cambria Math" panose="02040503050406030204" pitchFamily="18" charset="0"/>
                            </a:rPr>
                          </m:ctrlPr>
                        </m:fPr>
                        <m:num>
                          <m:sSup>
                            <m:sSupPr>
                              <m:ctrlPr>
                                <a:rPr lang="fr-FR" sz="1600" i="1">
                                  <a:latin typeface="Cambria Math" panose="02040503050406030204" pitchFamily="18" charset="0"/>
                                </a:rPr>
                              </m:ctrlPr>
                            </m:sSupPr>
                            <m:e>
                              <m:r>
                                <a:rPr lang="fr-FR" sz="1600" i="1">
                                  <a:latin typeface="Cambria Math" panose="02040503050406030204" pitchFamily="18" charset="0"/>
                                </a:rPr>
                                <m:t>𝑑</m:t>
                              </m:r>
                            </m:e>
                            <m:sup>
                              <m:r>
                                <a:rPr lang="fr-FR" sz="1600" i="1">
                                  <a:latin typeface="Cambria Math" panose="02040503050406030204" pitchFamily="18" charset="0"/>
                                </a:rPr>
                                <m:t>2</m:t>
                              </m:r>
                            </m:sup>
                          </m:sSup>
                        </m:num>
                        <m:den>
                          <m:r>
                            <a:rPr lang="fr-FR" sz="1600" i="1">
                              <a:latin typeface="Cambria Math" panose="02040503050406030204" pitchFamily="18" charset="0"/>
                            </a:rPr>
                            <m:t>𝑑</m:t>
                          </m:r>
                          <m:sSup>
                            <m:sSupPr>
                              <m:ctrlPr>
                                <a:rPr lang="fr-FR" sz="1600" i="1">
                                  <a:latin typeface="Cambria Math" panose="02040503050406030204" pitchFamily="18" charset="0"/>
                                </a:rPr>
                              </m:ctrlPr>
                            </m:sSupPr>
                            <m:e>
                              <m:r>
                                <a:rPr lang="fr-FR" sz="1600" i="1">
                                  <a:latin typeface="Cambria Math" panose="02040503050406030204" pitchFamily="18" charset="0"/>
                                </a:rPr>
                                <m:t>𝑥</m:t>
                              </m:r>
                            </m:e>
                            <m:sup>
                              <m:r>
                                <a:rPr lang="fr-FR" sz="1600" i="1">
                                  <a:latin typeface="Cambria Math" panose="02040503050406030204" pitchFamily="18" charset="0"/>
                                </a:rPr>
                                <m:t>2</m:t>
                              </m:r>
                            </m:sup>
                          </m:sSup>
                        </m:den>
                      </m:f>
                      <m:d>
                        <m:dPr>
                          <m:ctrlPr>
                            <a:rPr lang="fr-FR" sz="1600" i="1">
                              <a:latin typeface="Cambria Math" panose="02040503050406030204" pitchFamily="18" charset="0"/>
                            </a:rPr>
                          </m:ctrlPr>
                        </m:dPr>
                        <m:e>
                          <m:r>
                            <a:rPr lang="fr-FR" sz="1600" i="1">
                              <a:latin typeface="Cambria Math" panose="02040503050406030204" pitchFamily="18" charset="0"/>
                            </a:rPr>
                            <m:t>𝐸</m:t>
                          </m:r>
                          <m:r>
                            <a:rPr lang="fr-FR" sz="1600" b="0" i="1" smtClean="0">
                              <a:latin typeface="Cambria Math" panose="02040503050406030204" pitchFamily="18" charset="0"/>
                            </a:rPr>
                            <m:t>𝐼</m:t>
                          </m:r>
                          <m:f>
                            <m:fPr>
                              <m:ctrlPr>
                                <a:rPr lang="fr-FR" sz="1600" i="1">
                                  <a:latin typeface="Cambria Math" panose="02040503050406030204" pitchFamily="18" charset="0"/>
                                </a:rPr>
                              </m:ctrlPr>
                            </m:fPr>
                            <m:num>
                              <m:sSup>
                                <m:sSupPr>
                                  <m:ctrlPr>
                                    <a:rPr lang="fr-FR" sz="1600" i="1">
                                      <a:latin typeface="Cambria Math" panose="02040503050406030204" pitchFamily="18" charset="0"/>
                                    </a:rPr>
                                  </m:ctrlPr>
                                </m:sSupPr>
                                <m:e>
                                  <m:r>
                                    <a:rPr lang="fr-FR" sz="1600" i="1">
                                      <a:latin typeface="Cambria Math" panose="02040503050406030204" pitchFamily="18" charset="0"/>
                                    </a:rPr>
                                    <m:t>𝑑</m:t>
                                  </m:r>
                                </m:e>
                                <m:sup>
                                  <m:r>
                                    <a:rPr lang="fr-FR" sz="1600" i="1">
                                      <a:latin typeface="Cambria Math" panose="02040503050406030204" pitchFamily="18" charset="0"/>
                                    </a:rPr>
                                    <m:t>2</m:t>
                                  </m:r>
                                </m:sup>
                              </m:sSup>
                              <m:r>
                                <a:rPr lang="fr-FR" sz="1600" i="1" smtClean="0">
                                  <a:latin typeface="Cambria Math" panose="02040503050406030204" pitchFamily="18" charset="0"/>
                                  <a:ea typeface="Cambria Math" panose="02040503050406030204" pitchFamily="18" charset="0"/>
                                </a:rPr>
                                <m:t>𝜌</m:t>
                              </m:r>
                            </m:num>
                            <m:den>
                              <m:r>
                                <a:rPr lang="fr-FR" sz="1600" i="1">
                                  <a:latin typeface="Cambria Math" panose="02040503050406030204" pitchFamily="18" charset="0"/>
                                </a:rPr>
                                <m:t>𝑑</m:t>
                              </m:r>
                              <m:r>
                                <a:rPr lang="fr-FR" sz="1600" b="0" i="1" smtClean="0">
                                  <a:latin typeface="Cambria Math" panose="02040503050406030204" pitchFamily="18" charset="0"/>
                                </a:rPr>
                                <m:t>𝑥</m:t>
                              </m:r>
                            </m:den>
                          </m:f>
                        </m:e>
                      </m:d>
                      <m:r>
                        <a:rPr lang="fr-FR" sz="1600" b="0" i="1" smtClean="0">
                          <a:latin typeface="Cambria Math" panose="02040503050406030204" pitchFamily="18" charset="0"/>
                        </a:rPr>
                        <m:t>=</m:t>
                      </m:r>
                      <m:r>
                        <a:rPr lang="fr-FR" sz="1600" b="0" i="1" smtClean="0">
                          <a:latin typeface="Cambria Math" panose="02040503050406030204" pitchFamily="18" charset="0"/>
                        </a:rPr>
                        <m:t>𝑞</m:t>
                      </m:r>
                      <m:r>
                        <a:rPr lang="fr-FR" sz="1600" b="0" i="1" smtClean="0">
                          <a:latin typeface="Cambria Math" panose="02040503050406030204" pitchFamily="18" charset="0"/>
                        </a:rPr>
                        <m:t>(</m:t>
                      </m:r>
                      <m:r>
                        <a:rPr lang="fr-FR" sz="1600" b="0" i="1" smtClean="0">
                          <a:latin typeface="Cambria Math" panose="02040503050406030204" pitchFamily="18" charset="0"/>
                        </a:rPr>
                        <m:t>𝑥</m:t>
                      </m:r>
                      <m:r>
                        <a:rPr lang="fr-FR" sz="1600" b="0" i="1" smtClean="0">
                          <a:latin typeface="Cambria Math" panose="02040503050406030204" pitchFamily="18" charset="0"/>
                        </a:rPr>
                        <m:t>)</m:t>
                      </m:r>
                    </m:oMath>
                  </m:oMathPara>
                </a14:m>
                <a:endParaRPr lang="fr-CA" sz="1600" dirty="0">
                  <a:latin typeface="Aptos "/>
                </a:endParaRPr>
              </a:p>
              <a:p>
                <a:pPr marL="0" indent="0" algn="ctr">
                  <a:buNone/>
                </a:pPr>
                <a14:m>
                  <m:oMathPara xmlns:m="http://schemas.openxmlformats.org/officeDocument/2006/math">
                    <m:oMathParaPr>
                      <m:jc m:val="centerGroup"/>
                    </m:oMathParaPr>
                    <m:oMath xmlns:m="http://schemas.openxmlformats.org/officeDocument/2006/math">
                      <m:f>
                        <m:fPr>
                          <m:ctrlPr>
                            <a:rPr lang="fr-FR" sz="1600" i="1">
                              <a:latin typeface="Cambria Math" panose="02040503050406030204" pitchFamily="18" charset="0"/>
                            </a:rPr>
                          </m:ctrlPr>
                        </m:fPr>
                        <m:num>
                          <m:r>
                            <a:rPr lang="fr-FR" sz="1600" i="1">
                              <a:latin typeface="Cambria Math" panose="02040503050406030204" pitchFamily="18" charset="0"/>
                            </a:rPr>
                            <m:t>𝑑𝑤</m:t>
                          </m:r>
                        </m:num>
                        <m:den>
                          <m:r>
                            <a:rPr lang="fr-FR" sz="1600" i="1">
                              <a:latin typeface="Cambria Math" panose="02040503050406030204" pitchFamily="18" charset="0"/>
                            </a:rPr>
                            <m:t>𝑑𝑥</m:t>
                          </m:r>
                        </m:den>
                      </m:f>
                      <m:r>
                        <a:rPr lang="fr-FR" sz="1600" i="1">
                          <a:latin typeface="Cambria Math" panose="02040503050406030204" pitchFamily="18" charset="0"/>
                        </a:rPr>
                        <m:t>=</m:t>
                      </m:r>
                      <m:r>
                        <a:rPr lang="fr-FR" sz="1600" i="1">
                          <a:latin typeface="Cambria Math" panose="02040503050406030204" pitchFamily="18" charset="0"/>
                        </a:rPr>
                        <m:t>𝜌</m:t>
                      </m:r>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𝜅</m:t>
                          </m:r>
                          <m:r>
                            <a:rPr lang="fr-FR" sz="1600" i="1">
                              <a:latin typeface="Cambria Math" panose="02040503050406030204" pitchFamily="18" charset="0"/>
                            </a:rPr>
                            <m:t>𝐴𝐺</m:t>
                          </m:r>
                        </m:den>
                      </m:f>
                      <m:f>
                        <m:fPr>
                          <m:ctrlPr>
                            <a:rPr lang="fr-FR" sz="1600" i="1">
                              <a:latin typeface="Cambria Math" panose="02040503050406030204" pitchFamily="18" charset="0"/>
                            </a:rPr>
                          </m:ctrlPr>
                        </m:fPr>
                        <m:num>
                          <m:r>
                            <a:rPr lang="fr-FR" sz="1600" i="1">
                              <a:latin typeface="Cambria Math" panose="02040503050406030204" pitchFamily="18" charset="0"/>
                            </a:rPr>
                            <m:t>𝑑</m:t>
                          </m:r>
                        </m:num>
                        <m:den>
                          <m:r>
                            <a:rPr lang="fr-FR" sz="1600" i="1">
                              <a:latin typeface="Cambria Math" panose="02040503050406030204" pitchFamily="18" charset="0"/>
                            </a:rPr>
                            <m:t>𝑑𝑥</m:t>
                          </m:r>
                        </m:den>
                      </m:f>
                      <m:d>
                        <m:dPr>
                          <m:ctrlPr>
                            <a:rPr lang="fr-FR" sz="1600" i="1">
                              <a:latin typeface="Cambria Math" panose="02040503050406030204" pitchFamily="18" charset="0"/>
                            </a:rPr>
                          </m:ctrlPr>
                        </m:dPr>
                        <m:e>
                          <m:r>
                            <a:rPr lang="fr-FR" sz="1600" i="1">
                              <a:latin typeface="Cambria Math" panose="02040503050406030204" pitchFamily="18" charset="0"/>
                            </a:rPr>
                            <m:t>𝐸𝐼</m:t>
                          </m:r>
                          <m:f>
                            <m:fPr>
                              <m:ctrlPr>
                                <a:rPr lang="fr-FR" sz="1600" i="1">
                                  <a:latin typeface="Cambria Math" panose="02040503050406030204" pitchFamily="18" charset="0"/>
                                </a:rPr>
                              </m:ctrlPr>
                            </m:fPr>
                            <m:num>
                              <m:r>
                                <a:rPr lang="fr-FR" sz="1600" i="1">
                                  <a:latin typeface="Cambria Math" panose="02040503050406030204" pitchFamily="18" charset="0"/>
                                </a:rPr>
                                <m:t>𝑑</m:t>
                              </m:r>
                              <m:r>
                                <a:rPr lang="fr-FR" sz="1600" i="1">
                                  <a:latin typeface="Cambria Math" panose="02040503050406030204" pitchFamily="18" charset="0"/>
                                </a:rPr>
                                <m:t>𝜌</m:t>
                              </m:r>
                            </m:num>
                            <m:den>
                              <m:r>
                                <a:rPr lang="fr-FR" sz="1600" i="1">
                                  <a:latin typeface="Cambria Math" panose="02040503050406030204" pitchFamily="18" charset="0"/>
                                </a:rPr>
                                <m:t>𝑑𝑥</m:t>
                              </m:r>
                            </m:den>
                          </m:f>
                        </m:e>
                      </m:d>
                    </m:oMath>
                  </m:oMathPara>
                </a14:m>
                <a:endParaRPr lang="en-CA" sz="1600" i="1" dirty="0">
                  <a:latin typeface="Cambria Math" panose="02040503050406030204" pitchFamily="18" charset="0"/>
                </a:endParaRPr>
              </a:p>
              <a:p>
                <a:pPr marL="0" indent="0">
                  <a:buNone/>
                </a:pPr>
                <a:r>
                  <a:rPr lang="fr-CA" sz="1600" i="1" dirty="0">
                    <a:latin typeface="Aptos "/>
                  </a:rPr>
                  <a:t>Cette équation donne l’évolution de la tangente de la flèche en fonction des moment internes :</a:t>
                </a:r>
              </a:p>
              <a:p>
                <a:pPr lvl="1"/>
                <a14:m>
                  <m:oMath xmlns:m="http://schemas.openxmlformats.org/officeDocument/2006/math">
                    <m:r>
                      <a:rPr lang="fr-FR" sz="1400" i="1" smtClean="0">
                        <a:latin typeface="Cambria Math" panose="02040503050406030204" pitchFamily="18" charset="0"/>
                        <a:ea typeface="Cambria Math" panose="02040503050406030204" pitchFamily="18" charset="0"/>
                      </a:rPr>
                      <m:t>𝜌</m:t>
                    </m:r>
                    <m:r>
                      <a:rPr lang="fr-FR" sz="1400" i="1" smtClean="0">
                        <a:latin typeface="Cambria Math" panose="02040503050406030204" pitchFamily="18" charset="0"/>
                        <a:ea typeface="Cambria Math" panose="02040503050406030204" pitchFamily="18" charset="0"/>
                      </a:rPr>
                      <m:t> </m:t>
                    </m:r>
                  </m:oMath>
                </a14:m>
                <a:r>
                  <a:rPr lang="fr-FR" sz="1400" i="1" dirty="0">
                    <a:latin typeface="Aptos "/>
                  </a:rPr>
                  <a:t>​ : Angle de rotation de la normale à la surface médiane de la poutre,</a:t>
                </a:r>
              </a:p>
              <a:p>
                <a:pPr lvl="1"/>
                <a:r>
                  <a:rPr lang="fr-FR" sz="1400" i="1" dirty="0">
                    <a:latin typeface="Aptos "/>
                  </a:rPr>
                  <a:t>q : Charge répartie sur la poutre,</a:t>
                </a:r>
              </a:p>
              <a:p>
                <a:pPr lvl="1"/>
                <a:r>
                  <a:rPr lang="fr-FR" sz="1400" i="1" dirty="0">
                    <a:latin typeface="Aptos "/>
                  </a:rPr>
                  <a:t>x : Coordonnée dans la direction de l'axe longitudinal de la poutre,</a:t>
                </a:r>
              </a:p>
              <a:p>
                <a:pPr lvl="1"/>
                <a:r>
                  <a:rPr lang="fr-FR" sz="1400" i="1" dirty="0">
                    <a:latin typeface="Aptos "/>
                  </a:rPr>
                  <a:t>E : Module d'élasticité du matériau constituant la poutre,</a:t>
                </a:r>
              </a:p>
              <a:p>
                <a:pPr lvl="1"/>
                <a:r>
                  <a:rPr lang="fr-FR" sz="1400" i="1" dirty="0">
                    <a:latin typeface="Aptos "/>
                  </a:rPr>
                  <a:t>G : Module de cisaillement du matériau constituant la poutre,</a:t>
                </a:r>
              </a:p>
              <a:p>
                <a:pPr lvl="1"/>
                <a:r>
                  <a:rPr lang="fr-FR" sz="1400" i="1" dirty="0">
                    <a:latin typeface="Aptos "/>
                  </a:rPr>
                  <a:t>J : Moment d'inertie de la section transversale de la poutre,</a:t>
                </a:r>
              </a:p>
              <a:p>
                <a:pPr lvl="1"/>
                <a:r>
                  <a:rPr lang="fr-FR" sz="1400" i="1" dirty="0">
                    <a:latin typeface="Aptos "/>
                  </a:rPr>
                  <a:t>I: Moment quadratique,</a:t>
                </a:r>
              </a:p>
              <a:p>
                <a:pPr lvl="1"/>
                <a14:m>
                  <m:oMath xmlns:m="http://schemas.openxmlformats.org/officeDocument/2006/math">
                    <m:r>
                      <a:rPr lang="fr-FR" sz="1400" i="1" smtClean="0">
                        <a:latin typeface="Cambria Math" panose="02040503050406030204" pitchFamily="18" charset="0"/>
                      </a:rPr>
                      <m:t>𝜅</m:t>
                    </m:r>
                  </m:oMath>
                </a14:m>
                <a:r>
                  <a:rPr lang="fr-FR" sz="1400" i="1" dirty="0">
                    <a:latin typeface="Aptos "/>
                  </a:rPr>
                  <a:t>: Coefficient de Timoshenko pour le cisaillement (=5/6 pour une poutre rectangulaire),</a:t>
                </a:r>
              </a:p>
              <a:p>
                <a:pPr lvl="1"/>
                <a:r>
                  <a:rPr lang="fr-FR" sz="1400" i="1" dirty="0">
                    <a:latin typeface="Aptos "/>
                  </a:rPr>
                  <a:t>w : Déplacement verticale du plan médian de la poutre.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058022"/>
                <a:ext cx="10515600" cy="5478872"/>
              </a:xfrm>
              <a:blipFill>
                <a:blip r:embed="rId2"/>
                <a:stretch>
                  <a:fillRect l="-348" t="-111" r="-290"/>
                </a:stretch>
              </a:blipFill>
            </p:spPr>
            <p:txBody>
              <a:bodyPr/>
              <a:lstStyle/>
              <a:p>
                <a:r>
                  <a:rPr lang="en-CA">
                    <a:noFill/>
                  </a:rPr>
                  <a:t> </a:t>
                </a:r>
              </a:p>
            </p:txBody>
          </p:sp>
        </mc:Fallback>
      </mc:AlternateContent>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CA" sz="3000"/>
              <a:t>Modèle</a:t>
            </a:r>
            <a:r>
              <a:rPr lang="en-CA" sz="3000"/>
              <a:t> </a:t>
            </a:r>
            <a:r>
              <a:rPr lang="en-CA" sz="3000" err="1"/>
              <a:t>mathématique</a:t>
            </a:r>
            <a:endParaRPr lang="en-CA" sz="3000"/>
          </a:p>
        </p:txBody>
      </p:sp>
    </p:spTree>
    <p:extLst>
      <p:ext uri="{BB962C8B-B14F-4D97-AF65-F5344CB8AC3E}">
        <p14:creationId xmlns:p14="http://schemas.microsoft.com/office/powerpoint/2010/main" val="3551821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71716"/>
            <a:ext cx="7353149" cy="5301891"/>
          </a:xfrm>
        </p:spPr>
        <p:txBody>
          <a:bodyPr>
            <a:normAutofit/>
          </a:bodyPr>
          <a:lstStyle/>
          <a:p>
            <a:pPr marL="0" indent="0" algn="just">
              <a:buNone/>
            </a:pPr>
            <a:r>
              <a:rPr lang="fr-CA" sz="1600" dirty="0">
                <a:latin typeface="Aptos "/>
              </a:rPr>
              <a:t>Le modèle en éléments finis de la colonne vertébrale sur SimCenter 3D consiste en un agencement d’éléments poutre (PBEAM) et d’éléments RBE2. Les poutres permettent de modéliser les disques intervertébraux élastiques alors que les liens rigides modélisent la rigidité des os (des vertèbres). Pour les éléments de type RBE2 il s’agit uniquement de fixer les déplacements en rotation et en translation de deux nœuds pour qu’ils soient égaux, en ajoutant une rigidité infinie entre deux nœuds. Sur le modèle FEM à la figure 1 ci-contre (gauche), les blocs verts représentent les PBEAM (les disques intervertébraux) et les traits qui les relient sont les RBE2 (les vertèbres).</a:t>
            </a:r>
            <a:endParaRPr lang="en-CA" sz="1600" dirty="0">
              <a:latin typeface="Aptos "/>
            </a:endParaRPr>
          </a:p>
          <a:p>
            <a:pPr marL="0" indent="0" algn="just">
              <a:buNone/>
            </a:pPr>
            <a:r>
              <a:rPr lang="fr-FR" sz="1600" dirty="0"/>
              <a:t>Le modèle de poutre 1D a été utilisé pour plusieurs raisons et la présence de corps rigides RBE2 améliore l'efficacité du modèle. Cette approche est particulièrement pertinente lors de la représentation de disques, car ils peuvent être aisément modélisés à l'aide d'éléments de poutre (qui peuvent reprendre des efforts et moments dans toutes les directions), réduisant ainsi les ressources de calcul nécessaires tout en maintenant une précision similaire à celle des éléments 3D.</a:t>
            </a:r>
          </a:p>
          <a:p>
            <a:pPr marL="0" indent="0" algn="just">
              <a:buNone/>
            </a:pPr>
            <a:r>
              <a:rPr lang="fr-FR" sz="1600" dirty="0"/>
              <a:t>Cependant, ce choix de modélisation apporte son lot d’hypothèses et de simplifications qui vont par la suite créer une certaine erreur. Le but du processus de validation sera d’évaluer cette erreur et d’en déterminer l’intervalle d’incertitude.</a:t>
            </a:r>
          </a:p>
          <a:p>
            <a:pPr marL="0" indent="0">
              <a:buNone/>
            </a:pPr>
            <a:endParaRPr lang="fr-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ea typeface="+mj-lt"/>
                <a:cs typeface="+mj-lt"/>
              </a:rPr>
              <a:t>Discrétisation</a:t>
            </a:r>
            <a:endParaRPr lang="en-US" dirty="0"/>
          </a:p>
        </p:txBody>
      </p:sp>
      <p:pic>
        <p:nvPicPr>
          <p:cNvPr id="2" name="Picture 1" descr="A close-up of a line&#10;&#10;Description automatically generated">
            <a:extLst>
              <a:ext uri="{FF2B5EF4-FFF2-40B4-BE49-F238E27FC236}">
                <a16:creationId xmlns:a16="http://schemas.microsoft.com/office/drawing/2014/main" id="{54FB73D2-AF75-B7E1-AC3D-AE3C2284EB99}"/>
              </a:ext>
            </a:extLst>
          </p:cNvPr>
          <p:cNvPicPr>
            <a:picLocks noChangeAspect="1"/>
          </p:cNvPicPr>
          <p:nvPr/>
        </p:nvPicPr>
        <p:blipFill>
          <a:blip r:embed="rId2"/>
          <a:stretch>
            <a:fillRect/>
          </a:stretch>
        </p:blipFill>
        <p:spPr>
          <a:xfrm>
            <a:off x="8260505" y="876962"/>
            <a:ext cx="1817229" cy="4782780"/>
          </a:xfrm>
          <a:prstGeom prst="rect">
            <a:avLst/>
          </a:prstGeom>
        </p:spPr>
      </p:pic>
      <p:sp>
        <p:nvSpPr>
          <p:cNvPr id="5" name="ZoneTexte 4">
            <a:extLst>
              <a:ext uri="{FF2B5EF4-FFF2-40B4-BE49-F238E27FC236}">
                <a16:creationId xmlns:a16="http://schemas.microsoft.com/office/drawing/2014/main" id="{C8FC6B80-D393-0E3F-4425-94EF48A5625A}"/>
              </a:ext>
            </a:extLst>
          </p:cNvPr>
          <p:cNvSpPr txBox="1"/>
          <p:nvPr/>
        </p:nvSpPr>
        <p:spPr>
          <a:xfrm>
            <a:off x="8475075" y="5620084"/>
            <a:ext cx="3469997" cy="461665"/>
          </a:xfrm>
          <a:prstGeom prst="rect">
            <a:avLst/>
          </a:prstGeom>
          <a:noFill/>
        </p:spPr>
        <p:txBody>
          <a:bodyPr wrap="square" rtlCol="0">
            <a:spAutoFit/>
          </a:bodyPr>
          <a:lstStyle/>
          <a:p>
            <a:r>
              <a:rPr lang="fr-FR" sz="1200" dirty="0"/>
              <a:t>Fig. 1. </a:t>
            </a:r>
            <a:r>
              <a:rPr lang="en-CA" sz="1200" dirty="0" err="1"/>
              <a:t>Modèle</a:t>
            </a:r>
            <a:r>
              <a:rPr lang="en-CA" sz="1200" dirty="0"/>
              <a:t> FEM </a:t>
            </a:r>
            <a:r>
              <a:rPr lang="fr-CA" sz="1200" dirty="0">
                <a:effectLst/>
                <a:ea typeface="Calibri" panose="020F0502020204030204" pitchFamily="34" charset="0"/>
                <a:cs typeface="Times New Roman" panose="02020603050405020304" pitchFamily="18" charset="0"/>
              </a:rPr>
              <a:t>(gauche) et illustration (droite) de la colonne vertébrale thoraco-lombaire </a:t>
            </a:r>
            <a:endParaRPr lang="fr-FR" sz="1200" dirty="0"/>
          </a:p>
        </p:txBody>
      </p:sp>
      <p:pic>
        <p:nvPicPr>
          <p:cNvPr id="2050" name="Picture 2" descr="Définition | Colonne vertébrale">
            <a:extLst>
              <a:ext uri="{FF2B5EF4-FFF2-40B4-BE49-F238E27FC236}">
                <a16:creationId xmlns:a16="http://schemas.microsoft.com/office/drawing/2014/main" id="{D658C748-1CF4-C3CC-9433-624A163AFA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7734" y="1079238"/>
            <a:ext cx="1276066" cy="4378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80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4A6FDF3-99DB-0B55-7D18-61C36092E9EC}"/>
              </a:ext>
            </a:extLst>
          </p:cNvPr>
          <p:cNvSpPr>
            <a:spLocks noGrp="1"/>
          </p:cNvSpPr>
          <p:nvPr>
            <p:ph type="title"/>
          </p:nvPr>
        </p:nvSpPr>
        <p:spPr>
          <a:xfrm>
            <a:off x="838200" y="365125"/>
            <a:ext cx="9308690" cy="706591"/>
          </a:xfrm>
        </p:spPr>
        <p:txBody>
          <a:bodyPr>
            <a:normAutofit/>
          </a:bodyPr>
          <a:lstStyle/>
          <a:p>
            <a:r>
              <a:rPr lang="fr-FR" sz="3000">
                <a:ea typeface="+mj-lt"/>
                <a:cs typeface="+mj-lt"/>
              </a:rPr>
              <a:t>Discrétisation</a:t>
            </a:r>
            <a:endParaRPr lang="en-US"/>
          </a:p>
        </p:txBody>
      </p:sp>
      <p:sp>
        <p:nvSpPr>
          <p:cNvPr id="3" name="Espace réservé du contenu 2">
            <a:extLst>
              <a:ext uri="{FF2B5EF4-FFF2-40B4-BE49-F238E27FC236}">
                <a16:creationId xmlns:a16="http://schemas.microsoft.com/office/drawing/2014/main" id="{734D2C46-2A9E-59D9-202C-1CF55623B09B}"/>
              </a:ext>
            </a:extLst>
          </p:cNvPr>
          <p:cNvSpPr>
            <a:spLocks noGrp="1"/>
          </p:cNvSpPr>
          <p:nvPr>
            <p:ph idx="1"/>
          </p:nvPr>
        </p:nvSpPr>
        <p:spPr>
          <a:xfrm>
            <a:off x="838200" y="1071717"/>
            <a:ext cx="10515600" cy="811302"/>
          </a:xfrm>
        </p:spPr>
        <p:txBody>
          <a:bodyPr>
            <a:normAutofit fontScale="92500" lnSpcReduction="20000"/>
          </a:bodyPr>
          <a:lstStyle/>
          <a:p>
            <a:pPr marL="0" indent="0" algn="just">
              <a:lnSpc>
                <a:spcPct val="110000"/>
              </a:lnSpc>
              <a:buNone/>
            </a:pPr>
            <a:r>
              <a:rPr lang="fr-FR" sz="1700" dirty="0"/>
              <a:t>Une fois le type d’éléments choisi, il faut à présent modéliser les différentes vertèbres et cela en configurant les propriétés géométriques des éléments poutres. L’article </a:t>
            </a:r>
            <a:r>
              <a:rPr lang="fr-FR" sz="1700" i="1" dirty="0"/>
              <a:t>«</a:t>
            </a:r>
            <a:r>
              <a:rPr lang="en-US" sz="1700" i="1" dirty="0"/>
              <a:t> Stability of the human spine in  neutral postures </a:t>
            </a:r>
            <a:r>
              <a:rPr lang="fr-FR" sz="1700" i="1" dirty="0"/>
              <a:t>» (Kiefer et al., 1997) </a:t>
            </a:r>
            <a:r>
              <a:rPr lang="fr-FR" sz="1700" dirty="0"/>
              <a:t>a été utilisé  comme référence.</a:t>
            </a:r>
          </a:p>
          <a:p>
            <a:pPr marL="0" indent="0">
              <a:buNone/>
            </a:pPr>
            <a:endParaRPr lang="fr-FR" dirty="0"/>
          </a:p>
        </p:txBody>
      </p:sp>
      <p:pic>
        <p:nvPicPr>
          <p:cNvPr id="9" name="Image 8">
            <a:extLst>
              <a:ext uri="{FF2B5EF4-FFF2-40B4-BE49-F238E27FC236}">
                <a16:creationId xmlns:a16="http://schemas.microsoft.com/office/drawing/2014/main" id="{B1CFA53E-B2C2-5440-5D89-8EA86BB492A6}"/>
              </a:ext>
            </a:extLst>
          </p:cNvPr>
          <p:cNvPicPr>
            <a:picLocks noChangeAspect="1"/>
          </p:cNvPicPr>
          <p:nvPr/>
        </p:nvPicPr>
        <p:blipFill>
          <a:blip r:embed="rId3"/>
          <a:stretch>
            <a:fillRect/>
          </a:stretch>
        </p:blipFill>
        <p:spPr>
          <a:xfrm>
            <a:off x="976744" y="1883017"/>
            <a:ext cx="3870559" cy="4191577"/>
          </a:xfrm>
          <a:prstGeom prst="rect">
            <a:avLst/>
          </a:prstGeom>
        </p:spPr>
      </p:pic>
      <p:sp>
        <p:nvSpPr>
          <p:cNvPr id="13" name="ZoneTexte 12">
            <a:extLst>
              <a:ext uri="{FF2B5EF4-FFF2-40B4-BE49-F238E27FC236}">
                <a16:creationId xmlns:a16="http://schemas.microsoft.com/office/drawing/2014/main" id="{0A89B34A-8F02-C6EA-B396-FDA8E978F524}"/>
              </a:ext>
            </a:extLst>
          </p:cNvPr>
          <p:cNvSpPr txBox="1"/>
          <p:nvPr/>
        </p:nvSpPr>
        <p:spPr>
          <a:xfrm>
            <a:off x="5063613" y="2105561"/>
            <a:ext cx="6290187" cy="4339650"/>
          </a:xfrm>
          <a:prstGeom prst="rect">
            <a:avLst/>
          </a:prstGeom>
          <a:noFill/>
        </p:spPr>
        <p:txBody>
          <a:bodyPr wrap="square" rtlCol="0">
            <a:spAutoFit/>
          </a:bodyPr>
          <a:lstStyle/>
          <a:p>
            <a:pPr algn="just">
              <a:spcBef>
                <a:spcPts val="400"/>
              </a:spcBef>
            </a:pPr>
            <a:r>
              <a:rPr lang="fr-FR" sz="1600" dirty="0"/>
              <a:t>Il est possible d’utiliser les propriétés qui figurent dans le tableau ci-contre pour calibrer le modèle. </a:t>
            </a:r>
          </a:p>
          <a:p>
            <a:pPr algn="just">
              <a:spcBef>
                <a:spcPts val="400"/>
              </a:spcBef>
            </a:pPr>
            <a:r>
              <a:rPr lang="fr-FR" sz="1600" dirty="0"/>
              <a:t>Dans le cadre du présent projet de validation, on se limitera à la partie lombaire de la colonne vertébrale, c’est-à-dire que le modèle se limite à la vertèbre sacrale S1 et aux vertèbres lombaire L1 à L5 (partie verte et jaune de la fig. 1 (droite) – page 4).</a:t>
            </a:r>
          </a:p>
          <a:p>
            <a:pPr marL="285750" indent="-285750" algn="just">
              <a:spcBef>
                <a:spcPts val="400"/>
              </a:spcBef>
              <a:buFont typeface="Arial" panose="020B0604020202020204" pitchFamily="34" charset="0"/>
              <a:buChar char="•"/>
            </a:pPr>
            <a:r>
              <a:rPr lang="fr-FR" sz="1600" dirty="0"/>
              <a:t>L’entrée du modèle est la charge verticale exercée sur la colonne vertébrale, qui n’est autre que la portion du poids reprise par la colonne vertébrale et pas par les muscles du corps d’un individu.</a:t>
            </a:r>
          </a:p>
          <a:p>
            <a:pPr marL="285750" indent="-285750" algn="just">
              <a:spcBef>
                <a:spcPts val="400"/>
              </a:spcBef>
              <a:buFont typeface="Arial" panose="020B0604020202020204" pitchFamily="34" charset="0"/>
              <a:buChar char="•"/>
            </a:pPr>
            <a:r>
              <a:rPr lang="fr-FR" sz="1600" dirty="0"/>
              <a:t>La sortie du modèle correspond au déplacement postérieur des vertèbres. </a:t>
            </a:r>
          </a:p>
          <a:p>
            <a:pPr marL="285750" indent="-285750" algn="just">
              <a:spcBef>
                <a:spcPts val="400"/>
              </a:spcBef>
              <a:buFont typeface="Arial" panose="020B0604020202020204" pitchFamily="34" charset="0"/>
              <a:buChar char="•"/>
            </a:pPr>
            <a:r>
              <a:rPr lang="fr-FR" sz="1600" dirty="0"/>
              <a:t>Les conditions frontières de ce modèle sont:</a:t>
            </a:r>
          </a:p>
          <a:p>
            <a:pPr algn="just">
              <a:spcBef>
                <a:spcPts val="400"/>
              </a:spcBef>
            </a:pPr>
            <a:r>
              <a:rPr lang="fr-FR" sz="1600" dirty="0"/>
              <a:t>	- Encastrement au niveau de la vertèbre S1 (condition de 	Dirichlet);</a:t>
            </a:r>
          </a:p>
          <a:p>
            <a:pPr algn="just">
              <a:spcBef>
                <a:spcPts val="400"/>
              </a:spcBef>
            </a:pPr>
            <a:r>
              <a:rPr lang="fr-FR" sz="1600" dirty="0"/>
              <a:t>	- Extrémité libre au niveau de la vertèbre L1 (condition de 	Neumann).</a:t>
            </a:r>
          </a:p>
        </p:txBody>
      </p:sp>
    </p:spTree>
    <p:extLst>
      <p:ext uri="{BB962C8B-B14F-4D97-AF65-F5344CB8AC3E}">
        <p14:creationId xmlns:p14="http://schemas.microsoft.com/office/powerpoint/2010/main" val="3854952326"/>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CA" sz="1800" dirty="0"/>
                  <a:t>Pour commencer, il faut noter que l’utilisation de SimCenter 3D confère une certaine confiance aux résultats des simulations puisque ce dernier est supposé complètement vérifié par son éditeur. </a:t>
                </a:r>
              </a:p>
              <a:p>
                <a:pPr marL="0" indent="0" algn="just">
                  <a:lnSpc>
                    <a:spcPct val="100000"/>
                  </a:lnSpc>
                  <a:buNone/>
                </a:pPr>
                <a:r>
                  <a:rPr lang="fr-CA" sz="1800" dirty="0"/>
                  <a:t>Cependant, notre modèle FEM de la colonne vertébrale est formé de 2 types d’éléments différents. Alors nous avons choisi, dans une tentative d’effectuer la vérification de code du logiciel SimCenter, de comparer la solution qu’il génère pour une poutre encastrée-libre (ce sera la solution numérique), avec le résultat la solution analytique connue</a:t>
                </a:r>
                <a:r>
                  <a:rPr lang="fr-CA" sz="1800" dirty="0">
                    <a:highlight>
                      <a:srgbClr val="FFFF00"/>
                    </a:highlight>
                  </a:rPr>
                  <a:t> </a:t>
                </a:r>
                <a:r>
                  <a:rPr lang="fr-CA" sz="1800" dirty="0"/>
                  <a:t>d’une poutre d’Euler soit </a:t>
                </a:r>
                <a14:m>
                  <m:oMath xmlns:m="http://schemas.openxmlformats.org/officeDocument/2006/math">
                    <m:r>
                      <a:rPr lang="fr-FR" sz="1800" b="0" i="1" smtClean="0">
                        <a:latin typeface="Cambria Math" panose="02040503050406030204" pitchFamily="18" charset="0"/>
                      </a:rPr>
                      <m:t>𝑤</m:t>
                    </m:r>
                    <m:d>
                      <m:dPr>
                        <m:ctrlPr>
                          <a:rPr lang="fr-FR" sz="1800" b="0" i="1" smtClean="0">
                            <a:latin typeface="Cambria Math" panose="02040503050406030204" pitchFamily="18" charset="0"/>
                          </a:rPr>
                        </m:ctrlPr>
                      </m:dPr>
                      <m:e>
                        <m:r>
                          <a:rPr lang="fr-FR" sz="1800" b="0" i="1" smtClean="0">
                            <a:latin typeface="Cambria Math" panose="02040503050406030204" pitchFamily="18" charset="0"/>
                          </a:rPr>
                          <m:t>𝑥</m:t>
                        </m:r>
                      </m:e>
                    </m:d>
                    <m:r>
                      <a:rPr lang="fr-FR" sz="1800" b="0" i="1" smtClean="0">
                        <a:latin typeface="Cambria Math" panose="02040503050406030204" pitchFamily="18" charset="0"/>
                      </a:rPr>
                      <m:t>=</m:t>
                    </m:r>
                    <m:f>
                      <m:fPr>
                        <m:ctrlPr>
                          <a:rPr lang="fr-FR" sz="1800" b="0" i="1" smtClean="0">
                            <a:latin typeface="Cambria Math" panose="02040503050406030204" pitchFamily="18" charset="0"/>
                          </a:rPr>
                        </m:ctrlPr>
                      </m:fPr>
                      <m:num>
                        <m:r>
                          <a:rPr lang="fr-FR" sz="1800" b="0" i="1" smtClean="0">
                            <a:latin typeface="Cambria Math" panose="02040503050406030204" pitchFamily="18" charset="0"/>
                          </a:rPr>
                          <m:t>𝑃</m:t>
                        </m:r>
                        <m:sSup>
                          <m:sSupPr>
                            <m:ctrlPr>
                              <a:rPr lang="fr-FR" sz="1800" b="0" i="1" smtClean="0">
                                <a:latin typeface="Cambria Math" panose="02040503050406030204" pitchFamily="18" charset="0"/>
                              </a:rPr>
                            </m:ctrlPr>
                          </m:sSupPr>
                          <m:e>
                            <m:r>
                              <a:rPr lang="fr-FR" sz="1800" b="0" i="1" smtClean="0">
                                <a:latin typeface="Cambria Math" panose="02040503050406030204" pitchFamily="18" charset="0"/>
                              </a:rPr>
                              <m:t>𝑥</m:t>
                            </m:r>
                          </m:e>
                          <m:sup>
                            <m:r>
                              <a:rPr lang="fr-FR" sz="1800" b="0" i="1" smtClean="0">
                                <a:latin typeface="Cambria Math" panose="02040503050406030204" pitchFamily="18" charset="0"/>
                              </a:rPr>
                              <m:t>2</m:t>
                            </m:r>
                          </m:sup>
                        </m:sSup>
                        <m:r>
                          <a:rPr lang="fr-FR" sz="1800" b="0" i="1" smtClean="0">
                            <a:latin typeface="Cambria Math" panose="02040503050406030204" pitchFamily="18" charset="0"/>
                          </a:rPr>
                          <m:t>(3</m:t>
                        </m:r>
                        <m:r>
                          <a:rPr lang="fr-FR" sz="1800" b="0" i="1" smtClean="0">
                            <a:latin typeface="Cambria Math" panose="02040503050406030204" pitchFamily="18" charset="0"/>
                          </a:rPr>
                          <m:t>𝐿</m:t>
                        </m:r>
                        <m:r>
                          <a:rPr lang="fr-FR" sz="1800" b="0" i="1" smtClean="0">
                            <a:latin typeface="Cambria Math" panose="02040503050406030204" pitchFamily="18" charset="0"/>
                          </a:rPr>
                          <m:t>−</m:t>
                        </m:r>
                        <m:r>
                          <a:rPr lang="fr-FR" sz="1800" b="0" i="1" smtClean="0">
                            <a:latin typeface="Cambria Math" panose="02040503050406030204" pitchFamily="18" charset="0"/>
                          </a:rPr>
                          <m:t>𝑥</m:t>
                        </m:r>
                        <m:r>
                          <a:rPr lang="fr-FR" sz="1800" b="0" i="1" smtClean="0">
                            <a:latin typeface="Cambria Math" panose="02040503050406030204" pitchFamily="18" charset="0"/>
                          </a:rPr>
                          <m:t>)</m:t>
                        </m:r>
                      </m:num>
                      <m:den>
                        <m:r>
                          <a:rPr lang="fr-FR" sz="1800" b="0" i="1" smtClean="0">
                            <a:latin typeface="Cambria Math" panose="02040503050406030204" pitchFamily="18" charset="0"/>
                          </a:rPr>
                          <m:t>6</m:t>
                        </m:r>
                        <m:r>
                          <a:rPr lang="fr-FR" sz="1800" b="0" i="1" smtClean="0">
                            <a:latin typeface="Cambria Math" panose="02040503050406030204" pitchFamily="18" charset="0"/>
                          </a:rPr>
                          <m:t>𝐸𝐼</m:t>
                        </m:r>
                      </m:den>
                    </m:f>
                    <m:r>
                      <a:rPr lang="fr-FR" sz="1800" b="0" i="1" smtClean="0">
                        <a:latin typeface="Cambria Math" panose="02040503050406030204" pitchFamily="18" charset="0"/>
                      </a:rPr>
                      <m:t> </m:t>
                    </m:r>
                  </m:oMath>
                </a14:m>
                <a:r>
                  <a:rPr lang="fr-CA" sz="1800" dirty="0"/>
                  <a:t>avec P la force exercée sur la poutre, L sa longueur, E son module de Young et I son moment quadratique.</a:t>
                </a:r>
              </a:p>
              <a:p>
                <a:pPr marL="0" indent="0" algn="just">
                  <a:lnSpc>
                    <a:spcPct val="100000"/>
                  </a:lnSpc>
                  <a:buNone/>
                </a:pPr>
                <a:r>
                  <a:rPr lang="fr-CA" sz="1800" dirty="0"/>
                  <a:t>Pour cet exercice de vérification les constantes ont été fixées aux valeurs suivantes:</a:t>
                </a:r>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522" t="-571" r="-464"/>
                </a:stretch>
              </a:blipFill>
            </p:spPr>
            <p:txBody>
              <a:bodyPr/>
              <a:lstStyle/>
              <a:p>
                <a:r>
                  <a:rPr lang="en-CA">
                    <a:noFill/>
                  </a:rPr>
                  <a:t> </a:t>
                </a:r>
              </a:p>
            </p:txBody>
          </p:sp>
        </mc:Fallback>
      </mc:AlternateContent>
      <p:graphicFrame>
        <p:nvGraphicFramePr>
          <p:cNvPr id="7" name="Tableau 6">
            <a:extLst>
              <a:ext uri="{FF2B5EF4-FFF2-40B4-BE49-F238E27FC236}">
                <a16:creationId xmlns:a16="http://schemas.microsoft.com/office/drawing/2014/main" id="{158B1993-4CA7-82B6-EE08-39866B522654}"/>
              </a:ext>
            </a:extLst>
          </p:cNvPr>
          <p:cNvGraphicFramePr>
            <a:graphicFrameLocks noGrp="1"/>
          </p:cNvGraphicFramePr>
          <p:nvPr>
            <p:extLst>
              <p:ext uri="{D42A27DB-BD31-4B8C-83A1-F6EECF244321}">
                <p14:modId xmlns:p14="http://schemas.microsoft.com/office/powerpoint/2010/main" val="2053614699"/>
              </p:ext>
            </p:extLst>
          </p:nvPr>
        </p:nvGraphicFramePr>
        <p:xfrm>
          <a:off x="3646004" y="4477607"/>
          <a:ext cx="4899991" cy="1828800"/>
        </p:xfrm>
        <a:graphic>
          <a:graphicData uri="http://schemas.openxmlformats.org/drawingml/2006/table">
            <a:tbl>
              <a:tblPr firstRow="1" bandRow="1">
                <a:tableStyleId>{5C22544A-7EE6-4342-B048-85BDC9FD1C3A}</a:tableStyleId>
              </a:tblPr>
              <a:tblGrid>
                <a:gridCol w="1857238">
                  <a:extLst>
                    <a:ext uri="{9D8B030D-6E8A-4147-A177-3AD203B41FA5}">
                      <a16:colId xmlns:a16="http://schemas.microsoft.com/office/drawing/2014/main" val="3015167151"/>
                    </a:ext>
                  </a:extLst>
                </a:gridCol>
                <a:gridCol w="3042753">
                  <a:extLst>
                    <a:ext uri="{9D8B030D-6E8A-4147-A177-3AD203B41FA5}">
                      <a16:colId xmlns:a16="http://schemas.microsoft.com/office/drawing/2014/main" val="232277799"/>
                    </a:ext>
                  </a:extLst>
                </a:gridCol>
              </a:tblGrid>
              <a:tr h="331157">
                <a:tc>
                  <a:txBody>
                    <a:bodyPr/>
                    <a:lstStyle/>
                    <a:p>
                      <a:r>
                        <a:rPr lang="fr-FR" dirty="0"/>
                        <a:t>Constante</a:t>
                      </a:r>
                    </a:p>
                  </a:txBody>
                  <a:tcPr/>
                </a:tc>
                <a:tc>
                  <a:txBody>
                    <a:bodyPr/>
                    <a:lstStyle/>
                    <a:p>
                      <a:r>
                        <a:rPr lang="fr-FR" dirty="0"/>
                        <a:t>Valeur</a:t>
                      </a:r>
                    </a:p>
                  </a:txBody>
                  <a:tcPr/>
                </a:tc>
                <a:extLst>
                  <a:ext uri="{0D108BD9-81ED-4DB2-BD59-A6C34878D82A}">
                    <a16:rowId xmlns:a16="http://schemas.microsoft.com/office/drawing/2014/main" val="3204215374"/>
                  </a:ext>
                </a:extLst>
              </a:tr>
              <a:tr h="331157">
                <a:tc>
                  <a:txBody>
                    <a:bodyPr/>
                    <a:lstStyle/>
                    <a:p>
                      <a:r>
                        <a:rPr lang="fr-FR" dirty="0"/>
                        <a:t>P</a:t>
                      </a:r>
                    </a:p>
                  </a:txBody>
                  <a:tcPr/>
                </a:tc>
                <a:tc>
                  <a:txBody>
                    <a:bodyPr/>
                    <a:lstStyle/>
                    <a:p>
                      <a:r>
                        <a:rPr lang="fr-FR" dirty="0"/>
                        <a:t>1 N</a:t>
                      </a:r>
                    </a:p>
                  </a:txBody>
                  <a:tcPr/>
                </a:tc>
                <a:extLst>
                  <a:ext uri="{0D108BD9-81ED-4DB2-BD59-A6C34878D82A}">
                    <a16:rowId xmlns:a16="http://schemas.microsoft.com/office/drawing/2014/main" val="4038007419"/>
                  </a:ext>
                </a:extLst>
              </a:tr>
              <a:tr h="331157">
                <a:tc>
                  <a:txBody>
                    <a:bodyPr/>
                    <a:lstStyle/>
                    <a:p>
                      <a:r>
                        <a:rPr lang="fr-FR" dirty="0"/>
                        <a:t>L</a:t>
                      </a:r>
                    </a:p>
                  </a:txBody>
                  <a:tcPr/>
                </a:tc>
                <a:tc>
                  <a:txBody>
                    <a:bodyPr/>
                    <a:lstStyle/>
                    <a:p>
                      <a:r>
                        <a:rPr lang="fr-FR" dirty="0"/>
                        <a:t>500 mm</a:t>
                      </a:r>
                    </a:p>
                  </a:txBody>
                  <a:tcPr/>
                </a:tc>
                <a:extLst>
                  <a:ext uri="{0D108BD9-81ED-4DB2-BD59-A6C34878D82A}">
                    <a16:rowId xmlns:a16="http://schemas.microsoft.com/office/drawing/2014/main" val="596433240"/>
                  </a:ext>
                </a:extLst>
              </a:tr>
              <a:tr h="331157">
                <a:tc>
                  <a:txBody>
                    <a:bodyPr/>
                    <a:lstStyle/>
                    <a:p>
                      <a:r>
                        <a:rPr lang="fr-FR" dirty="0"/>
                        <a:t>E</a:t>
                      </a:r>
                    </a:p>
                  </a:txBody>
                  <a:tcPr/>
                </a:tc>
                <a:tc>
                  <a:txBody>
                    <a:bodyPr/>
                    <a:lstStyle/>
                    <a:p>
                      <a:r>
                        <a:rPr lang="fr-FR" dirty="0"/>
                        <a:t>100 MPa</a:t>
                      </a:r>
                    </a:p>
                  </a:txBody>
                  <a:tcPr/>
                </a:tc>
                <a:extLst>
                  <a:ext uri="{0D108BD9-81ED-4DB2-BD59-A6C34878D82A}">
                    <a16:rowId xmlns:a16="http://schemas.microsoft.com/office/drawing/2014/main" val="347897406"/>
                  </a:ext>
                </a:extLst>
              </a:tr>
              <a:tr h="331157">
                <a:tc>
                  <a:txBody>
                    <a:bodyPr/>
                    <a:lstStyle/>
                    <a:p>
                      <a:r>
                        <a:rPr lang="fr-FR" dirty="0"/>
                        <a:t>I</a:t>
                      </a:r>
                    </a:p>
                  </a:txBody>
                  <a:tcPr/>
                </a:tc>
                <a:tc>
                  <a:txBody>
                    <a:bodyPr/>
                    <a:lstStyle/>
                    <a:p>
                      <a:endParaRPr lang="fr-FR" dirty="0"/>
                    </a:p>
                  </a:txBody>
                  <a:tcPr/>
                </a:tc>
                <a:extLst>
                  <a:ext uri="{0D108BD9-81ED-4DB2-BD59-A6C34878D82A}">
                    <a16:rowId xmlns:a16="http://schemas.microsoft.com/office/drawing/2014/main" val="1367851737"/>
                  </a:ext>
                </a:extLst>
              </a:tr>
            </a:tbl>
          </a:graphicData>
        </a:graphic>
      </p:graphicFrame>
      <p:sp>
        <p:nvSpPr>
          <p:cNvPr id="8" name="ZoneTexte 4">
            <a:extLst>
              <a:ext uri="{FF2B5EF4-FFF2-40B4-BE49-F238E27FC236}">
                <a16:creationId xmlns:a16="http://schemas.microsoft.com/office/drawing/2014/main" id="{7F97C545-1554-9441-74D9-073A2625BC48}"/>
              </a:ext>
            </a:extLst>
          </p:cNvPr>
          <p:cNvSpPr txBox="1"/>
          <p:nvPr/>
        </p:nvSpPr>
        <p:spPr>
          <a:xfrm>
            <a:off x="3646004" y="4141830"/>
            <a:ext cx="5435048" cy="276999"/>
          </a:xfrm>
          <a:prstGeom prst="rect">
            <a:avLst/>
          </a:prstGeom>
          <a:noFill/>
        </p:spPr>
        <p:txBody>
          <a:bodyPr wrap="square" rtlCol="0">
            <a:spAutoFit/>
          </a:bodyPr>
          <a:lstStyle/>
          <a:p>
            <a:r>
              <a:rPr lang="fr-FR" sz="1200" dirty="0"/>
              <a:t>Tableau 1.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a:t>
            </a:r>
            <a:r>
              <a:rPr lang="en-CA" sz="1200" dirty="0" err="1"/>
              <a:t>vérification</a:t>
            </a:r>
            <a:r>
              <a:rPr lang="en-CA" sz="1200" dirty="0"/>
              <a:t> de code</a:t>
            </a:r>
            <a:endParaRPr lang="fr-FR" sz="1200" dirty="0"/>
          </a:p>
        </p:txBody>
      </p:sp>
    </p:spTree>
    <p:extLst>
      <p:ext uri="{BB962C8B-B14F-4D97-AF65-F5344CB8AC3E}">
        <p14:creationId xmlns:p14="http://schemas.microsoft.com/office/powerpoint/2010/main" val="787268651"/>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10515600" cy="3689982"/>
          </a:xfrm>
        </p:spPr>
        <p:txBody>
          <a:bodyPr vert="horz" lIns="91440" tIns="45720" rIns="91440" bIns="45720" rtlCol="0" anchor="t">
            <a:normAutofit/>
          </a:bodyPr>
          <a:lstStyle/>
          <a:p>
            <a:pPr marL="0" indent="0" algn="just">
              <a:buNone/>
            </a:pPr>
            <a:r>
              <a:rPr lang="fr-FR" sz="1800" dirty="0"/>
              <a:t>Pour modéliser un élément Poutre, </a:t>
            </a:r>
            <a:r>
              <a:rPr lang="fr-FR" sz="1800" dirty="0" err="1"/>
              <a:t>SimCenter</a:t>
            </a:r>
            <a:r>
              <a:rPr lang="fr-FR" sz="1800" dirty="0"/>
              <a:t> utilise la formulation de Timoshenko qui est une équation différentielle d’ordre 2 (voir page 3).</a:t>
            </a:r>
          </a:p>
          <a:p>
            <a:pPr marL="0" indent="0" algn="just">
              <a:buNone/>
            </a:pPr>
            <a:r>
              <a:rPr lang="fr-FR" sz="1800" dirty="0"/>
              <a:t>Ainsi les fonctions de forme utilisées pour l’interpolation entre deux nœuds sont, au plus, des fonctions linéaires.</a:t>
            </a:r>
          </a:p>
          <a:p>
            <a:pPr marL="0" indent="0" algn="just">
              <a:buNone/>
            </a:pPr>
            <a:r>
              <a:rPr lang="fr-FR" sz="1800" dirty="0"/>
              <a:t>Cependant la formulation d’une poutre d’Euler est une équation différentielle de d’ordre 4, qui nécessite au minimum des fonctions de forme quadratiques.</a:t>
            </a:r>
          </a:p>
          <a:p>
            <a:pPr marL="0" indent="0" algn="just">
              <a:buNone/>
            </a:pPr>
            <a:r>
              <a:rPr lang="fr-FR" sz="1800" dirty="0"/>
              <a:t>Ceci aurait dû annoncer dès le départ l’incompatibilité des deux formulations, mais c’est malheureusement quelque chose que nous n’avons réalisé que trop tard, quand nous ne sommes pas arrivés au bon ordre de convergence malgré tous nos essais, et après consultation du professeur David </a:t>
            </a:r>
            <a:r>
              <a:rPr lang="fr-FR" sz="1800" dirty="0" err="1"/>
              <a:t>Mélançon</a:t>
            </a:r>
            <a:r>
              <a:rPr lang="fr-FR" sz="1800" dirty="0"/>
              <a:t> qui a attiré notre attention sur cette incohérence.</a:t>
            </a:r>
          </a:p>
          <a:p>
            <a:pPr marL="0" indent="0" algn="just">
              <a:buNone/>
            </a:pPr>
            <a:r>
              <a:rPr lang="fr-FR" sz="1800" dirty="0"/>
              <a:t>Les tentatives et résultats de notre analyse de convergence sont quand même présentés dans ce qui suit.</a:t>
            </a:r>
          </a:p>
        </p:txBody>
      </p:sp>
    </p:spTree>
    <p:extLst>
      <p:ext uri="{BB962C8B-B14F-4D97-AF65-F5344CB8AC3E}">
        <p14:creationId xmlns:p14="http://schemas.microsoft.com/office/powerpoint/2010/main" val="1200750332"/>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3183194" cy="5427406"/>
          </a:xfrm>
        </p:spPr>
        <p:txBody>
          <a:bodyPr vert="horz" lIns="91440" tIns="45720" rIns="91440" bIns="45720" rtlCol="0" anchor="t">
            <a:normAutofit/>
          </a:bodyPr>
          <a:lstStyle/>
          <a:p>
            <a:pPr marL="0" indent="0" algn="just">
              <a:buNone/>
            </a:pPr>
            <a:r>
              <a:rPr lang="fr-FR" sz="1800" dirty="0"/>
              <a:t>En lançant les simulations avec des maillages de plus en plus fins, on observe que la solution numérique générée par </a:t>
            </a:r>
            <a:r>
              <a:rPr lang="fr-FR" sz="1800" dirty="0" err="1"/>
              <a:t>SimCenter</a:t>
            </a:r>
            <a:r>
              <a:rPr lang="fr-FR" sz="1800" dirty="0"/>
              <a:t> se rapproche de la solution analytique de la poutre d’Euler, jusqu’à ce que les courbes deviennent confondues à partir de n=32 éléments.</a:t>
            </a:r>
          </a:p>
          <a:p>
            <a:pPr marL="0" indent="0" algn="just">
              <a:buNone/>
            </a:pPr>
            <a:r>
              <a:rPr lang="fr-FR" sz="1800" dirty="0"/>
              <a:t>Cependant on note aussi, comme attendu que les interpolations entre 2 nœuds sont linéaires. Ainsi les solutions aux nœuds sont exactes mais l’erreur apparait en comparant les résultats internodaux.</a:t>
            </a:r>
          </a:p>
        </p:txBody>
      </p:sp>
      <p:graphicFrame>
        <p:nvGraphicFramePr>
          <p:cNvPr id="4" name="Chart 3">
            <a:extLst>
              <a:ext uri="{FF2B5EF4-FFF2-40B4-BE49-F238E27FC236}">
                <a16:creationId xmlns:a16="http://schemas.microsoft.com/office/drawing/2014/main" id="{3A30FDD7-43B2-46A1-8E9E-CD345E38816B}"/>
              </a:ext>
            </a:extLst>
          </p:cNvPr>
          <p:cNvGraphicFramePr>
            <a:graphicFrameLocks/>
          </p:cNvGraphicFramePr>
          <p:nvPr>
            <p:extLst>
              <p:ext uri="{D42A27DB-BD31-4B8C-83A1-F6EECF244321}">
                <p14:modId xmlns:p14="http://schemas.microsoft.com/office/powerpoint/2010/main" val="1112944858"/>
              </p:ext>
            </p:extLst>
          </p:nvPr>
        </p:nvGraphicFramePr>
        <p:xfrm>
          <a:off x="4149214" y="909489"/>
          <a:ext cx="7852856" cy="5530644"/>
        </p:xfrm>
        <a:graphic>
          <a:graphicData uri="http://schemas.openxmlformats.org/drawingml/2006/chart">
            <c:chart xmlns:c="http://schemas.openxmlformats.org/drawingml/2006/chart" xmlns:r="http://schemas.openxmlformats.org/officeDocument/2006/relationships" r:id="rId2"/>
          </a:graphicData>
        </a:graphic>
      </p:graphicFrame>
      <p:sp>
        <p:nvSpPr>
          <p:cNvPr id="5" name="ZoneTexte 4">
            <a:extLst>
              <a:ext uri="{FF2B5EF4-FFF2-40B4-BE49-F238E27FC236}">
                <a16:creationId xmlns:a16="http://schemas.microsoft.com/office/drawing/2014/main" id="{5B77A3C8-BA77-5C51-CD07-3D4CA97C151B}"/>
              </a:ext>
            </a:extLst>
          </p:cNvPr>
          <p:cNvSpPr txBox="1"/>
          <p:nvPr/>
        </p:nvSpPr>
        <p:spPr>
          <a:xfrm>
            <a:off x="5740284" y="6440133"/>
            <a:ext cx="5435048" cy="276999"/>
          </a:xfrm>
          <a:prstGeom prst="rect">
            <a:avLst/>
          </a:prstGeom>
          <a:noFill/>
        </p:spPr>
        <p:txBody>
          <a:bodyPr wrap="square" rtlCol="0">
            <a:spAutoFit/>
          </a:bodyPr>
          <a:lstStyle/>
          <a:p>
            <a:r>
              <a:rPr lang="fr-FR" sz="1200" dirty="0"/>
              <a:t>Fig. 2.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verification de code</a:t>
            </a:r>
            <a:endParaRPr lang="fr-FR" sz="1200" dirty="0"/>
          </a:p>
        </p:txBody>
      </p:sp>
    </p:spTree>
    <p:extLst>
      <p:ext uri="{BB962C8B-B14F-4D97-AF65-F5344CB8AC3E}">
        <p14:creationId xmlns:p14="http://schemas.microsoft.com/office/powerpoint/2010/main" val="3789193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Comme mentionné précédemment, les simulations ont été réalisées en augmentant le nombre d’éléments de la poutre (i.e. en diminuant le pas en espace).</a:t>
            </a:r>
          </a:p>
          <a:p>
            <a:pPr marL="0" indent="0" algn="just">
              <a:buNone/>
            </a:pPr>
            <a:r>
              <a:rPr lang="fr-CA" sz="1800" dirty="0"/>
              <a:t> </a:t>
            </a:r>
          </a:p>
          <a:p>
            <a:pPr marL="0" indent="0" algn="just">
              <a:buNone/>
            </a:pPr>
            <a:endParaRPr lang="fr-CA" sz="1800" dirty="0"/>
          </a:p>
        </p:txBody>
      </p:sp>
      <p:graphicFrame>
        <p:nvGraphicFramePr>
          <p:cNvPr id="5" name="Tableau 4">
            <a:extLst>
              <a:ext uri="{FF2B5EF4-FFF2-40B4-BE49-F238E27FC236}">
                <a16:creationId xmlns:a16="http://schemas.microsoft.com/office/drawing/2014/main" id="{1E3C8E96-FEA8-F541-ED57-035B52468DA4}"/>
              </a:ext>
            </a:extLst>
          </p:cNvPr>
          <p:cNvGraphicFramePr>
            <a:graphicFrameLocks noGrp="1"/>
          </p:cNvGraphicFramePr>
          <p:nvPr>
            <p:extLst>
              <p:ext uri="{D42A27DB-BD31-4B8C-83A1-F6EECF244321}">
                <p14:modId xmlns:p14="http://schemas.microsoft.com/office/powerpoint/2010/main" val="1331906350"/>
              </p:ext>
            </p:extLst>
          </p:nvPr>
        </p:nvGraphicFramePr>
        <p:xfrm>
          <a:off x="838200" y="1887792"/>
          <a:ext cx="2583426" cy="3819832"/>
        </p:xfrm>
        <a:graphic>
          <a:graphicData uri="http://schemas.openxmlformats.org/drawingml/2006/table">
            <a:tbl>
              <a:tblPr>
                <a:tableStyleId>{5C22544A-7EE6-4342-B048-85BDC9FD1C3A}</a:tableStyleId>
              </a:tblPr>
              <a:tblGrid>
                <a:gridCol w="861142">
                  <a:extLst>
                    <a:ext uri="{9D8B030D-6E8A-4147-A177-3AD203B41FA5}">
                      <a16:colId xmlns:a16="http://schemas.microsoft.com/office/drawing/2014/main" val="1227360745"/>
                    </a:ext>
                  </a:extLst>
                </a:gridCol>
                <a:gridCol w="861142">
                  <a:extLst>
                    <a:ext uri="{9D8B030D-6E8A-4147-A177-3AD203B41FA5}">
                      <a16:colId xmlns:a16="http://schemas.microsoft.com/office/drawing/2014/main" val="3107719020"/>
                    </a:ext>
                  </a:extLst>
                </a:gridCol>
                <a:gridCol w="861142">
                  <a:extLst>
                    <a:ext uri="{9D8B030D-6E8A-4147-A177-3AD203B41FA5}">
                      <a16:colId xmlns:a16="http://schemas.microsoft.com/office/drawing/2014/main" val="1044542190"/>
                    </a:ext>
                  </a:extLst>
                </a:gridCol>
              </a:tblGrid>
              <a:tr h="1212934">
                <a:tc>
                  <a:txBody>
                    <a:bodyPr/>
                    <a:lstStyle/>
                    <a:p>
                      <a:pPr algn="ctr" fontAlgn="ctr"/>
                      <a:r>
                        <a:rPr lang="fr-CA" sz="1100" u="none" strike="noStrike" dirty="0">
                          <a:effectLst/>
                        </a:rPr>
                        <a:t>Nombre d’éléments</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b="0" i="0" u="none" strike="noStrike" dirty="0">
                          <a:solidFill>
                            <a:srgbClr val="000000"/>
                          </a:solidFill>
                          <a:effectLst/>
                          <a:latin typeface="Calibri" panose="020F0502020204030204" pitchFamily="34" charset="0"/>
                        </a:rPr>
                        <a:t>Pas en espace dx [m]</a:t>
                      </a:r>
                    </a:p>
                  </a:txBody>
                  <a:tcPr marL="7620" marR="7620" marT="7620" marB="0" anchor="ctr"/>
                </a:tc>
                <a:tc>
                  <a:txBody>
                    <a:bodyPr/>
                    <a:lstStyle/>
                    <a:p>
                      <a:pPr algn="ctr" fontAlgn="ctr"/>
                      <a:r>
                        <a:rPr lang="fr-CA" sz="1100" u="none" strike="noStrike" dirty="0">
                          <a:effectLst/>
                        </a:rPr>
                        <a:t>Erreur L2</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3584684"/>
                  </a:ext>
                </a:extLst>
              </a:tr>
              <a:tr h="434483">
                <a:tc>
                  <a:txBody>
                    <a:bodyPr/>
                    <a:lstStyle/>
                    <a:p>
                      <a:pPr algn="ctr" fontAlgn="ctr"/>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500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7,1184418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90500205"/>
                  </a:ext>
                </a:extLst>
              </a:tr>
              <a:tr h="434483">
                <a:tc>
                  <a:txBody>
                    <a:bodyPr/>
                    <a:lstStyle/>
                    <a:p>
                      <a:pPr algn="ctr" fontAlgn="ctr"/>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250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1,9837612</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5500179"/>
                  </a:ext>
                </a:extLst>
              </a:tr>
              <a:tr h="434483">
                <a:tc>
                  <a:txBody>
                    <a:bodyPr/>
                    <a:lstStyle/>
                    <a:p>
                      <a:pPr algn="ctr" fontAlgn="ctr"/>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1,1131636</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29961423"/>
                  </a:ext>
                </a:extLst>
              </a:tr>
              <a:tr h="434483">
                <a:tc>
                  <a:txBody>
                    <a:bodyPr/>
                    <a:lstStyle/>
                    <a:p>
                      <a:pPr algn="ctr" fontAlgn="ctr"/>
                      <a:r>
                        <a:rPr lang="fr-CA" sz="1100" u="none" strike="noStrike">
                          <a:effectLst/>
                        </a:rPr>
                        <a:t>8</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0,1370261</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29355492"/>
                  </a:ext>
                </a:extLst>
              </a:tr>
              <a:tr h="434483">
                <a:tc>
                  <a:txBody>
                    <a:bodyPr/>
                    <a:lstStyle/>
                    <a:p>
                      <a:pPr algn="ctr" fontAlgn="ctr"/>
                      <a:r>
                        <a:rPr lang="fr-CA" sz="1100" u="none" strike="noStrike">
                          <a:effectLst/>
                        </a:rPr>
                        <a:t>16</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31,25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0,043048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31671733"/>
                  </a:ext>
                </a:extLst>
              </a:tr>
              <a:tr h="434483">
                <a:tc>
                  <a:txBody>
                    <a:bodyPr/>
                    <a:lstStyle/>
                    <a:p>
                      <a:pPr algn="ctr" fontAlgn="ctr"/>
                      <a:r>
                        <a:rPr lang="fr-CA" sz="1100" u="none" strike="noStrike">
                          <a:effectLst/>
                        </a:rPr>
                        <a:t>32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15,625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dirty="0">
                          <a:effectLst/>
                        </a:rPr>
                        <a:t>0,0212878</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12731881"/>
                  </a:ext>
                </a:extLst>
              </a:tr>
            </a:tbl>
          </a:graphicData>
        </a:graphic>
      </p:graphicFrame>
      <p:graphicFrame>
        <p:nvGraphicFramePr>
          <p:cNvPr id="6" name="Graphique 5">
            <a:extLst>
              <a:ext uri="{FF2B5EF4-FFF2-40B4-BE49-F238E27FC236}">
                <a16:creationId xmlns:a16="http://schemas.microsoft.com/office/drawing/2014/main" id="{10EE30B9-132F-4CD5-81C3-0B3F1F01F347}"/>
              </a:ext>
            </a:extLst>
          </p:cNvPr>
          <p:cNvGraphicFramePr>
            <a:graphicFrameLocks/>
          </p:cNvGraphicFramePr>
          <p:nvPr>
            <p:extLst>
              <p:ext uri="{D42A27DB-BD31-4B8C-83A1-F6EECF244321}">
                <p14:modId xmlns:p14="http://schemas.microsoft.com/office/powerpoint/2010/main" val="663502251"/>
              </p:ext>
            </p:extLst>
          </p:nvPr>
        </p:nvGraphicFramePr>
        <p:xfrm>
          <a:off x="3500283" y="1858297"/>
          <a:ext cx="7355041" cy="4098140"/>
        </p:xfrm>
        <a:graphic>
          <a:graphicData uri="http://schemas.openxmlformats.org/drawingml/2006/chart">
            <c:chart xmlns:c="http://schemas.openxmlformats.org/drawingml/2006/chart" xmlns:r="http://schemas.openxmlformats.org/officeDocument/2006/relationships" r:id="rId2"/>
          </a:graphicData>
        </a:graphic>
      </p:graphicFrame>
      <p:sp>
        <p:nvSpPr>
          <p:cNvPr id="4" name="ZoneTexte 4">
            <a:extLst>
              <a:ext uri="{FF2B5EF4-FFF2-40B4-BE49-F238E27FC236}">
                <a16:creationId xmlns:a16="http://schemas.microsoft.com/office/drawing/2014/main" id="{1C1EA7A2-B906-0687-7FAB-E254C5ACBEF8}"/>
              </a:ext>
            </a:extLst>
          </p:cNvPr>
          <p:cNvSpPr txBox="1"/>
          <p:nvPr/>
        </p:nvSpPr>
        <p:spPr>
          <a:xfrm>
            <a:off x="5420276" y="5866798"/>
            <a:ext cx="5435048" cy="276999"/>
          </a:xfrm>
          <a:prstGeom prst="rect">
            <a:avLst/>
          </a:prstGeom>
          <a:noFill/>
        </p:spPr>
        <p:txBody>
          <a:bodyPr wrap="square" rtlCol="0">
            <a:spAutoFit/>
          </a:bodyPr>
          <a:lstStyle/>
          <a:p>
            <a:r>
              <a:rPr lang="fr-FR" sz="1200" dirty="0"/>
              <a:t>Fig.3. </a:t>
            </a:r>
            <a:r>
              <a:rPr lang="en-CA" sz="1200" dirty="0"/>
              <a:t>Convergence de </a:t>
            </a:r>
            <a:r>
              <a:rPr lang="en-CA" sz="1200" dirty="0" err="1"/>
              <a:t>l’erreur</a:t>
            </a:r>
            <a:r>
              <a:rPr lang="en-CA" sz="1200" dirty="0"/>
              <a:t> L2 </a:t>
            </a:r>
            <a:r>
              <a:rPr lang="en-CA" sz="1200" dirty="0" err="1"/>
              <a:t>en</a:t>
            </a:r>
            <a:r>
              <a:rPr lang="en-CA" sz="1200" dirty="0"/>
              <a:t> </a:t>
            </a:r>
            <a:r>
              <a:rPr lang="en-CA" sz="1200" dirty="0" err="1"/>
              <a:t>fonction</a:t>
            </a:r>
            <a:r>
              <a:rPr lang="en-CA" sz="1200" dirty="0"/>
              <a:t> du pas dx</a:t>
            </a:r>
            <a:endParaRPr lang="fr-FR" sz="1200" dirty="0"/>
          </a:p>
        </p:txBody>
      </p:sp>
      <p:sp>
        <p:nvSpPr>
          <p:cNvPr id="7" name="ZoneTexte 4">
            <a:extLst>
              <a:ext uri="{FF2B5EF4-FFF2-40B4-BE49-F238E27FC236}">
                <a16:creationId xmlns:a16="http://schemas.microsoft.com/office/drawing/2014/main" id="{D171DBA5-F2AB-1803-42AF-95DB866C9BD0}"/>
              </a:ext>
            </a:extLst>
          </p:cNvPr>
          <p:cNvSpPr txBox="1"/>
          <p:nvPr/>
        </p:nvSpPr>
        <p:spPr>
          <a:xfrm>
            <a:off x="1113503" y="5866798"/>
            <a:ext cx="2111477" cy="461665"/>
          </a:xfrm>
          <a:prstGeom prst="rect">
            <a:avLst/>
          </a:prstGeom>
          <a:noFill/>
        </p:spPr>
        <p:txBody>
          <a:bodyPr wrap="square" rtlCol="0">
            <a:spAutoFit/>
          </a:bodyPr>
          <a:lstStyle/>
          <a:p>
            <a:r>
              <a:rPr lang="fr-FR" sz="1200" dirty="0"/>
              <a:t>Tableau 2. </a:t>
            </a:r>
            <a:r>
              <a:rPr lang="en-CA" sz="1200" dirty="0"/>
              <a:t>Valeur de </a:t>
            </a:r>
            <a:r>
              <a:rPr lang="en-CA" sz="1200" dirty="0" err="1"/>
              <a:t>l’erreur</a:t>
            </a:r>
            <a:r>
              <a:rPr lang="en-CA" sz="1200" dirty="0"/>
              <a:t> L2 pour </a:t>
            </a:r>
            <a:r>
              <a:rPr lang="en-CA" sz="1200" dirty="0" err="1"/>
              <a:t>différents</a:t>
            </a:r>
            <a:r>
              <a:rPr lang="en-CA" sz="1200" dirty="0"/>
              <a:t> </a:t>
            </a:r>
            <a:r>
              <a:rPr lang="en-CA" sz="1200" dirty="0" err="1"/>
              <a:t>maillages</a:t>
            </a:r>
            <a:endParaRPr lang="fr-FR" sz="1200" dirty="0"/>
          </a:p>
        </p:txBody>
      </p:sp>
    </p:spTree>
    <p:extLst>
      <p:ext uri="{BB962C8B-B14F-4D97-AF65-F5344CB8AC3E}">
        <p14:creationId xmlns:p14="http://schemas.microsoft.com/office/powerpoint/2010/main" val="3362394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44768CFAF743F4A83B0523C20156377" ma:contentTypeVersion="11" ma:contentTypeDescription="Create a new document." ma:contentTypeScope="" ma:versionID="aafa440e1ffbdaf1b0956f4ac1c916a8">
  <xsd:schema xmlns:xsd="http://www.w3.org/2001/XMLSchema" xmlns:xs="http://www.w3.org/2001/XMLSchema" xmlns:p="http://schemas.microsoft.com/office/2006/metadata/properties" xmlns:ns2="ec825916-6f01-4646-bf11-4e97fdd06dc8" xmlns:ns3="10202d72-3646-4d36-9cf4-1feba2c78df0" targetNamespace="http://schemas.microsoft.com/office/2006/metadata/properties" ma:root="true" ma:fieldsID="7a73fe93b8aa32af4ca50956a2221801" ns2:_="" ns3:_="">
    <xsd:import namespace="ec825916-6f01-4646-bf11-4e97fdd06dc8"/>
    <xsd:import namespace="10202d72-3646-4d36-9cf4-1feba2c78df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825916-6f01-4646-bf11-4e97fdd06d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f476608-de7c-404e-abc8-afb03e5b2ea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202d72-3646-4d36-9cf4-1feba2c78df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d90600f-5062-4a49-b68f-b339a4d20179}" ma:internalName="TaxCatchAll" ma:showField="CatchAllData" ma:web="10202d72-3646-4d36-9cf4-1feba2c78d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c825916-6f01-4646-bf11-4e97fdd06dc8">
      <Terms xmlns="http://schemas.microsoft.com/office/infopath/2007/PartnerControls"/>
    </lcf76f155ced4ddcb4097134ff3c332f>
    <TaxCatchAll xmlns="10202d72-3646-4d36-9cf4-1feba2c78df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B5C90D-8262-4EAC-95BF-2CC4C44D50EC}">
  <ds:schemaRefs>
    <ds:schemaRef ds:uri="10202d72-3646-4d36-9cf4-1feba2c78df0"/>
    <ds:schemaRef ds:uri="ec825916-6f01-4646-bf11-4e97fdd06dc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C0D4AF6-CA21-4510-812C-479171907BC9}">
  <ds:schemaRefs>
    <ds:schemaRef ds:uri="ec825916-6f01-4646-bf11-4e97fdd06dc8"/>
    <ds:schemaRef ds:uri="http://schemas.microsoft.com/office/2006/documentManagement/types"/>
    <ds:schemaRef ds:uri="http://purl.org/dc/dcmitype/"/>
    <ds:schemaRef ds:uri="http://schemas.microsoft.com/office/infopath/2007/PartnerControls"/>
    <ds:schemaRef ds:uri="http://purl.org/dc/terms/"/>
    <ds:schemaRef ds:uri="10202d72-3646-4d36-9cf4-1feba2c78df0"/>
    <ds:schemaRef ds:uri="http://www.w3.org/XML/1998/namespace"/>
    <ds:schemaRef ds:uri="http://schemas.microsoft.com/office/2006/metadata/propertie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73F4A501-0066-4B8E-9AA2-A07CF344BF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1103</TotalTime>
  <Words>4143</Words>
  <Application>Microsoft Office PowerPoint</Application>
  <PresentationFormat>Widescreen</PresentationFormat>
  <Paragraphs>283</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Aptos</vt:lpstr>
      <vt:lpstr>Aptos </vt:lpstr>
      <vt:lpstr>Aptos Display</vt:lpstr>
      <vt:lpstr>Aptos Narrow</vt:lpstr>
      <vt:lpstr>Arial</vt:lpstr>
      <vt:lpstr>Calibri</vt:lpstr>
      <vt:lpstr>Cambria Math</vt:lpstr>
      <vt:lpstr>Office Theme</vt:lpstr>
      <vt:lpstr>Projet Final – V&amp;V d’un modèle d’éléments finis modélisant la section lombaire d’une colonne vertébrale </vt:lpstr>
      <vt:lpstr>Introduction et mise en contexte</vt:lpstr>
      <vt:lpstr>Modèle mathématique</vt:lpstr>
      <vt:lpstr>Discrétisation</vt:lpstr>
      <vt:lpstr>Discrétisation</vt:lpstr>
      <vt:lpstr>Vérification de code</vt:lpstr>
      <vt:lpstr>Vérification de code</vt:lpstr>
      <vt:lpstr>Vérification de code</vt:lpstr>
      <vt:lpstr>Vérification de code</vt:lpstr>
      <vt:lpstr>Vérification de code</vt:lpstr>
      <vt:lpstr>Vérification de code</vt:lpstr>
      <vt:lpstr>Vérification de code</vt:lpstr>
      <vt:lpstr>Vérification de code</vt:lpstr>
      <vt:lpstr>Vérification de code</vt:lpstr>
      <vt:lpstr>Vérification de solution</vt:lpstr>
      <vt:lpstr>Vérification de solution</vt:lpstr>
      <vt:lpstr>Propagation des incertitudes </vt:lpstr>
      <vt:lpstr>Propagation des incertitudes </vt:lpstr>
      <vt:lpstr>Propagation des incertitudes </vt:lpstr>
      <vt:lpstr>Propagation des incertitudes </vt:lpstr>
      <vt:lpstr>Propagation des incertitudes </vt:lpstr>
      <vt:lpstr>Validation</vt:lpstr>
      <vt:lpstr>Validation</vt:lpstr>
      <vt:lpstr>Conclusion</vt:lpstr>
      <vt:lpstr>Bibliographie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Alexandre Deschênes</cp:lastModifiedBy>
  <cp:revision>56</cp:revision>
  <dcterms:created xsi:type="dcterms:W3CDTF">2024-02-09T05:24:05Z</dcterms:created>
  <dcterms:modified xsi:type="dcterms:W3CDTF">2024-04-13T03:04:34Z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0x010100744768CFAF743F4A83B0523C20156377</vt:lpwstr>
  </property>
  <property fmtid="{D5CDD505-2E9C-101B-9397-08002B2CF9AE}" pid="3" name="MediaServiceImageTags">
    <vt:lpwstr/>
  </property>
</Properties>
</file>