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57" r:id="rId6"/>
    <p:sldId id="266" r:id="rId7"/>
    <p:sldId id="267" r:id="rId8"/>
    <p:sldId id="264" r:id="rId9"/>
    <p:sldId id="268" r:id="rId10"/>
    <p:sldId id="262" r:id="rId11"/>
    <p:sldId id="287" r:id="rId12"/>
    <p:sldId id="285" r:id="rId13"/>
    <p:sldId id="288" r:id="rId14"/>
    <p:sldId id="286" r:id="rId15"/>
    <p:sldId id="289" r:id="rId16"/>
    <p:sldId id="291" r:id="rId17"/>
    <p:sldId id="290" r:id="rId18"/>
    <p:sldId id="281" r:id="rId19"/>
    <p:sldId id="280" r:id="rId20"/>
    <p:sldId id="270" r:id="rId21"/>
    <p:sldId id="274" r:id="rId22"/>
    <p:sldId id="273" r:id="rId23"/>
    <p:sldId id="277" r:id="rId24"/>
    <p:sldId id="279" r:id="rId25"/>
    <p:sldId id="278" r:id="rId26"/>
    <p:sldId id="271"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extLst>
      <p:ext xmlns:p="http://schemas.openxmlformats.org/presentationml/2006/main" uri="{57CB4572-C831-44C2-8A1C-0ADB6CCDFE69}">
        <p223:reactions xmlns:p223="http://schemas.microsoft.com/office/powerpoint/2022/03/main">
          <p223:rxn type="👍">
            <p223:instance time="2024-04-14T18:21:23.564" authorId="{E68F2F47-82E5-2BC7-0FEC-4F4EC863DDC3}"/>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9EA6847D-0F1C-4E6B-9D14-F86603C90A34}" type="datetime1">
              <a:rPr lang="en-CA" smtClean="0"/>
              <a:t>2024-04-15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ADE0B10-915C-4E23-BF3D-3A60511C290D}" type="datetime1">
              <a:rPr lang="en-CA" smtClean="0"/>
              <a:t>2024-04-15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18C01E2C-5F1C-40DF-9FFA-058BE0208EC5}" type="datetime1">
              <a:rPr lang="en-CA" smtClean="0"/>
              <a:t>2024-04-15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4E66924-F8B7-484E-9572-FEB480D73625}" type="datetime1">
              <a:rPr lang="en-CA" smtClean="0"/>
              <a:t>2024-04-15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8DF54FAA-8BEB-4397-B05D-7E067FAA1D51}" type="datetime1">
              <a:rPr lang="en-CA" smtClean="0"/>
              <a:t>2024-04-15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91E49129-39F5-406C-9780-EBCC397C408D}" type="datetime1">
              <a:rPr lang="en-CA" smtClean="0"/>
              <a:t>2024-04-15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842BEFE3-C6EA-474C-97FD-ABDEA347D9FB}" type="datetime1">
              <a:rPr lang="en-CA" smtClean="0"/>
              <a:t>2024-04-15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6E136DE9-66C8-4178-B1EE-68BA1DDA6AC1}" type="datetime1">
              <a:rPr lang="en-CA" smtClean="0"/>
              <a:t>2024-04-15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9FB45C08-7649-49AF-BD7B-580DB8C99B7A}" type="datetime1">
              <a:rPr lang="en-CA" smtClean="0"/>
              <a:t>2024-04-15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892CBF7-3610-449C-AFF4-F9E06E0A3AE6}" type="datetime1">
              <a:rPr lang="en-CA" smtClean="0"/>
              <a:t>2024-04-15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FEBB46D6-6F0E-424D-BC97-33481DE3A81C}" type="datetime1">
              <a:rPr lang="en-CA" smtClean="0"/>
              <a:t>2024-04-15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3E6E16-3168-468D-A621-C54C80625A51}" type="datetime1">
              <a:rPr lang="en-CA" smtClean="0"/>
              <a:t>2024-04-15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00.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8EF54F8-527A-34C8-885D-511EBC06BAD5}"/>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avec l’erreur L2,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552B322-FC02-A50A-ED20-6CE8DCF65154}"/>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4" name="Rectangle 3">
            <a:extLst>
              <a:ext uri="{FF2B5EF4-FFF2-40B4-BE49-F238E27FC236}">
                <a16:creationId xmlns:a16="http://schemas.microsoft.com/office/drawing/2014/main" id="{90985DD7-71CB-4A32-AAEA-05B4DD6EC606}"/>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(le déplacement). Comme on peut le voir à la figure 4, le déplacement est nul à la base de la poutre mais l’angle ne l’est pas. Ceci introduit une erreur entre les nœuds dû à l'interpolation.</a:t>
            </a:r>
            <a:endParaRPr lang="fr-CA" sz="1800" dirty="0"/>
          </a:p>
          <a:p>
            <a:pPr marL="0" indent="0" algn="just">
              <a:buNone/>
            </a:pP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5" name="Slide Number Placeholder 4">
            <a:extLst>
              <a:ext uri="{FF2B5EF4-FFF2-40B4-BE49-F238E27FC236}">
                <a16:creationId xmlns:a16="http://schemas.microsoft.com/office/drawing/2014/main" id="{843677EC-8660-9CDF-987F-72428454CDFB}"/>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4" name="Rectangle 3">
            <a:extLst>
              <a:ext uri="{FF2B5EF4-FFF2-40B4-BE49-F238E27FC236}">
                <a16:creationId xmlns:a16="http://schemas.microsoft.com/office/drawing/2014/main" id="{A3671CCE-1689-1DD9-D97C-36F6EA41A1A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buNone/>
                </a:pPr>
                <a:r>
                  <a:rPr lang="fr-CA" sz="1800" dirty="0"/>
                  <a:t>Il est donc possible de remarquer qu’une différente méthode est nécessaire afin d’effectuer la vérification de code. Pour ce faire, il est possible d’utiliser l’énergie de déformation avec une charge répartie.</a:t>
                </a:r>
              </a:p>
              <a:p>
                <a:pPr marL="0" indent="0" algn="just">
                  <a:buNone/>
                </a:pPr>
                <a:r>
                  <a:rPr lang="fr-CA" sz="1800" dirty="0"/>
                  <a:t>L’énergie de déformation par élément linéaire est définie comme suit: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L’erreur locale de discrétisation est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marL="0" indent="0" algn="just">
                  <a:buNone/>
                </a:pPr>
                <a:r>
                  <a:rPr lang="fr-CA" sz="1800" dirty="0"/>
                  <a:t>De ce fait, l’erreur locale sur l’énergie de déformation peut être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𝐸</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Toutefois, elle peut également être définie à l’aide de la formulation de l’erreur de discrétisation d’une méthode par éléments finis, soit:</a:t>
                </a:r>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𝐸</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598"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10108A2-108C-9B6B-91B7-BD9E1C13032A}"/>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4" name="Rectangle 3">
            <a:extLst>
              <a:ext uri="{FF2B5EF4-FFF2-40B4-BE49-F238E27FC236}">
                <a16:creationId xmlns:a16="http://schemas.microsoft.com/office/drawing/2014/main" id="{31BAE03D-CE65-1623-A78F-0B2B513D414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815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98177170"/>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8">
            <a:extLst>
              <a:ext uri="{FF2B5EF4-FFF2-40B4-BE49-F238E27FC236}">
                <a16:creationId xmlns:a16="http://schemas.microsoft.com/office/drawing/2014/main" id="{3A70F826-24CA-2337-5173-89A61B28C3D4}"/>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6" name="Rectangle 5">
            <a:extLst>
              <a:ext uri="{FF2B5EF4-FFF2-40B4-BE49-F238E27FC236}">
                <a16:creationId xmlns:a16="http://schemas.microsoft.com/office/drawing/2014/main" id="{8BAE1BDF-8C82-BBE1-F14E-7EC7C361622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Il faut noter que 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 Il est donc possible de remarquer que cette méthode est beaucoup mieux adaptée pour analyser la convergence des éléments poutre. Les poutres utilisées par le logiciel Simcenter3D sont des éléments finis linéaires. Effectivement, elles ne possèdent pas de nœuds milieux permettant de prendre en compte la pente dans l’élément. </a:t>
                </a:r>
              </a:p>
              <a:p>
                <a:pPr marL="0" indent="0" algn="just">
                  <a:buNone/>
                </a:pPr>
                <a:endParaRPr lang="fr-CA" sz="1800" dirty="0"/>
              </a:p>
              <a:p>
                <a:pPr marL="0" indent="0" algn="just">
                  <a:buNone/>
                </a:pPr>
                <a:r>
                  <a:rPr lang="fr-CA" sz="1800" dirty="0"/>
                  <a:t>Il est donc possible de remarquer que 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marL="0" indent="0" algn="just">
                  <a:buNone/>
                </a:pPr>
                <a:r>
                  <a:rPr lang="fr-CA" sz="1800" dirty="0"/>
                  <a:t>De plus, la qualité de la régression vient ajouter de la validité à cette affirmation étant donné qu’elle est exactement de R²=1. Il est normal d’obtenir une telle régression étant donné que l’on utilise un logiciel commercial qui a dû être vérifié extensivement par Siemens.</a:t>
                </a:r>
              </a:p>
              <a:p>
                <a:pPr marL="0" indent="0" algn="just">
                  <a:buNone/>
                </a:pPr>
                <a:endParaRPr lang="fr-CA" sz="1800" dirty="0"/>
              </a:p>
              <a:p>
                <a:pPr marL="0" indent="0" algn="just">
                  <a:buNone/>
                </a:pPr>
                <a:r>
                  <a:rPr lang="fr-CA" sz="1800" dirty="0"/>
                  <a:t>Il est donc possible de conclure que le code résout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212F9EB7-5C44-4FE9-1B5E-021AAFF119D8}"/>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4" name="Rectangle 3">
            <a:extLst>
              <a:ext uri="{FF2B5EF4-FFF2-40B4-BE49-F238E27FC236}">
                <a16:creationId xmlns:a16="http://schemas.microsoft.com/office/drawing/2014/main" id="{3FCA21F0-3EF8-A580-58A8-28C04ECA460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96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oMath>
                </a14:m>
                <a:endParaRPr lang="fr-CA" sz="1800" dirty="0"/>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r>
                  <a:rPr lang="fr-CA" sz="1800" dirty="0"/>
                  <a:t>h</a:t>
                </a:r>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554517474"/>
              </p:ext>
            </p:extLst>
          </p:nvPr>
        </p:nvGraphicFramePr>
        <p:xfrm>
          <a:off x="838200" y="4321732"/>
          <a:ext cx="4038600" cy="2113935"/>
        </p:xfrm>
        <a:graphic>
          <a:graphicData uri="http://schemas.openxmlformats.org/drawingml/2006/table">
            <a:tbl>
              <a:tblPr>
                <a:tableStyleId>{073A0DAA-6AF3-43AB-8588-CEC1D06C72B9}</a:tableStyleId>
              </a:tblPr>
              <a:tblGrid>
                <a:gridCol w="1321106">
                  <a:extLst>
                    <a:ext uri="{9D8B030D-6E8A-4147-A177-3AD203B41FA5}">
                      <a16:colId xmlns:a16="http://schemas.microsoft.com/office/drawing/2014/main" val="3415350444"/>
                    </a:ext>
                  </a:extLst>
                </a:gridCol>
                <a:gridCol w="2717494">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 [mm]</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 [mm]</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7" name="Slide Number Placeholder 6">
            <a:extLst>
              <a:ext uri="{FF2B5EF4-FFF2-40B4-BE49-F238E27FC236}">
                <a16:creationId xmlns:a16="http://schemas.microsoft.com/office/drawing/2014/main" id="{DD148BCD-C241-BB2E-E9AD-C1F06CCEAA7D}"/>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8" name="Rectangle 7">
            <a:extLst>
              <a:ext uri="{FF2B5EF4-FFF2-40B4-BE49-F238E27FC236}">
                <a16:creationId xmlns:a16="http://schemas.microsoft.com/office/drawing/2014/main" id="{82B54652-20EC-AFF4-D07D-253BEB78361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m:oMathPara>
                </a14:m>
                <a:endParaRPr lang="fr-CA" sz="1600" dirty="0">
                  <a:latin typeface="Aptos "/>
                </a:endParaRPr>
              </a:p>
              <a:p>
                <a:pPr marL="0" indent="0" algn="just">
                  <a:lnSpc>
                    <a:spcPct val="100000"/>
                  </a:lnSpc>
                  <a:buNone/>
                </a:pPr>
                <a:r>
                  <a:rPr lang="fr-CA" sz="16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1AA84267-AC5A-1C68-8A3C-87E1592EE454}"/>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4" name="Rectangle 3">
            <a:extLst>
              <a:ext uri="{FF2B5EF4-FFF2-40B4-BE49-F238E27FC236}">
                <a16:creationId xmlns:a16="http://schemas.microsoft.com/office/drawing/2014/main" id="{AACD4DC8-3AB0-24BE-F53B-C9C09D574F2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8650017-5619-589C-654E-C76AC441D7EF}"/>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4" name="Rectangle 3">
            <a:extLst>
              <a:ext uri="{FF2B5EF4-FFF2-40B4-BE49-F238E27FC236}">
                <a16:creationId xmlns:a16="http://schemas.microsoft.com/office/drawing/2014/main" id="{C6162948-1810-85BB-22E9-A5D9B9F6D4A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6.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711FE1AE-3B4C-153A-C1BB-9CD43A0DCB44}"/>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4" name="Rectangle 3">
            <a:extLst>
              <a:ext uri="{FF2B5EF4-FFF2-40B4-BE49-F238E27FC236}">
                <a16:creationId xmlns:a16="http://schemas.microsoft.com/office/drawing/2014/main" id="{D2059B86-05EF-7F4E-CA23-5A114F6DB1CB}"/>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7.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8. </a:t>
            </a:r>
            <a:r>
              <a:rPr lang="en-CA" sz="1200" dirty="0"/>
              <a:t>CDF de la SRQ</a:t>
            </a:r>
            <a:endParaRPr lang="fr-FR" sz="1200" dirty="0"/>
          </a:p>
        </p:txBody>
      </p:sp>
      <p:sp>
        <p:nvSpPr>
          <p:cNvPr id="9" name="Slide Number Placeholder 8">
            <a:extLst>
              <a:ext uri="{FF2B5EF4-FFF2-40B4-BE49-F238E27FC236}">
                <a16:creationId xmlns:a16="http://schemas.microsoft.com/office/drawing/2014/main" id="{0F15210A-0CDF-0DE2-1E9C-BAAC3450F38B}"/>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8" name="Rectangle 7">
            <a:extLst>
              <a:ext uri="{FF2B5EF4-FFF2-40B4-BE49-F238E27FC236}">
                <a16:creationId xmlns:a16="http://schemas.microsoft.com/office/drawing/2014/main" id="{FB62AE11-F5D2-8B5F-C7BD-2995DC6C76B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400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4" name="Slide Number Placeholder 3">
            <a:extLst>
              <a:ext uri="{FF2B5EF4-FFF2-40B4-BE49-F238E27FC236}">
                <a16:creationId xmlns:a16="http://schemas.microsoft.com/office/drawing/2014/main" id="{DADD488D-5AB2-D172-10C4-9D5B2F1CCA21}"/>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2" name="Rectangle 1">
            <a:extLst>
              <a:ext uri="{FF2B5EF4-FFF2-40B4-BE49-F238E27FC236}">
                <a16:creationId xmlns:a16="http://schemas.microsoft.com/office/drawing/2014/main" id="{026E126C-8AC9-1FA2-80F5-9075AEE896A7}"/>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r>
                        <a:rPr lang="en-CA" sz="1600" b="0" i="1" smtClean="0">
                          <a:latin typeface="Cambria Math" panose="02040503050406030204" pitchFamily="18" charset="0"/>
                        </a:rPr>
                        <m:t> </m:t>
                      </m:r>
                      <m:r>
                        <a:rPr lang="en-CA" sz="1600" b="0" i="1" smtClean="0">
                          <a:latin typeface="Cambria Math" panose="02040503050406030204" pitchFamily="18" charset="0"/>
                        </a:rPr>
                        <m:t>𝑚𝑚</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9DA74A6D-9267-4A22-E27F-E31B47CF2221}"/>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4" name="Rectangle 3">
            <a:extLst>
              <a:ext uri="{FF2B5EF4-FFF2-40B4-BE49-F238E27FC236}">
                <a16:creationId xmlns:a16="http://schemas.microsoft.com/office/drawing/2014/main" id="{AB6B6D6F-627F-6A22-B742-4796E38ADDB5}"/>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a:rPr lang="en-CA" sz="1600" b="0" i="0" smtClean="0">
                          <a:latin typeface="Cambria Math" panose="02040503050406030204" pitchFamily="18" charset="0"/>
                        </a:rPr>
                        <m:t>(</m:t>
                      </m:r>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r>
                        <a:rPr lang="en-CA" sz="1600" b="0" i="1" smtClean="0">
                          <a:latin typeface="Cambria Math" panose="02040503050406030204" pitchFamily="18" charset="0"/>
                        </a:rPr>
                        <m:t>)</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(loi d’Ohm),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l’allongement</a:t>
                </a:r>
                <a:r>
                  <a:rPr lang="en-CA" sz="1600" dirty="0"/>
                  <a:t>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𝑙</m:t>
                    </m:r>
                  </m:oMath>
                </a14:m>
                <a:r>
                  <a:rPr lang="fr-FR" sz="1600" dirty="0"/>
                  <a:t> </a:t>
                </a:r>
                <a:r>
                  <a:rPr lang="en-CA" sz="1600" dirty="0"/>
                  <a:t>aussi</a:t>
                </a:r>
                <a:r>
                  <a:rPr lang="fr-FR" sz="1600" dirty="0"/>
                  <a:t>.</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fig.9).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491FC1DB-91C1-B770-677B-778C6EC4EDAB}"/>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4" name="Rectangle 3">
            <a:extLst>
              <a:ext uri="{FF2B5EF4-FFF2-40B4-BE49-F238E27FC236}">
                <a16:creationId xmlns:a16="http://schemas.microsoft.com/office/drawing/2014/main" id="{8D04AFA7-E406-9EF6-FFE8-57224C2858E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fig.9-page précédente), d’où l’erreur de simulation E présentée au tableau 5:</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r>
                        <a:rPr lang="en-CA" sz="1700" b="0" i="1" dirty="0" smtClean="0">
                          <a:latin typeface="Cambria Math" panose="02040503050406030204" pitchFamily="18" charset="0"/>
                        </a:rPr>
                        <m:t> </m:t>
                      </m:r>
                      <m:r>
                        <a:rPr lang="en-CA" sz="1700" b="0" i="1" dirty="0" smtClean="0">
                          <a:latin typeface="Cambria Math" panose="02040503050406030204" pitchFamily="18" charset="0"/>
                        </a:rPr>
                        <m:t>𝑚𝑚</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e>
                      </m:d>
                      <m:r>
                        <a:rPr lang="en-CA" sz="1700" b="0" i="1" dirty="0" smtClean="0">
                          <a:latin typeface="Cambria Math" panose="02040503050406030204" pitchFamily="18" charset="0"/>
                        </a:rPr>
                        <m:t> </m:t>
                      </m:r>
                      <m:r>
                        <a:rPr lang="en-CA" sz="1700" b="0" i="1" dirty="0" smtClean="0">
                          <a:latin typeface="Cambria Math" panose="02040503050406030204" pitchFamily="18" charset="0"/>
                        </a:rPr>
                        <m:t>𝑚𝑚</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m:t>
                      </m:r>
                      <m:d>
                        <m:dPr>
                          <m:begChr m:val="["/>
                          <m:endChr m:val="]"/>
                          <m:ctrlPr>
                            <a:rPr lang="en-CA" sz="1700" b="1" i="1" dirty="0" smtClean="0">
                              <a:latin typeface="Cambria Math" panose="02040503050406030204" pitchFamily="18" charset="0"/>
                            </a:rPr>
                          </m:ctrlPr>
                        </m:dPr>
                        <m:e>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e>
                      </m:d>
                      <m:r>
                        <a:rPr lang="en-CA" sz="1700" b="1" i="1" dirty="0" smtClean="0">
                          <a:latin typeface="Cambria Math" panose="02040503050406030204" pitchFamily="18" charset="0"/>
                        </a:rPr>
                        <m:t> </m:t>
                      </m:r>
                      <m:r>
                        <a:rPr lang="en-CA" sz="1700" b="1" i="1" dirty="0" smtClean="0">
                          <a:latin typeface="Cambria Math" panose="02040503050406030204" pitchFamily="18" charset="0"/>
                        </a:rPr>
                        <m:t>𝒎𝒎</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334422" cy="307777"/>
          </a:xfrm>
          <a:prstGeom prst="rect">
            <a:avLst/>
          </a:prstGeom>
          <a:noFill/>
        </p:spPr>
        <p:txBody>
          <a:bodyPr wrap="square" rtlCol="0">
            <a:spAutoFit/>
          </a:bodyPr>
          <a:lstStyle/>
          <a:p>
            <a:r>
              <a:rPr lang="en-US" sz="1400" dirty="0"/>
              <a:t>Fig.10.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5" name="ZoneTexte 4">
            <a:extLst>
              <a:ext uri="{FF2B5EF4-FFF2-40B4-BE49-F238E27FC236}">
                <a16:creationId xmlns:a16="http://schemas.microsoft.com/office/drawing/2014/main" id="{CE3761A4-DB83-99C0-7B09-41073DF19926}"/>
              </a:ext>
            </a:extLst>
          </p:cNvPr>
          <p:cNvSpPr txBox="1"/>
          <p:nvPr/>
        </p:nvSpPr>
        <p:spPr>
          <a:xfrm>
            <a:off x="8474430" y="906753"/>
            <a:ext cx="4038600" cy="276999"/>
          </a:xfrm>
          <a:prstGeom prst="rect">
            <a:avLst/>
          </a:prstGeom>
          <a:noFill/>
        </p:spPr>
        <p:txBody>
          <a:bodyPr wrap="square" rtlCol="0">
            <a:spAutoFit/>
          </a:bodyPr>
          <a:lstStyle/>
          <a:p>
            <a:r>
              <a:rPr lang="fr-FR" sz="1200" dirty="0"/>
              <a:t>Tableau 5. Tableau de l’erreur de simulation</a:t>
            </a:r>
          </a:p>
        </p:txBody>
      </p:sp>
      <p:sp>
        <p:nvSpPr>
          <p:cNvPr id="9" name="Slide Number Placeholder 8">
            <a:extLst>
              <a:ext uri="{FF2B5EF4-FFF2-40B4-BE49-F238E27FC236}">
                <a16:creationId xmlns:a16="http://schemas.microsoft.com/office/drawing/2014/main" id="{440B8553-23AC-D3AA-A797-4A00EB88EB0E}"/>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8" name="Rectangle 7">
            <a:extLst>
              <a:ext uri="{FF2B5EF4-FFF2-40B4-BE49-F238E27FC236}">
                <a16:creationId xmlns:a16="http://schemas.microsoft.com/office/drawing/2014/main" id="{6F736270-6293-5487-761C-FBB5F4BE1578}"/>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E5147425-65D7-37E2-94C4-C8DE409FE9A3}"/>
              </a:ext>
            </a:extLst>
          </p:cNvPr>
          <p:cNvSpPr>
            <a:spLocks noGrp="1"/>
          </p:cNvSpPr>
          <p:nvPr>
            <p:ph type="sldNum" sz="quarter" idx="12"/>
          </p:nvPr>
        </p:nvSpPr>
        <p:spPr/>
        <p:txBody>
          <a:bodyPr/>
          <a:lstStyle/>
          <a:p>
            <a:fld id="{4BD3201E-7DF8-462B-AC18-61E63795AE0D}" type="slidenum">
              <a:rPr lang="en-CA" smtClean="0"/>
              <a:t>23</a:t>
            </a:fld>
            <a:endParaRPr lang="en-CA"/>
          </a:p>
        </p:txBody>
      </p:sp>
      <p:sp>
        <p:nvSpPr>
          <p:cNvPr id="4" name="Rectangle 3">
            <a:extLst>
              <a:ext uri="{FF2B5EF4-FFF2-40B4-BE49-F238E27FC236}">
                <a16:creationId xmlns:a16="http://schemas.microsoft.com/office/drawing/2014/main" id="{E8BA408E-8F21-2E99-63F6-15F587C524E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01032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lnSpc>
                    <a:spcPct val="110000"/>
                  </a:lnSpc>
                  <a:spcAft>
                    <a:spcPts val="1200"/>
                  </a:spcAft>
                  <a:buNone/>
                </a:pPr>
                <a:r>
                  <a:rPr lang="fr-CA" sz="1800" dirty="0"/>
                  <a:t>En voulant effectuer la vérification de code sur le logiciel </a:t>
                </a:r>
                <a:r>
                  <a:rPr lang="fr-CA" sz="1800" dirty="0" err="1"/>
                  <a:t>SimCenter</a:t>
                </a:r>
                <a:r>
                  <a:rPr lang="fr-CA" sz="1800" dirty="0"/>
                  <a:t> 3D, le problème rencontré réside dans l’incompatibilité de la solution analytique choisie pour la vérification (Formulation d’une poutre d’Euler qui est une équation différentielle d’ordre 4) avec la nature des éléments poutre implémentés par </a:t>
                </a:r>
                <a:r>
                  <a:rPr lang="fr-CA" sz="1800" dirty="0" err="1"/>
                  <a:t>SimCenter</a:t>
                </a:r>
                <a:r>
                  <a:rPr lang="fr-CA" sz="1800" dirty="0"/>
                  <a:t> (qui sont des poutres de Timoshenko, équation différentielle d’ordre m=2, donc interpolation d’ordre m-1=1). Ainsi l’interpolation entre deux nœuds de la poutre d’Euler était linéaire et l’erreur L2 ne convergeait pas vers l’ordre formel attendu. Cependant, en utilisant une méthode de convergence basée sur les énergies de déformation, et qui converge à l’ordre p, on réussit à retrouver l’ordre p=1 d’un élément linéaire. Le code est donc vérifié, tel qu’attendu vu que c’est un logiciel commercial qui a normalement déjà subit toutes les étapes de V&amp;V.</a:t>
                </a:r>
              </a:p>
              <a:p>
                <a:pPr marL="0" indent="0" algn="just">
                  <a:lnSpc>
                    <a:spcPct val="110000"/>
                  </a:lnSpc>
                  <a:spcAft>
                    <a:spcPts val="1200"/>
                  </a:spcAft>
                  <a:buNone/>
                </a:pPr>
                <a:r>
                  <a:rPr lang="fr-CA" sz="1800" dirty="0"/>
                  <a:t>Pour la vérification de solution, on se base sur l’ordre formel de l’équation d’une poutre de Timoshenko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r>
                      <a:rPr lang="en-CA" sz="1800" b="0" i="0" smtClean="0">
                        <a:latin typeface="Cambria Math" panose="02040503050406030204" pitchFamily="18" charset="0"/>
                      </a:rPr>
                      <m:t>).</m:t>
                    </m:r>
                  </m:oMath>
                </a14:m>
                <a:r>
                  <a:rPr lang="fr-CA" sz="1800" dirty="0"/>
                  <a:t> Ainsi on obtient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=2.055</m:t>
                    </m:r>
                  </m:oMath>
                </a14:m>
                <a:r>
                  <a:rPr lang="fr-CA" sz="1800" dirty="0"/>
                  <a:t> en utilisant 3 maillages, ce qui donne un écart relatif ~3% . Avec un tel écart proche de 1% on trouve qu’une approximation de la solution par une extrapolation de Richardson est possible, donc l’incertitude est nulle, et la solution est vérifiée.</a:t>
                </a:r>
              </a:p>
              <a:p>
                <a:pPr marL="0" indent="0" algn="just">
                  <a:lnSpc>
                    <a:spcPct val="110000"/>
                  </a:lnSpc>
                  <a:buNone/>
                </a:pPr>
                <a:r>
                  <a:rPr lang="fr-CA" sz="1800" dirty="0"/>
                  <a:t>Arrivée l’étape de validation, plusieurs hypothèses ont dû être effectuées pour pallier le manque d’information des articles scientifiques sur la distribution des données d’entrée, ainsi que les erreurs de mesure de ces données, mais aussi sur les expériences de validation et les mesures de la SRQ. Ceci fait que malgré le fait que l’intervalle d’incertitude sur l'erreur du modèle contient la valeur 0, l’intervalle est beaucoup trop large pour pouvoir affirmer que le modèle est complètement fiable. Des efforts de réduction</a:t>
                </a:r>
                <a:r>
                  <a:rPr lang="en-CA" sz="1800" dirty="0"/>
                  <a:t>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𝑣𝑎𝑙</m:t>
                        </m:r>
                        <m:r>
                          <a:rPr lang="en-CA" sz="1800" i="1" dirty="0">
                            <a:latin typeface="Cambria Math" panose="02040503050406030204" pitchFamily="18" charset="0"/>
                          </a:rPr>
                          <m:t> </m:t>
                        </m:r>
                      </m:sub>
                    </m:sSub>
                  </m:oMath>
                </a14:m>
                <a:r>
                  <a:rPr lang="fr-FR" sz="1800" dirty="0"/>
                  <a:t>doivent être entrepris à travers la réduction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799"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C554A85-9FD4-A3A3-F781-8C6ACBA4D72A}"/>
              </a:ext>
            </a:extLst>
          </p:cNvPr>
          <p:cNvSpPr>
            <a:spLocks noGrp="1"/>
          </p:cNvSpPr>
          <p:nvPr>
            <p:ph type="sldNum" sz="quarter" idx="12"/>
          </p:nvPr>
        </p:nvSpPr>
        <p:spPr/>
        <p:txBody>
          <a:bodyPr/>
          <a:lstStyle/>
          <a:p>
            <a:fld id="{4BD3201E-7DF8-462B-AC18-61E63795AE0D}" type="slidenum">
              <a:rPr lang="en-CA" smtClean="0"/>
              <a:t>24</a:t>
            </a:fld>
            <a:endParaRPr lang="en-CA"/>
          </a:p>
        </p:txBody>
      </p:sp>
      <p:sp>
        <p:nvSpPr>
          <p:cNvPr id="4" name="Rectangle 3">
            <a:extLst>
              <a:ext uri="{FF2B5EF4-FFF2-40B4-BE49-F238E27FC236}">
                <a16:creationId xmlns:a16="http://schemas.microsoft.com/office/drawing/2014/main" id="{4E9F394D-3B01-35AF-A608-94FCD1B86AD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5" name="Slide Number Placeholder 4">
            <a:extLst>
              <a:ext uri="{FF2B5EF4-FFF2-40B4-BE49-F238E27FC236}">
                <a16:creationId xmlns:a16="http://schemas.microsoft.com/office/drawing/2014/main" id="{AEC53A60-E2F1-78C3-773E-241090D039CD}"/>
              </a:ext>
            </a:extLst>
          </p:cNvPr>
          <p:cNvSpPr>
            <a:spLocks noGrp="1"/>
          </p:cNvSpPr>
          <p:nvPr>
            <p:ph type="sldNum" sz="quarter" idx="12"/>
          </p:nvPr>
        </p:nvSpPr>
        <p:spPr/>
        <p:txBody>
          <a:bodyPr/>
          <a:lstStyle/>
          <a:p>
            <a:fld id="{4BD3201E-7DF8-462B-AC18-61E63795AE0D}" type="slidenum">
              <a:rPr lang="en-CA" smtClean="0"/>
              <a:t>25</a:t>
            </a:fld>
            <a:endParaRPr lang="en-CA"/>
          </a:p>
        </p:txBody>
      </p:sp>
      <p:sp>
        <p:nvSpPr>
          <p:cNvPr id="4" name="Rectangle 3">
            <a:extLst>
              <a:ext uri="{FF2B5EF4-FFF2-40B4-BE49-F238E27FC236}">
                <a16:creationId xmlns:a16="http://schemas.microsoft.com/office/drawing/2014/main" id="{3847DF2F-2D95-F5EB-B88C-9AABFAF26E74}"/>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1"/>
                <a:ext cx="10515600" cy="5663453"/>
              </a:xfrm>
            </p:spPr>
            <p:txBody>
              <a:bodyPr>
                <a:normAutofit lnSpcReduction="10000"/>
              </a:bodyPr>
              <a:lstStyle/>
              <a:p>
                <a:pPr marL="0" indent="0" algn="just">
                  <a:lnSpc>
                    <a:spcPct val="110000"/>
                  </a:lnSpc>
                  <a:spcAft>
                    <a:spcPts val="12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 (eq. [1]):</a:t>
                </a: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r>
                        <a:rPr lang="en-CA" sz="1600" b="0" i="1" smtClean="0">
                          <a:latin typeface="Cambria Math" panose="02040503050406030204" pitchFamily="18" charset="0"/>
                        </a:rPr>
                        <m:t>         [1]</m:t>
                      </m:r>
                    </m:oMath>
                  </m:oMathPara>
                </a14:m>
                <a:endParaRPr lang="en-CA" sz="1600" i="1" dirty="0">
                  <a:latin typeface="Cambria Math" panose="02040503050406030204" pitchFamily="18" charset="0"/>
                </a:endParaRPr>
              </a:p>
              <a:p>
                <a:pPr marL="0" indent="0" algn="ctr">
                  <a:buNone/>
                </a:pPr>
                <a:endParaRPr lang="en-CA" sz="16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smtClean="0">
                              <a:solidFill>
                                <a:schemeClr val="tx1"/>
                              </a:solidFill>
                              <a:latin typeface="Cambria Math" panose="02040503050406030204" pitchFamily="18" charset="0"/>
                            </a:rPr>
                          </m:ctrlPr>
                        </m:fPr>
                        <m:num>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𝑑</m:t>
                              </m:r>
                            </m:e>
                            <m:sup>
                              <m:r>
                                <a:rPr lang="fr-FR" sz="1600" i="1">
                                  <a:solidFill>
                                    <a:schemeClr val="tx1"/>
                                  </a:solidFill>
                                  <a:latin typeface="Cambria Math" panose="02040503050406030204" pitchFamily="18" charset="0"/>
                                </a:rPr>
                                <m:t>2</m:t>
                              </m:r>
                            </m:sup>
                          </m:sSup>
                        </m:num>
                        <m:den>
                          <m:r>
                            <a:rPr lang="fr-FR" sz="1600" i="1">
                              <a:solidFill>
                                <a:schemeClr val="tx1"/>
                              </a:solidFill>
                              <a:latin typeface="Cambria Math" panose="02040503050406030204" pitchFamily="18" charset="0"/>
                            </a:rPr>
                            <m:t>𝑑</m:t>
                          </m:r>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𝑥</m:t>
                              </m:r>
                            </m:e>
                            <m:sup>
                              <m:r>
                                <a:rPr lang="fr-FR" sz="1600" i="1">
                                  <a:solidFill>
                                    <a:schemeClr val="tx1"/>
                                  </a:solidFill>
                                  <a:latin typeface="Cambria Math" panose="02040503050406030204" pitchFamily="18" charset="0"/>
                                </a:rPr>
                                <m:t>2</m:t>
                              </m:r>
                            </m:sup>
                          </m:sSup>
                        </m:den>
                      </m:f>
                      <m:d>
                        <m:dPr>
                          <m:ctrlPr>
                            <a:rPr lang="fr-FR" sz="1600" i="1">
                              <a:solidFill>
                                <a:schemeClr val="tx1"/>
                              </a:solidFill>
                              <a:latin typeface="Cambria Math" panose="02040503050406030204" pitchFamily="18" charset="0"/>
                            </a:rPr>
                          </m:ctrlPr>
                        </m:dPr>
                        <m:e>
                          <m:r>
                            <a:rPr lang="fr-FR" sz="1600" i="1">
                              <a:solidFill>
                                <a:schemeClr val="tx1"/>
                              </a:solidFill>
                              <a:latin typeface="Cambria Math" panose="02040503050406030204" pitchFamily="18" charset="0"/>
                            </a:rPr>
                            <m:t>𝐸</m:t>
                          </m:r>
                          <m:r>
                            <a:rPr lang="fr-FR" sz="1600" b="0" i="1" smtClean="0">
                              <a:solidFill>
                                <a:schemeClr val="tx1"/>
                              </a:solidFill>
                              <a:latin typeface="Cambria Math" panose="02040503050406030204" pitchFamily="18" charset="0"/>
                            </a:rPr>
                            <m:t>𝐼</m:t>
                          </m:r>
                          <m:f>
                            <m:fPr>
                              <m:ctrlPr>
                                <a:rPr lang="fr-FR" sz="1600" i="1">
                                  <a:solidFill>
                                    <a:schemeClr val="tx1"/>
                                  </a:solidFill>
                                  <a:latin typeface="Cambria Math" panose="02040503050406030204" pitchFamily="18" charset="0"/>
                                </a:rPr>
                              </m:ctrlPr>
                            </m:fPr>
                            <m:num>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𝑑</m:t>
                                  </m:r>
                                </m:e>
                                <m:sup>
                                  <m:r>
                                    <a:rPr lang="fr-FR" sz="1600" i="1">
                                      <a:solidFill>
                                        <a:schemeClr val="tx1"/>
                                      </a:solidFill>
                                      <a:latin typeface="Cambria Math" panose="02040503050406030204" pitchFamily="18" charset="0"/>
                                    </a:rPr>
                                    <m:t>2</m:t>
                                  </m:r>
                                </m:sup>
                              </m:sSup>
                              <m:r>
                                <a:rPr lang="fr-FR" sz="1600" i="1" smtClean="0">
                                  <a:solidFill>
                                    <a:schemeClr val="tx1"/>
                                  </a:solidFill>
                                  <a:latin typeface="Cambria Math" panose="02040503050406030204" pitchFamily="18" charset="0"/>
                                  <a:ea typeface="Cambria Math" panose="02040503050406030204" pitchFamily="18" charset="0"/>
                                </a:rPr>
                                <m:t>𝜌</m:t>
                              </m:r>
                            </m:num>
                            <m:den>
                              <m:r>
                                <a:rPr lang="fr-FR" sz="1600" i="1">
                                  <a:solidFill>
                                    <a:schemeClr val="tx1"/>
                                  </a:solidFill>
                                  <a:latin typeface="Cambria Math" panose="02040503050406030204" pitchFamily="18" charset="0"/>
                                </a:rPr>
                                <m:t>𝑑</m:t>
                              </m:r>
                              <m:r>
                                <a:rPr lang="fr-FR" sz="1600" b="0" i="1" smtClean="0">
                                  <a:solidFill>
                                    <a:schemeClr val="tx1"/>
                                  </a:solidFill>
                                  <a:latin typeface="Cambria Math" panose="02040503050406030204" pitchFamily="18" charset="0"/>
                                </a:rPr>
                                <m:t>𝑥</m:t>
                              </m:r>
                            </m:den>
                          </m:f>
                        </m:e>
                      </m:d>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𝑞</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e>
                      </m:d>
                      <m:r>
                        <a:rPr lang="en-CA" sz="1600" b="0" i="1" smtClean="0">
                          <a:solidFill>
                            <a:schemeClr val="tx1"/>
                          </a:solidFill>
                          <a:latin typeface="Cambria Math" panose="02040503050406030204" pitchFamily="18" charset="0"/>
                        </a:rPr>
                        <m:t>                    [2]</m:t>
                      </m:r>
                    </m:oMath>
                  </m:oMathPara>
                </a14:m>
                <a:endParaRPr lang="fr-CA" sz="1600" dirty="0">
                  <a:latin typeface="Aptos "/>
                </a:endParaRPr>
              </a:p>
              <a:p>
                <a:pPr marL="0" indent="0" algn="ctr">
                  <a:buNone/>
                </a:pPr>
                <a:r>
                  <a:rPr lang="fr-CA" sz="1200" b="1" dirty="0">
                    <a:latin typeface="Aptos "/>
                  </a:rPr>
                  <a:t>Note:</a:t>
                </a:r>
                <a:r>
                  <a:rPr lang="fr-CA" sz="1200" dirty="0">
                    <a:latin typeface="Aptos "/>
                  </a:rPr>
                  <a:t> l’équation [2] représente la formulation d’une charge répartie sur la poutre</a:t>
                </a:r>
              </a:p>
              <a:p>
                <a:pPr marL="0" indent="0" algn="ctr">
                  <a:buNone/>
                </a:pPr>
                <a:endParaRPr lang="en-CA" sz="1200"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r>
                  <a:rPr lang="fr-FR" sz="1400" i="1" dirty="0">
                    <a:latin typeface="Aptos "/>
                  </a:rPr>
                  <a:t>A: section de la poutre,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1"/>
                <a:ext cx="10515600" cy="5663453"/>
              </a:xfrm>
              <a:blipFill>
                <a:blip r:embed="rId2"/>
                <a:stretch>
                  <a:fillRect l="-348" t="-323"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4" name="Slide Number Placeholder 3">
            <a:extLst>
              <a:ext uri="{FF2B5EF4-FFF2-40B4-BE49-F238E27FC236}">
                <a16:creationId xmlns:a16="http://schemas.microsoft.com/office/drawing/2014/main" id="{1FC4FC90-A619-F30E-62A9-A165114ECF67}"/>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2" name="Rectangle 1">
            <a:extLst>
              <a:ext uri="{FF2B5EF4-FFF2-40B4-BE49-F238E27FC236}">
                <a16:creationId xmlns:a16="http://schemas.microsoft.com/office/drawing/2014/main" id="{6464FEFB-F182-CF13-DBC8-0BA7513CA5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927BF17-FF71-1575-5407-9904723134DF}"/>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4" name="Rectangle 3">
            <a:extLst>
              <a:ext uri="{FF2B5EF4-FFF2-40B4-BE49-F238E27FC236}">
                <a16:creationId xmlns:a16="http://schemas.microsoft.com/office/drawing/2014/main" id="{7F11DAA0-7588-79D3-E560-D79065B15B25}"/>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
        <p:nvSpPr>
          <p:cNvPr id="4" name="Slide Number Placeholder 3">
            <a:extLst>
              <a:ext uri="{FF2B5EF4-FFF2-40B4-BE49-F238E27FC236}">
                <a16:creationId xmlns:a16="http://schemas.microsoft.com/office/drawing/2014/main" id="{A13536B1-BF66-356D-1714-B061885C2D9F}"/>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2" name="Rectangle 1">
            <a:extLst>
              <a:ext uri="{FF2B5EF4-FFF2-40B4-BE49-F238E27FC236}">
                <a16:creationId xmlns:a16="http://schemas.microsoft.com/office/drawing/2014/main" id="{DE39F9C8-0EC1-A0D7-DDEE-74703ED4A43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E01A3948-E961-38B3-6F55-B5E84AB80F31}"/>
              </a:ext>
            </a:extLst>
          </p:cNvPr>
          <p:cNvSpPr/>
          <p:nvPr/>
        </p:nvSpPr>
        <p:spPr>
          <a:xfrm>
            <a:off x="681037" y="4974982"/>
            <a:ext cx="314325" cy="857250"/>
          </a:xfrm>
          <a:prstGeom prst="leftBrace">
            <a:avLst>
              <a:gd name="adj1" fmla="val 8333"/>
              <a:gd name="adj2" fmla="val 48889"/>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58E0FBBF-1B03-C9D6-5112-D7D633A776BB}"/>
              </a:ext>
            </a:extLst>
          </p:cNvPr>
          <p:cNvSpPr txBox="1"/>
          <p:nvPr/>
        </p:nvSpPr>
        <p:spPr>
          <a:xfrm>
            <a:off x="-5308" y="4870898"/>
            <a:ext cx="1000669" cy="954107"/>
          </a:xfrm>
          <a:prstGeom prst="rect">
            <a:avLst/>
          </a:prstGeom>
          <a:noFill/>
        </p:spPr>
        <p:txBody>
          <a:bodyPr wrap="square" rtlCol="0">
            <a:spAutoFit/>
          </a:bodyPr>
          <a:lstStyle/>
          <a:p>
            <a:r>
              <a:rPr lang="en-US" sz="1400" dirty="0">
                <a:solidFill>
                  <a:schemeClr val="accent2"/>
                </a:solidFill>
              </a:rPr>
              <a:t>Données </a:t>
            </a:r>
            <a:r>
              <a:rPr lang="en-CA" sz="1400" dirty="0" err="1">
                <a:solidFill>
                  <a:schemeClr val="accent2"/>
                </a:solidFill>
              </a:rPr>
              <a:t>d’intérêt</a:t>
            </a:r>
            <a:r>
              <a:rPr lang="en-CA" sz="1400" dirty="0">
                <a:solidFill>
                  <a:schemeClr val="accent2"/>
                </a:solidFill>
              </a:rPr>
              <a:t> pour </a:t>
            </a:r>
            <a:r>
              <a:rPr lang="en-CA" sz="1400" dirty="0" err="1">
                <a:solidFill>
                  <a:schemeClr val="accent2"/>
                </a:solidFill>
              </a:rPr>
              <a:t>ce</a:t>
            </a:r>
            <a:r>
              <a:rPr lang="en-CA" sz="1400" dirty="0">
                <a:solidFill>
                  <a:schemeClr val="accent2"/>
                </a:solidFill>
              </a:rPr>
              <a:t> </a:t>
            </a:r>
            <a:r>
              <a:rPr lang="en-CA" sz="1400" dirty="0" err="1">
                <a:solidFill>
                  <a:schemeClr val="accent2"/>
                </a:solidFill>
              </a:rPr>
              <a:t>projet</a:t>
            </a:r>
            <a:endParaRPr lang="fr-CA" sz="1400" dirty="0">
              <a:solidFill>
                <a:schemeClr val="accent2"/>
              </a:solidFill>
            </a:endParaRP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 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1877698152"/>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
        <p:nvSpPr>
          <p:cNvPr id="5" name="Slide Number Placeholder 4">
            <a:extLst>
              <a:ext uri="{FF2B5EF4-FFF2-40B4-BE49-F238E27FC236}">
                <a16:creationId xmlns:a16="http://schemas.microsoft.com/office/drawing/2014/main" id="{51C90362-E83D-C107-EA4F-FE82C4D2EACF}"/>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4" name="Rectangle 3">
            <a:extLst>
              <a:ext uri="{FF2B5EF4-FFF2-40B4-BE49-F238E27FC236}">
                <a16:creationId xmlns:a16="http://schemas.microsoft.com/office/drawing/2014/main" id="{69B3D440-4D98-84F9-690C-0C2493438E1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8726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 ainsi qu’une méthode alternative basée sur l'énergie de déformation.</a:t>
            </a:r>
          </a:p>
        </p:txBody>
      </p:sp>
      <p:sp>
        <p:nvSpPr>
          <p:cNvPr id="5" name="Slide Number Placeholder 4">
            <a:extLst>
              <a:ext uri="{FF2B5EF4-FFF2-40B4-BE49-F238E27FC236}">
                <a16:creationId xmlns:a16="http://schemas.microsoft.com/office/drawing/2014/main" id="{0CC49781-8CB8-2B3A-3054-49AF4F2B1593}"/>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4" name="Rectangle 3">
            <a:extLst>
              <a:ext uri="{FF2B5EF4-FFF2-40B4-BE49-F238E27FC236}">
                <a16:creationId xmlns:a16="http://schemas.microsoft.com/office/drawing/2014/main" id="{A6A18B2F-0561-C2D4-5B62-F517B3CC666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0075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7" name="Slide Number Placeholder 6">
            <a:extLst>
              <a:ext uri="{FF2B5EF4-FFF2-40B4-BE49-F238E27FC236}">
                <a16:creationId xmlns:a16="http://schemas.microsoft.com/office/drawing/2014/main" id="{8EF3E544-C0B6-3487-B0B5-77EF553CD81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6" name="Rectangle 5">
            <a:extLst>
              <a:ext uri="{FF2B5EF4-FFF2-40B4-BE49-F238E27FC236}">
                <a16:creationId xmlns:a16="http://schemas.microsoft.com/office/drawing/2014/main" id="{0D518649-14CB-488E-A106-4F0F4B3ACC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229097398"/>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9" name="Slide Number Placeholder 8">
            <a:extLst>
              <a:ext uri="{FF2B5EF4-FFF2-40B4-BE49-F238E27FC236}">
                <a16:creationId xmlns:a16="http://schemas.microsoft.com/office/drawing/2014/main" id="{52DAC177-6727-0924-9725-9DE4004A16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8" name="Rectangle 7">
            <a:extLst>
              <a:ext uri="{FF2B5EF4-FFF2-40B4-BE49-F238E27FC236}">
                <a16:creationId xmlns:a16="http://schemas.microsoft.com/office/drawing/2014/main" id="{4D8DAECE-8177-8147-E454-C7C5008EB36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3F4A501-0066-4B8E-9AA2-A07CF344BF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1278</TotalTime>
  <Words>4380</Words>
  <Application>Microsoft Office PowerPoint</Application>
  <PresentationFormat>Widescreen</PresentationFormat>
  <Paragraphs>316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vt:lpstr>
      <vt:lpstr>Aptos Display</vt:lpstr>
      <vt:lpstr>Aptos Narrow</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68</cp:revision>
  <dcterms:created xsi:type="dcterms:W3CDTF">2024-02-09T05:24:05Z</dcterms:created>
  <dcterms:modified xsi:type="dcterms:W3CDTF">2024-04-15T19:02:45Z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