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1_A4F9112F.xml" ContentType="application/vnd.ms-powerpoint.comments+xml"/>
  <Override PartName="/ppt/comments/modernComment_10B_22F9F6A7.xml" ContentType="application/vnd.ms-powerpoint.comments+xml"/>
  <Override PartName="/ppt/comments/modernComment_108_E5C5E786.xml" ContentType="application/vnd.ms-powerpoint.comments+xml"/>
  <Override PartName="/ppt/comments/modernComment_10C_2EECC42B.xml" ContentType="application/vnd.ms-powerpoint.comments+xml"/>
  <Override PartName="/ppt/comments/modernComment_10D_7E349E36.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modernComment_117_A1977F2E.xml" ContentType="application/vnd.ms-powerpoint.comments+xml"/>
  <Override PartName="/ppt/comments/modernComment_116_FD4FE663.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57" r:id="rId6"/>
    <p:sldId id="266" r:id="rId7"/>
    <p:sldId id="267" r:id="rId8"/>
    <p:sldId id="264" r:id="rId9"/>
    <p:sldId id="262" r:id="rId10"/>
    <p:sldId id="268" r:id="rId11"/>
    <p:sldId id="269" r:id="rId12"/>
    <p:sldId id="276" r:id="rId13"/>
    <p:sldId id="270" r:id="rId14"/>
    <p:sldId id="274" r:id="rId15"/>
    <p:sldId id="273" r:id="rId16"/>
    <p:sldId id="277" r:id="rId17"/>
    <p:sldId id="279" r:id="rId18"/>
    <p:sldId id="278"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7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Propagation_Erreur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Sheet1!$A$3:$A$102</c:f>
              <c:numCache>
                <c:formatCode>General</c:formatCode>
                <c:ptCount val="100"/>
                <c:pt idx="0">
                  <c:v>204.41013086491901</c:v>
                </c:pt>
                <c:pt idx="1">
                  <c:v>201.00039302091801</c:v>
                </c:pt>
                <c:pt idx="2">
                  <c:v>202.446844960264</c:v>
                </c:pt>
                <c:pt idx="3">
                  <c:v>205.60223299800299</c:v>
                </c:pt>
                <c:pt idx="4">
                  <c:v>204.668894975374</c:v>
                </c:pt>
                <c:pt idx="5">
                  <c:v>197.55680530030801</c:v>
                </c:pt>
                <c:pt idx="6">
                  <c:v>202.37522104381301</c:v>
                </c:pt>
                <c:pt idx="7">
                  <c:v>199.62160697925501</c:v>
                </c:pt>
                <c:pt idx="8">
                  <c:v>199.741952870516</c:v>
                </c:pt>
                <c:pt idx="9">
                  <c:v>201.026496254845</c:v>
                </c:pt>
                <c:pt idx="10">
                  <c:v>200.36010892790199</c:v>
                </c:pt>
                <c:pt idx="11">
                  <c:v>203.63568376740699</c:v>
                </c:pt>
                <c:pt idx="12">
                  <c:v>201.902594312867</c:v>
                </c:pt>
                <c:pt idx="13">
                  <c:v>200.30418754123201</c:v>
                </c:pt>
                <c:pt idx="14">
                  <c:v>201.10965808186299</c:v>
                </c:pt>
                <c:pt idx="15">
                  <c:v>200.834185818435</c:v>
                </c:pt>
                <c:pt idx="16">
                  <c:v>203.73519768289401</c:v>
                </c:pt>
                <c:pt idx="17">
                  <c:v>199.48710434058501</c:v>
                </c:pt>
                <c:pt idx="18">
                  <c:v>200.782669254127</c:v>
                </c:pt>
                <c:pt idx="19">
                  <c:v>197.864760651745</c:v>
                </c:pt>
                <c:pt idx="20">
                  <c:v>193.61752546041399</c:v>
                </c:pt>
                <c:pt idx="21">
                  <c:v>201.63404648860001</c:v>
                </c:pt>
                <c:pt idx="22">
                  <c:v>202.161090497148</c:v>
                </c:pt>
                <c:pt idx="23">
                  <c:v>198.144587448983</c:v>
                </c:pt>
                <c:pt idx="24">
                  <c:v>205.67438655996901</c:v>
                </c:pt>
                <c:pt idx="25">
                  <c:v>196.36408581350301</c:v>
                </c:pt>
                <c:pt idx="26">
                  <c:v>200.11439629325301</c:v>
                </c:pt>
                <c:pt idx="27">
                  <c:v>199.53204037493501</c:v>
                </c:pt>
                <c:pt idx="28">
                  <c:v>203.831948035896</c:v>
                </c:pt>
                <c:pt idx="29">
                  <c:v>203.67339692474999</c:v>
                </c:pt>
                <c:pt idx="30">
                  <c:v>200.387368564242</c:v>
                </c:pt>
                <c:pt idx="31">
                  <c:v>200.94540629900499</c:v>
                </c:pt>
                <c:pt idx="32">
                  <c:v>197.78053563092399</c:v>
                </c:pt>
                <c:pt idx="33">
                  <c:v>195.04800882943999</c:v>
                </c:pt>
                <c:pt idx="34">
                  <c:v>199.13021962668401</c:v>
                </c:pt>
                <c:pt idx="35">
                  <c:v>200.390872422759</c:v>
                </c:pt>
                <c:pt idx="36">
                  <c:v>203.07572670181901</c:v>
                </c:pt>
                <c:pt idx="37">
                  <c:v>203.00594962196101</c:v>
                </c:pt>
                <c:pt idx="38">
                  <c:v>199.03168295648001</c:v>
                </c:pt>
                <c:pt idx="39">
                  <c:v>199.24424312356101</c:v>
                </c:pt>
                <c:pt idx="40">
                  <c:v>197.378617587332</c:v>
                </c:pt>
                <c:pt idx="41">
                  <c:v>196.44995515705199</c:v>
                </c:pt>
                <c:pt idx="42">
                  <c:v>195.73432452343701</c:v>
                </c:pt>
                <c:pt idx="43">
                  <c:v>204.87693848807899</c:v>
                </c:pt>
                <c:pt idx="44">
                  <c:v>198.72586954561999</c:v>
                </c:pt>
                <c:pt idx="45">
                  <c:v>198.90481424597201</c:v>
                </c:pt>
                <c:pt idx="46">
                  <c:v>196.86801159987499</c:v>
                </c:pt>
                <c:pt idx="47">
                  <c:v>201.94372588957901</c:v>
                </c:pt>
                <c:pt idx="48">
                  <c:v>195.96525538110501</c:v>
                </c:pt>
                <c:pt idx="49">
                  <c:v>199.46814929946501</c:v>
                </c:pt>
                <c:pt idx="50">
                  <c:v>197.76133359701501</c:v>
                </c:pt>
                <c:pt idx="51">
                  <c:v>200.96725624464801</c:v>
                </c:pt>
                <c:pt idx="52">
                  <c:v>198.72298715607701</c:v>
                </c:pt>
                <c:pt idx="53">
                  <c:v>197.04841953969299</c:v>
                </c:pt>
                <c:pt idx="54">
                  <c:v>199.929544429153</c:v>
                </c:pt>
                <c:pt idx="55">
                  <c:v>201.07082967632601</c:v>
                </c:pt>
                <c:pt idx="56">
                  <c:v>200.166293055957</c:v>
                </c:pt>
                <c:pt idx="57">
                  <c:v>200.756179744349</c:v>
                </c:pt>
                <c:pt idx="58">
                  <c:v>198.41419476579699</c:v>
                </c:pt>
                <c:pt idx="59">
                  <c:v>199.093147085032</c:v>
                </c:pt>
                <c:pt idx="60">
                  <c:v>198.31884888056001</c:v>
                </c:pt>
                <c:pt idx="61">
                  <c:v>199.10111709614799</c:v>
                </c:pt>
                <c:pt idx="62">
                  <c:v>197.96713429488801</c:v>
                </c:pt>
                <c:pt idx="63">
                  <c:v>195.68429349416999</c:v>
                </c:pt>
                <c:pt idx="64">
                  <c:v>200.44356535563401</c:v>
                </c:pt>
                <c:pt idx="65">
                  <c:v>198.995547659479</c:v>
                </c:pt>
                <c:pt idx="66">
                  <c:v>195.92450413258399</c:v>
                </c:pt>
                <c:pt idx="67">
                  <c:v>201.156955638814</c:v>
                </c:pt>
                <c:pt idx="68">
                  <c:v>197.731754089041</c:v>
                </c:pt>
                <c:pt idx="69">
                  <c:v>200.12986348948999</c:v>
                </c:pt>
                <c:pt idx="70">
                  <c:v>201.82272640544301</c:v>
                </c:pt>
                <c:pt idx="71">
                  <c:v>200.322457276893</c:v>
                </c:pt>
                <c:pt idx="72">
                  <c:v>202.84850171135801</c:v>
                </c:pt>
                <c:pt idx="73">
                  <c:v>196.912935449115</c:v>
                </c:pt>
                <c:pt idx="74">
                  <c:v>201.005854102943</c:v>
                </c:pt>
                <c:pt idx="75">
                  <c:v>198.28797477264899</c:v>
                </c:pt>
                <c:pt idx="76">
                  <c:v>197.823007127045</c:v>
                </c:pt>
                <c:pt idx="77">
                  <c:v>198.552875838088</c:v>
                </c:pt>
                <c:pt idx="78">
                  <c:v>199.221118669681</c:v>
                </c:pt>
                <c:pt idx="79">
                  <c:v>200.140413355574</c:v>
                </c:pt>
                <c:pt idx="80">
                  <c:v>197.087125398041</c:v>
                </c:pt>
                <c:pt idx="81">
                  <c:v>202.25206621738499</c:v>
                </c:pt>
                <c:pt idx="82">
                  <c:v>201.16415609932599</c:v>
                </c:pt>
                <c:pt idx="83">
                  <c:v>196.159390784306</c:v>
                </c:pt>
                <c:pt idx="84">
                  <c:v>203.72063048448899</c:v>
                </c:pt>
                <c:pt idx="85">
                  <c:v>204.73972294007601</c:v>
                </c:pt>
                <c:pt idx="86">
                  <c:v>202.946948927899</c:v>
                </c:pt>
                <c:pt idx="87">
                  <c:v>199.55018791046899</c:v>
                </c:pt>
                <c:pt idx="88">
                  <c:v>197.32311844622299</c:v>
                </c:pt>
                <c:pt idx="89">
                  <c:v>202.636129317327</c:v>
                </c:pt>
                <c:pt idx="90">
                  <c:v>198.992057632567</c:v>
                </c:pt>
                <c:pt idx="91">
                  <c:v>203.056112675956</c:v>
                </c:pt>
                <c:pt idx="92">
                  <c:v>200.52068744519201</c:v>
                </c:pt>
                <c:pt idx="93">
                  <c:v>202.44159759120899</c:v>
                </c:pt>
                <c:pt idx="94">
                  <c:v>200.89091599293599</c:v>
                </c:pt>
                <c:pt idx="95">
                  <c:v>201.76643292047899</c:v>
                </c:pt>
                <c:pt idx="96">
                  <c:v>200.02625005180201</c:v>
                </c:pt>
                <c:pt idx="97">
                  <c:v>204.464676234764</c:v>
                </c:pt>
                <c:pt idx="98">
                  <c:v>200.31728023175901</c:v>
                </c:pt>
                <c:pt idx="99">
                  <c:v>201.00497340861099</c:v>
                </c:pt>
              </c:numCache>
            </c:numRef>
          </c:xVal>
          <c:yVal>
            <c:numRef>
              <c:f>Sheet1!$B$3:$B$102</c:f>
              <c:numCache>
                <c:formatCode>General</c:formatCode>
                <c:ptCount val="100"/>
                <c:pt idx="0">
                  <c:v>3.7904734170483165E-2</c:v>
                </c:pt>
                <c:pt idx="1">
                  <c:v>0.14955410927044616</c:v>
                </c:pt>
                <c:pt idx="2">
                  <c:v>0.10448428450375419</c:v>
                </c:pt>
                <c:pt idx="3">
                  <c:v>1.5228467532023584E-2</c:v>
                </c:pt>
                <c:pt idx="4">
                  <c:v>3.1694785108504923E-2</c:v>
                </c:pt>
                <c:pt idx="5">
                  <c:v>9.3249586885584851E-2</c:v>
                </c:pt>
                <c:pt idx="6">
                  <c:v>0.10718426307950996</c:v>
                </c:pt>
                <c:pt idx="7">
                  <c:v>0.154891776784811</c:v>
                </c:pt>
                <c:pt idx="8">
                  <c:v>0.1562711802978908</c:v>
                </c:pt>
                <c:pt idx="9">
                  <c:v>0.1490238383332762</c:v>
                </c:pt>
                <c:pt idx="10">
                  <c:v>0.1577769193445033</c:v>
                </c:pt>
                <c:pt idx="11">
                  <c:v>6.0797922991691164E-2</c:v>
                </c:pt>
                <c:pt idx="12">
                  <c:v>0.12429324488251216</c:v>
                </c:pt>
                <c:pt idx="13">
                  <c:v>0.15803092241959293</c:v>
                </c:pt>
                <c:pt idx="14">
                  <c:v>0.14724155690983584</c:v>
                </c:pt>
                <c:pt idx="15">
                  <c:v>0.15259045479238484</c:v>
                </c:pt>
                <c:pt idx="16">
                  <c:v>5.7520019310411563E-2</c:v>
                </c:pt>
                <c:pt idx="17">
                  <c:v>0.15295106324344271</c:v>
                </c:pt>
                <c:pt idx="18">
                  <c:v>0.15340846854046195</c:v>
                </c:pt>
                <c:pt idx="19">
                  <c:v>0.10495912789751234</c:v>
                </c:pt>
                <c:pt idx="20">
                  <c:v>5.4986282083927711E-3</c:v>
                </c:pt>
                <c:pt idx="21">
                  <c:v>0.13310203521375372</c:v>
                </c:pt>
                <c:pt idx="22">
                  <c:v>0.11512343269449873</c:v>
                </c:pt>
                <c:pt idx="23">
                  <c:v>0.11536540568093176</c:v>
                </c:pt>
                <c:pt idx="24">
                  <c:v>1.4307559925235256E-2</c:v>
                </c:pt>
                <c:pt idx="25">
                  <c:v>5.1222251622699083E-2</c:v>
                </c:pt>
                <c:pt idx="26">
                  <c:v>0.1583135428859582</c:v>
                </c:pt>
                <c:pt idx="27">
                  <c:v>0.15364540937774973</c:v>
                </c:pt>
                <c:pt idx="28">
                  <c:v>5.4421220836282799E-2</c:v>
                </c:pt>
                <c:pt idx="29">
                  <c:v>5.954518752166213E-2</c:v>
                </c:pt>
                <c:pt idx="30">
                  <c:v>0.1576251001313928</c:v>
                </c:pt>
                <c:pt idx="31">
                  <c:v>0.15062441071830257</c:v>
                </c:pt>
                <c:pt idx="32">
                  <c:v>0.10176870344671349</c:v>
                </c:pt>
                <c:pt idx="33">
                  <c:v>2.0390712029194753E-2</c:v>
                </c:pt>
                <c:pt idx="34">
                  <c:v>0.14588983543130332</c:v>
                </c:pt>
                <c:pt idx="35">
                  <c:v>0.15760425852187279</c:v>
                </c:pt>
                <c:pt idx="36">
                  <c:v>8.066722794537777E-2</c:v>
                </c:pt>
                <c:pt idx="37">
                  <c:v>8.3271729941075151E-2</c:v>
                </c:pt>
                <c:pt idx="38">
                  <c:v>0.14349028716222337</c:v>
                </c:pt>
                <c:pt idx="39">
                  <c:v>0.14843305203091925</c:v>
                </c:pt>
                <c:pt idx="40">
                  <c:v>8.6488581519591351E-2</c:v>
                </c:pt>
                <c:pt idx="41">
                  <c:v>5.3881731823511345E-2</c:v>
                </c:pt>
                <c:pt idx="42">
                  <c:v>3.4105405128352771E-2</c:v>
                </c:pt>
                <c:pt idx="43">
                  <c:v>2.7239035671498369E-2</c:v>
                </c:pt>
                <c:pt idx="44">
                  <c:v>0.13497079201821341</c:v>
                </c:pt>
                <c:pt idx="45">
                  <c:v>0.14014285764010531</c:v>
                </c:pt>
                <c:pt idx="46">
                  <c:v>6.7804766952290083E-2</c:v>
                </c:pt>
                <c:pt idx="47">
                  <c:v>0.12287321980856815</c:v>
                </c:pt>
                <c:pt idx="48">
                  <c:v>3.9879050221473762E-2</c:v>
                </c:pt>
                <c:pt idx="49">
                  <c:v>0.15264455485566994</c:v>
                </c:pt>
                <c:pt idx="50">
                  <c:v>0.10103921332628944</c:v>
                </c:pt>
                <c:pt idx="51">
                  <c:v>0.15020675806295286</c:v>
                </c:pt>
                <c:pt idx="52">
                  <c:v>0.13488349584892678</c:v>
                </c:pt>
                <c:pt idx="53">
                  <c:v>7.4240896775144186E-2</c:v>
                </c:pt>
                <c:pt idx="54">
                  <c:v>0.15772670857628684</c:v>
                </c:pt>
                <c:pt idx="55">
                  <c:v>0.14809111366931454</c:v>
                </c:pt>
                <c:pt idx="56">
                  <c:v>0.1583254169210678</c:v>
                </c:pt>
                <c:pt idx="57">
                  <c:v>0.15380576085647149</c:v>
                </c:pt>
                <c:pt idx="58">
                  <c:v>0.12490078829469359</c:v>
                </c:pt>
                <c:pt idx="59">
                  <c:v>0.14500839791489933</c:v>
                </c:pt>
                <c:pt idx="60">
                  <c:v>0.12160076523092783</c:v>
                </c:pt>
                <c:pt idx="61">
                  <c:v>0.14520009488362809</c:v>
                </c:pt>
                <c:pt idx="62">
                  <c:v>0.10880817260586005</c:v>
                </c:pt>
                <c:pt idx="63">
                  <c:v>3.2932694567721639E-2</c:v>
                </c:pt>
                <c:pt idx="64">
                  <c:v>0.15725448666901912</c:v>
                </c:pt>
                <c:pt idx="65">
                  <c:v>0.14256560321724521</c:v>
                </c:pt>
                <c:pt idx="66">
                  <c:v>3.8817188945765267E-2</c:v>
                </c:pt>
                <c:pt idx="67">
                  <c:v>0.14616637977311461</c:v>
                </c:pt>
                <c:pt idx="68">
                  <c:v>9.9914344256577858E-2</c:v>
                </c:pt>
                <c:pt idx="69">
                  <c:v>0.15832410714197453</c:v>
                </c:pt>
                <c:pt idx="70">
                  <c:v>0.12700094951203802</c:v>
                </c:pt>
                <c:pt idx="71">
                  <c:v>0.15795645049740084</c:v>
                </c:pt>
                <c:pt idx="72">
                  <c:v>8.921007065315055E-2</c:v>
                </c:pt>
                <c:pt idx="73">
                  <c:v>6.9386544034069783E-2</c:v>
                </c:pt>
                <c:pt idx="74">
                  <c:v>0.1494443416586945</c:v>
                </c:pt>
                <c:pt idx="75">
                  <c:v>0.1205139885578487</c:v>
                </c:pt>
                <c:pt idx="76">
                  <c:v>0.10337964078765481</c:v>
                </c:pt>
                <c:pt idx="77">
                  <c:v>0.12952971018700518</c:v>
                </c:pt>
                <c:pt idx="78">
                  <c:v>0.14793820529713281</c:v>
                </c:pt>
                <c:pt idx="79">
                  <c:v>0.15832789075990628</c:v>
                </c:pt>
                <c:pt idx="80">
                  <c:v>7.5648899377487838E-2</c:v>
                </c:pt>
                <c:pt idx="81">
                  <c:v>0.11177954823477343</c:v>
                </c:pt>
                <c:pt idx="82">
                  <c:v>0.14599887555884145</c:v>
                </c:pt>
                <c:pt idx="83">
                  <c:v>4.5187852620915785E-2</c:v>
                </c:pt>
                <c:pt idx="84">
                  <c:v>5.7994226027220132E-2</c:v>
                </c:pt>
                <c:pt idx="85">
                  <c:v>3.0124516036146597E-2</c:v>
                </c:pt>
                <c:pt idx="86">
                  <c:v>8.5488329016590481E-2</c:v>
                </c:pt>
                <c:pt idx="87">
                  <c:v>0.15391283852298837</c:v>
                </c:pt>
                <c:pt idx="88">
                  <c:v>8.4398357789117751E-2</c:v>
                </c:pt>
                <c:pt idx="89">
                  <c:v>9.7292646200529548E-2</c:v>
                </c:pt>
                <c:pt idx="90">
                  <c:v>0.14247505964442361</c:v>
                </c:pt>
                <c:pt idx="91">
                  <c:v>8.1397305884409313E-2</c:v>
                </c:pt>
                <c:pt idx="92">
                  <c:v>0.15662041880691788</c:v>
                </c:pt>
                <c:pt idx="93">
                  <c:v>0.10468263396515473</c:v>
                </c:pt>
                <c:pt idx="94">
                  <c:v>0.15162135733957002</c:v>
                </c:pt>
                <c:pt idx="95">
                  <c:v>0.12886697825341703</c:v>
                </c:pt>
                <c:pt idx="96">
                  <c:v>0.15813956601440485</c:v>
                </c:pt>
                <c:pt idx="97">
                  <c:v>3.6533789560184021E-2</c:v>
                </c:pt>
                <c:pt idx="98">
                  <c:v>0.15797839313029371</c:v>
                </c:pt>
                <c:pt idx="99">
                  <c:v>0.14946208562444691</c:v>
                </c:pt>
              </c:numCache>
            </c:numRef>
          </c:yVal>
          <c:smooth val="0"/>
          <c:extLst>
            <c:ext xmlns:c16="http://schemas.microsoft.com/office/drawing/2014/chart" uri="{C3380CC4-5D6E-409C-BE32-E72D297353CC}">
              <c16:uniqueId val="{00000000-C882-4135-9A28-00668C61579A}"/>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Forces</a:t>
                </a:r>
                <a:r>
                  <a:rPr lang="en-CA" baseline="0" dirty="0"/>
                  <a:t> [N]</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PDF</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1_A4F9112F.xml><?xml version="1.0" encoding="utf-8"?>
<p188:cmLst xmlns:a="http://schemas.openxmlformats.org/drawingml/2006/main" xmlns:r="http://schemas.openxmlformats.org/officeDocument/2006/relationships" xmlns:p188="http://schemas.microsoft.com/office/powerpoint/2018/8/main">
  <p188:cm id="{A23CB01A-4077-4E78-A594-C0D5037C2CBC}" authorId="{4BB11620-EFBC-D13A-7B93-45F2C922ABDE}" created="2024-04-07T00:10:12.690">
    <ac:txMkLst xmlns:ac="http://schemas.microsoft.com/office/drawing/2013/main/command">
      <pc:docMk xmlns:pc="http://schemas.microsoft.com/office/powerpoint/2013/main/command"/>
      <pc:sldMk xmlns:pc="http://schemas.microsoft.com/office/powerpoint/2013/main/command" cId="2767786287" sldId="257"/>
      <ac:spMk id="3" creationId="{57846E6E-541E-C380-2EC3-91AF5BEE61F6}"/>
      <ac:txMk cp="581" len="55">
        <ac:context len="1227" hash="768600176"/>
      </ac:txMk>
    </ac:txMkLst>
    <p188:pos x="10500360" y="1635760"/>
    <p188:txBody>
      <a:bodyPr/>
      <a:lstStyle/>
      <a:p>
        <a:r>
          <a:rPr lang="en-CA"/>
          <a:t>Jsp si on peut diffuser ce fichier sur GIT, peut etre qu'il y a des droits d'auteurs ou que prof. shorazi ne veuille pas- au pire on eleve ce bout de phrase</a:t>
        </a:r>
      </a:p>
    </p188:txBody>
  </p188:cm>
</p188:cmLst>
</file>

<file path=ppt/comments/modernComment_108_E5C5E786.xml><?xml version="1.0" encoding="utf-8"?>
<p188:cmLst xmlns:a="http://schemas.openxmlformats.org/drawingml/2006/main" xmlns:r="http://schemas.openxmlformats.org/officeDocument/2006/relationships" xmlns:p188="http://schemas.microsoft.com/office/powerpoint/2018/8/main">
  <p188:cm id="{2BFEA030-98ED-43D0-AF94-1DD5A5CB40EF}" authorId="{4BB11620-EFBC-D13A-7B93-45F2C922ABDE}" created="2024-04-07T00:15:45.863">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682" len="26">
        <ac:context len="771" hash="2537900744"/>
      </ac:txMk>
    </ac:txMkLst>
    <p188:pos x="6274947" y="3411319"/>
    <p188:txBody>
      <a:bodyPr/>
      <a:lstStyle/>
      <a:p>
        <a:r>
          <a:rPr lang="en-CA"/>
          <a:t>ye</a:t>
        </a:r>
      </a:p>
    </p188:txBody>
  </p188:cm>
</p188:cmLst>
</file>

<file path=ppt/comments/modernComment_10B_22F9F6A7.xml><?xml version="1.0" encoding="utf-8"?>
<p188:cmLst xmlns:a="http://schemas.openxmlformats.org/drawingml/2006/main" xmlns:r="http://schemas.openxmlformats.org/officeDocument/2006/relationships" xmlns:p188="http://schemas.microsoft.com/office/powerpoint/2018/8/main">
  <p188:cm id="{ED1E7CC7-23DC-409A-ADBD-8DFA31D60112}" authorId="{4BB11620-EFBC-D13A-7B93-45F2C922ABDE}" created="2024-04-06T22:11:07.088">
    <ac:txMkLst xmlns:ac="http://schemas.microsoft.com/office/drawing/2013/main/command">
      <pc:docMk xmlns:pc="http://schemas.microsoft.com/office/powerpoint/2013/main/command"/>
      <pc:sldMk xmlns:pc="http://schemas.microsoft.com/office/powerpoint/2013/main/command" cId="586806951" sldId="267"/>
      <ac:spMk id="3" creationId="{57846E6E-541E-C380-2EC3-91AF5BEE61F6}"/>
      <ac:txMk cp="90" len="4">
        <ac:context len="725" hash="820362600"/>
      </ac:txMk>
    </ac:txMkLst>
    <p188:pos x="9528313" y="281609"/>
    <p188:txBody>
      <a:bodyPr/>
      <a:lstStyle/>
      <a:p>
        <a:r>
          <a:rPr lang="en-CA"/>
          <a:t>Right?</a:t>
        </a:r>
      </a:p>
    </p188:txBody>
  </p188:cm>
</p188:cmLst>
</file>

<file path=ppt/comments/modernComment_10C_2EECC42B.xml><?xml version="1.0" encoding="utf-8"?>
<p188:cmLst xmlns:a="http://schemas.openxmlformats.org/drawingml/2006/main" xmlns:r="http://schemas.openxmlformats.org/officeDocument/2006/relationships" xmlns:p188="http://schemas.microsoft.com/office/powerpoint/2018/8/main">
  <p188:cm id="{FB552410-3568-487C-A036-1B1A7AA6A6BA}" authorId="{4BB11620-EFBC-D13A-7B93-45F2C922ABDE}" created="2024-04-06T22:20:24.107">
    <ac:txMkLst xmlns:ac="http://schemas.microsoft.com/office/drawing/2013/main/command">
      <pc:docMk xmlns:pc="http://schemas.microsoft.com/office/powerpoint/2013/main/command"/>
      <pc:sldMk xmlns:pc="http://schemas.microsoft.com/office/powerpoint/2013/main/command" cId="787268651" sldId="268"/>
      <ac:spMk id="3" creationId="{57846E6E-541E-C380-2EC3-91AF5BEE61F6}"/>
      <ac:txMk cp="396" len="3">
        <ac:context len="479" hash="1790468804"/>
      </ac:txMk>
    </ac:txMkLst>
    <p188:pos x="6755296" y="1394043"/>
    <p188:txBody>
      <a:bodyPr/>
      <a:lstStyle/>
      <a:p>
        <a:r>
          <a:rPr lang="en-CA"/>
          <a:t>Not sure tho- a verifier</a:t>
        </a:r>
      </a:p>
    </p188:txBody>
  </p188:cm>
</p188:cmLst>
</file>

<file path=ppt/comments/modernComment_10D_7E349E36.xml><?xml version="1.0" encoding="utf-8"?>
<p188:cmLst xmlns:a="http://schemas.openxmlformats.org/drawingml/2006/main" xmlns:r="http://schemas.openxmlformats.org/officeDocument/2006/relationships" xmlns:p188="http://schemas.microsoft.com/office/powerpoint/2018/8/main">
  <p188:cm id="{E5CD4D06-CBC4-4BBD-8A2F-2389111330B6}" authorId="{4BB11620-EFBC-D13A-7B93-45F2C922ABDE}" created="2024-04-06T22:52:32.116">
    <ac:txMkLst xmlns:ac="http://schemas.microsoft.com/office/drawing/2013/main/command">
      <pc:docMk xmlns:pc="http://schemas.microsoft.com/office/powerpoint/2013/main/command"/>
      <pc:sldMk xmlns:pc="http://schemas.microsoft.com/office/powerpoint/2013/main/command" cId="2117377590" sldId="269"/>
      <ac:spMk id="3" creationId="{57846E6E-541E-C380-2EC3-91AF5BEE61F6}"/>
      <ac:txMk cp="1128" len="139">
        <ac:context len="1357" hash="2915259097"/>
      </ac:txMk>
    </ac:txMkLst>
    <p188:pos x="10184296" y="4306209"/>
    <p188:txBody>
      <a:bodyPr/>
      <a:lstStyle/>
      <a:p>
        <a:r>
          <a:rPr lang="en-CA"/>
          <a:t>Est ce d'apres l'ordre des elements ou la formule de tomishenko qu'on a l'ordre 2?</a:t>
        </a:r>
      </a:p>
    </p188:txBody>
  </p188:cm>
  <p188:cm id="{37F27A8D-EFA0-4410-B6C6-D9B44291E8C0}" authorId="{4BB11620-EFBC-D13A-7B93-45F2C922ABDE}" created="2024-04-06T23:02:52.806">
    <ac:txMkLst xmlns:ac="http://schemas.microsoft.com/office/drawing/2013/main/command">
      <pc:docMk xmlns:pc="http://schemas.microsoft.com/office/powerpoint/2013/main/command"/>
      <pc:sldMk xmlns:pc="http://schemas.microsoft.com/office/powerpoint/2013/main/command" cId="2117377590" sldId="269"/>
      <ac:spMk id="3" creationId="{57846E6E-541E-C380-2EC3-91AF5BEE61F6}"/>
      <ac:txMk cp="255" len="67">
        <ac:context len="1357" hash="2915259097"/>
      </ac:txMk>
    </ac:txMkLst>
    <p188:pos x="8564217" y="748000"/>
    <p188:txBody>
      <a:bodyPr/>
      <a:lstStyle/>
      <a:p>
        <a:r>
          <a:rPr lang="en-CA"/>
          <a:t>Qq1 peut confirmer?</a:t>
        </a:r>
      </a:p>
    </p188:txBody>
  </p188:cm>
</p188:cmLst>
</file>

<file path=ppt/comments/modernComment_116_FD4FE663.xml><?xml version="1.0" encoding="utf-8"?>
<p188:cmLst xmlns:a="http://schemas.openxmlformats.org/drawingml/2006/main" xmlns:r="http://schemas.openxmlformats.org/officeDocument/2006/relationships" xmlns:p188="http://schemas.microsoft.com/office/powerpoint/2018/8/main">
  <p188:cm id="{F2F0F44A-F931-466A-8B0E-614C350DBF7A}" authorId="{4BB11620-EFBC-D13A-7B93-45F2C922ABDE}" created="2024-04-07T04:29:07.183">
    <ac:txMkLst xmlns:ac="http://schemas.microsoft.com/office/drawing/2013/main/command">
      <pc:docMk xmlns:pc="http://schemas.microsoft.com/office/powerpoint/2013/main/command"/>
      <pc:sldMk xmlns:pc="http://schemas.microsoft.com/office/powerpoint/2013/main/command" cId="4249871971" sldId="278"/>
      <ac:graphicFrameMk id="4" creationId="{D67ADBAC-41C2-11B1-F6EC-DFFF95454C8C}"/>
      <ac:tblMk/>
      <ac:tcMk rowId="833508316" colId="4265653216"/>
      <ac:txMk cp="0" len="2">
        <ac:context len="3" hash="134653"/>
      </ac:txMk>
    </ac:txMkLst>
    <p188:pos x="1871649" y="650240"/>
    <p188:txBody>
      <a:bodyPr/>
      <a:lstStyle/>
      <a:p>
        <a:r>
          <a:rPr lang="en-CA"/>
          <a:t>@Alexandre, là aussi je n'ai pas trouvé la valeur de D au niveau de L1</a:t>
        </a:r>
      </a:p>
    </p188:txBody>
  </p188:cm>
</p188:cmLst>
</file>

<file path=ppt/comments/modernComment_117_A1977F2E.xml><?xml version="1.0" encoding="utf-8"?>
<p188:cmLst xmlns:a="http://schemas.openxmlformats.org/drawingml/2006/main" xmlns:r="http://schemas.openxmlformats.org/officeDocument/2006/relationships" xmlns:p188="http://schemas.microsoft.com/office/powerpoint/2018/8/main">
  <p188:cm id="{5F79CDFD-4A3F-4A00-A8D1-4AC7698FC5A8}" authorId="{4BB11620-EFBC-D13A-7B93-45F2C922ABDE}" created="2024-04-07T04:28:24.985">
    <pc:sldMkLst xmlns:pc="http://schemas.microsoft.com/office/powerpoint/2013/main/command">
      <pc:docMk/>
      <pc:sldMk cId="2711060270" sldId="279"/>
    </pc:sldMkLst>
    <p188:txBody>
      <a:bodyPr/>
      <a:lstStyle/>
      <a:p>
        <a:r>
          <a:rPr lang="en-CA"/>
          <a:t>@Alexandre je n'ai pas trouv l'info dans l'article, y a t-t-il une autre source? Ou bien j'ai mal lu</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2024-04-07</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2024-04-07</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2024-04-07</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2024-04-07</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2024-04-07</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2024-04-07</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2024-04-07</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2024-04-07</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2024-04-07</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2024-04-07</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2024-04-07</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2024-04-07</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cileSf/MEC8211ProjetFin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ametektest.fr/-/media/ametektest/download_links/fiche-technique-dynamometre-numerique-chatillon-dfs_ii.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flintec.com/media/datasheets/msa-datasheet-en.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17_A1977F2E.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0.png"/><Relationship Id="rId2" Type="http://schemas.microsoft.com/office/2018/10/relationships/comments" Target="../comments/modernComment_116_FD4FE66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A4F9112F.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B_22F9F6A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C_2EECC42B.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D_7E349E3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https://github.com/AcileSf/MEC8211ProjetFinal</a:t>
            </a:r>
            <a:r>
              <a:rPr lang="en-CA" sz="2000" i="1" dirty="0"/>
              <a:t> </a:t>
            </a:r>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fontScale="92500"/>
              </a:bodyPr>
              <a:lstStyle/>
              <a:p>
                <a:pPr marL="0" indent="0" algn="just">
                  <a:lnSpc>
                    <a:spcPct val="110000"/>
                  </a:lnSpc>
                  <a:buNone/>
                </a:pPr>
                <a:r>
                  <a:rPr lang="fr-FR" sz="1700" dirty="0"/>
                  <a:t>La propagation d’incertitude sera réalisée par la méthode de Monte Carlo à travers une seule donnée d’entrée du problème: la force verticale vers le bas qui n'est autre que la partie du poids de l'individu qui est reprise par la colonne vertébrale.</a:t>
                </a:r>
              </a:p>
              <a:p>
                <a:pPr marL="0" indent="0" algn="just">
                  <a:lnSpc>
                    <a:spcPct val="110000"/>
                  </a:lnSpc>
                  <a:buNone/>
                </a:pPr>
                <a:r>
                  <a:rPr lang="fr-FR" sz="1700" b="1" dirty="0"/>
                  <a:t>NOTE</a:t>
                </a:r>
                <a:r>
                  <a:rPr lang="fr-FR" sz="1700" dirty="0"/>
                  <a:t>: Les détails des calculs de toutes les étapes peuvent être consultés dans le fichier Excel</a:t>
                </a:r>
                <a:r>
                  <a:rPr lang="fr-FR" sz="1700" i="1" dirty="0">
                    <a:ea typeface="+mn-lt"/>
                    <a:cs typeface="+mn-lt"/>
                  </a:rPr>
                  <a:t> </a:t>
                </a:r>
                <a:r>
                  <a:rPr lang="fr-FR" sz="1700" i="1" dirty="0" err="1">
                    <a:ea typeface="+mn-lt"/>
                    <a:cs typeface="+mn-lt"/>
                  </a:rPr>
                  <a:t>Propagation_Erreurs</a:t>
                </a:r>
                <a:endParaRPr lang="fr-FR" sz="1700" dirty="0"/>
              </a:p>
              <a:p>
                <a:pPr marL="0" indent="0" algn="just">
                  <a:lnSpc>
                    <a:spcPct val="110000"/>
                  </a:lnSpc>
                  <a:buNone/>
                </a:pPr>
                <a:r>
                  <a:rPr lang="fr-FR" sz="1700" dirty="0"/>
                  <a:t>Comme aucun détail sur la variation de cette donnée n'est mentionné dans l'article de référence sur lequel est basé le projet, la propagation a été réalisée pour une seule valeur de cette force (F=200N) en lui supposant une distribution normale centrée en "200". L’écart-type de la distribution de la force a été assimilé à celui d'un dynamomètre, puisque c'est l'outil qui a probablement été utilisé pour mesurer la force appliquée.</a:t>
                </a:r>
              </a:p>
              <a:p>
                <a:pPr marL="0" indent="0" algn="just">
                  <a:lnSpc>
                    <a:spcPct val="110000"/>
                  </a:lnSpc>
                  <a:buNone/>
                </a:pPr>
                <a:r>
                  <a:rPr lang="fr-FR" sz="1700" dirty="0"/>
                  <a:t>Le dynamomètre choisi </a:t>
                </a:r>
                <a:r>
                  <a:rPr lang="fr-FR" sz="1700" dirty="0">
                    <a:ea typeface="+mn-lt"/>
                    <a:cs typeface="+mn-lt"/>
                  </a:rPr>
                  <a:t>DFS2-500¹ a une précision de ±0.1 % de sa pleine échelle qui est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Ainsi pour le but de l'exercice, on considère que la force appliquée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=200,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a:p>
                <a:pPr marL="0" indent="0" algn="just">
                  <a:lnSpc>
                    <a:spcPct val="110000"/>
                  </a:lnSpc>
                  <a:buNone/>
                </a:pPr>
                <a:r>
                  <a:rPr lang="fr-FR" sz="1700" dirty="0"/>
                  <a:t>Une série de </a:t>
                </a:r>
                <a:r>
                  <a:rPr lang="fr-FR" sz="1700" dirty="0">
                    <a:solidFill>
                      <a:srgbClr val="FF0000"/>
                    </a:solidFill>
                    <a:highlight>
                      <a:srgbClr val="FFFF00"/>
                    </a:highlight>
                  </a:rPr>
                  <a:t>100</a:t>
                </a:r>
                <a:r>
                  <a:rPr lang="fr-FR" sz="1700" dirty="0">
                    <a:solidFill>
                      <a:srgbClr val="FF0000"/>
                    </a:solidFill>
                  </a:rPr>
                  <a:t> </a:t>
                </a:r>
                <a:r>
                  <a:rPr lang="fr-FR" sz="1700" dirty="0"/>
                  <a:t>valeurs aléatoires de forces a été générée grâce au code Python </a:t>
                </a:r>
                <a:r>
                  <a:rPr lang="fr-FR" sz="1700" i="1" dirty="0"/>
                  <a:t>Generate_Rdnm_Forces.py </a:t>
                </a:r>
                <a:r>
                  <a:rPr lang="fr-FR" sz="1700" dirty="0"/>
                  <a:t>qui est inspiré du code </a:t>
                </a:r>
                <a:r>
                  <a:rPr lang="fr-FR" sz="1700" i="1" dirty="0"/>
                  <a:t>IntervalleConfiance.py</a:t>
                </a:r>
                <a:r>
                  <a:rPr lang="fr-FR" sz="1700" dirty="0"/>
                  <a:t> écrit par le professeur Yves </a:t>
                </a:r>
                <a:r>
                  <a:rPr lang="fr-FR" sz="1700" dirty="0" err="1"/>
                  <a:t>Trépannier</a:t>
                </a:r>
                <a:r>
                  <a:rPr lang="fr-FR" sz="1700" dirty="0"/>
                  <a:t>. Puisqu'il n'y a qu'une donnée d'entrée la LHS n'a pas été utilisée.</a:t>
                </a:r>
              </a:p>
              <a:p>
                <a:pPr marL="0" indent="0" algn="just">
                  <a:lnSpc>
                    <a:spcPct val="100000"/>
                  </a:lnSpc>
                  <a:buNone/>
                </a:pPr>
                <a:endParaRPr lang="fr-FR" sz="1800" dirty="0"/>
              </a:p>
              <a:p>
                <a:pPr marL="0" indent="0" algn="just">
                  <a:lnSpc>
                    <a:spcPct val="100000"/>
                  </a:lnSpc>
                  <a:buNone/>
                </a:pPr>
                <a:r>
                  <a:rPr lang="fr-FR" sz="1800" dirty="0">
                    <a:ea typeface="+mn-lt"/>
                    <a:cs typeface="+mn-lt"/>
                    <a:hlinkClick r:id="rId2"/>
                  </a:rPr>
                  <a:t>¹fiche-technique-dynamometre-numerique-chatillon-dfs_ii.pdf (ametektest.fr)</a:t>
                </a:r>
                <a:endParaRPr lang="fr-FR"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114" r="-290"/>
                </a:stretch>
              </a:blipFill>
            </p:spPr>
            <p:txBody>
              <a:bodyPr/>
              <a:lstStyle/>
              <a:p>
                <a:r>
                  <a:rPr lang="en-CA">
                    <a:noFill/>
                  </a:rPr>
                  <a:t> </a:t>
                </a:r>
              </a:p>
            </p:txBody>
          </p:sp>
        </mc:Fallback>
      </mc:AlternateContent>
    </p:spTree>
    <p:extLst>
      <p:ext uri="{BB962C8B-B14F-4D97-AF65-F5344CB8AC3E}">
        <p14:creationId xmlns:p14="http://schemas.microsoft.com/office/powerpoint/2010/main" val="403163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600" b="1" dirty="0"/>
              <a:t>Données d'entrée (F) avec </a:t>
            </a:r>
            <a:r>
              <a:rPr lang="fr-FR" sz="1600" b="1" dirty="0" err="1"/>
              <a:t>seed</a:t>
            </a:r>
            <a:r>
              <a:rPr lang="fr-FR" sz="1600" b="1" dirty="0"/>
              <a:t> 0:</a:t>
            </a:r>
          </a:p>
          <a:p>
            <a:r>
              <a:rPr lang="fr-FR" sz="1600" dirty="0">
                <a:ea typeface="+mn-lt"/>
                <a:cs typeface="+mn-lt"/>
              </a:rPr>
              <a:t>Moyenne voulue:  200.0 N</a:t>
            </a:r>
          </a:p>
          <a:p>
            <a:r>
              <a:rPr lang="fr-FR" sz="1600" dirty="0">
                <a:ea typeface="+mn-lt"/>
                <a:cs typeface="+mn-lt"/>
              </a:rPr>
              <a:t>Moyenne de l’échantillon:  200.14952003883627 N</a:t>
            </a:r>
          </a:p>
          <a:p>
            <a:r>
              <a:rPr lang="fr-FR" sz="1600" dirty="0">
                <a:ea typeface="+mn-lt"/>
                <a:cs typeface="+mn-lt"/>
              </a:rPr>
              <a:t>Déviation standard voulue:  2.5 N</a:t>
            </a:r>
          </a:p>
          <a:p>
            <a:r>
              <a:rPr lang="fr-FR" sz="1600" dirty="0">
                <a:ea typeface="+mn-lt"/>
                <a:cs typeface="+mn-lt"/>
              </a:rPr>
              <a:t>Déviation standard de l’échantillon:  2.519705611791448 N</a:t>
            </a:r>
          </a:p>
          <a:p>
            <a:r>
              <a:rPr lang="fr-FR" sz="1600" dirty="0">
                <a:ea typeface="+mn-lt"/>
                <a:cs typeface="+mn-lt"/>
              </a:rPr>
              <a:t>Intervalle de confiance à  95.0 % :  [199.64961762196907; 200.64942245570347] N</a:t>
            </a:r>
          </a:p>
          <a:p>
            <a:pPr>
              <a:buNone/>
            </a:pPr>
            <a:r>
              <a:rPr lang="fr-FR" sz="1600" dirty="0">
                <a:ea typeface="+mn-lt"/>
                <a:cs typeface="+mn-lt"/>
              </a:rPr>
              <a:t>(pour connaitre les </a:t>
            </a:r>
            <a:r>
              <a:rPr lang="fr-FR" sz="1600" dirty="0">
                <a:highlight>
                  <a:srgbClr val="FFFF00"/>
                </a:highlight>
                <a:ea typeface="+mn-lt"/>
                <a:cs typeface="+mn-lt"/>
              </a:rPr>
              <a:t>100</a:t>
            </a:r>
            <a:r>
              <a:rPr lang="fr-FR" sz="1600" dirty="0">
                <a:ea typeface="+mn-lt"/>
                <a:cs typeface="+mn-lt"/>
              </a:rPr>
              <a:t> valeurs de force générées, voir le fichier Excel </a:t>
            </a:r>
            <a:r>
              <a:rPr lang="fr-FR" sz="1600" i="1" dirty="0" err="1">
                <a:ea typeface="+mn-lt"/>
                <a:cs typeface="+mn-lt"/>
              </a:rPr>
              <a:t>Propagation_Erreurs</a:t>
            </a:r>
            <a:r>
              <a:rPr lang="fr-FR" sz="1600" dirty="0">
                <a:ea typeface="+mn-lt"/>
                <a:cs typeface="+mn-lt"/>
              </a:rPr>
              <a:t>)</a:t>
            </a:r>
          </a:p>
          <a:p>
            <a:pPr>
              <a:buNone/>
            </a:pPr>
            <a:endParaRPr lang="fr-FR" sz="1800" dirty="0">
              <a:ea typeface="+mn-lt"/>
              <a:cs typeface="+mn-lt"/>
            </a:endParaRPr>
          </a:p>
        </p:txBody>
      </p:sp>
      <p:graphicFrame>
        <p:nvGraphicFramePr>
          <p:cNvPr id="4" name="Chart 3">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2628351246"/>
              </p:ext>
            </p:extLst>
          </p:nvPr>
        </p:nvGraphicFramePr>
        <p:xfrm>
          <a:off x="838200" y="3711449"/>
          <a:ext cx="5257800" cy="2954822"/>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76AD7D8A-0457-B0F8-7EAA-601E8FBAEA09}"/>
              </a:ext>
            </a:extLst>
          </p:cNvPr>
          <p:cNvSpPr txBox="1"/>
          <p:nvPr/>
        </p:nvSpPr>
        <p:spPr>
          <a:xfrm>
            <a:off x="6096000" y="5887076"/>
            <a:ext cx="2792361" cy="461665"/>
          </a:xfrm>
          <a:prstGeom prst="rect">
            <a:avLst/>
          </a:prstGeom>
          <a:noFill/>
        </p:spPr>
        <p:txBody>
          <a:bodyPr wrap="square" rtlCol="0">
            <a:spAutoFit/>
          </a:bodyPr>
          <a:lstStyle/>
          <a:p>
            <a:r>
              <a:rPr lang="fr-FR" sz="1200" dirty="0"/>
              <a:t>Fig2. </a:t>
            </a:r>
            <a:r>
              <a:rPr lang="en-CA" sz="1200" dirty="0"/>
              <a:t>PDF d’un </a:t>
            </a:r>
            <a:r>
              <a:rPr lang="en-CA" sz="1200" dirty="0" err="1"/>
              <a:t>échantillon</a:t>
            </a:r>
            <a:r>
              <a:rPr lang="en-CA" sz="1200" dirty="0"/>
              <a:t> de </a:t>
            </a:r>
            <a:r>
              <a:rPr lang="en-CA" sz="1200" dirty="0">
                <a:highlight>
                  <a:srgbClr val="FFFF00"/>
                </a:highlight>
              </a:rPr>
              <a:t>100</a:t>
            </a:r>
            <a:r>
              <a:rPr lang="en-CA" sz="1200" dirty="0"/>
              <a:t> </a:t>
            </a:r>
            <a:r>
              <a:rPr lang="en-CA" sz="1200" dirty="0" err="1"/>
              <a:t>valeurs</a:t>
            </a:r>
            <a:r>
              <a:rPr lang="en-CA" sz="1200" dirty="0"/>
              <a:t> de la donnée </a:t>
            </a:r>
            <a:r>
              <a:rPr lang="en-CA" sz="1200" dirty="0" err="1"/>
              <a:t>d’entrée</a:t>
            </a:r>
            <a:r>
              <a:rPr lang="en-CA" sz="1200" dirty="0"/>
              <a:t> F [N]</a:t>
            </a:r>
            <a:endParaRPr lang="fr-FR" sz="1200" dirty="0"/>
          </a:p>
        </p:txBody>
      </p:sp>
    </p:spTree>
    <p:extLst>
      <p:ext uri="{BB962C8B-B14F-4D97-AF65-F5344CB8AC3E}">
        <p14:creationId xmlns:p14="http://schemas.microsoft.com/office/powerpoint/2010/main" val="1632729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800" dirty="0"/>
              <a:t>Des simulations sur </a:t>
            </a:r>
            <a:r>
              <a:rPr lang="fr-FR" sz="1800" dirty="0" err="1"/>
              <a:t>SimCenter</a:t>
            </a:r>
            <a:r>
              <a:rPr lang="fr-FR" sz="1800" dirty="0"/>
              <a:t> ont ensuite été réalisées  pour ces valeurs de forces, et les résultats de déflexion maximale (la SRQ) compilés dans le classeur Excel. Les PDF et CDF de la SRQ ont été tracés, et sa moyenne </a:t>
            </a:r>
            <a:r>
              <a:rPr lang="fr-FR" sz="1800" i="1" dirty="0"/>
              <a:t>µ</a:t>
            </a:r>
            <a:r>
              <a:rPr lang="fr-FR" sz="1800" dirty="0"/>
              <a:t> et son écart-type </a:t>
            </a:r>
            <a:r>
              <a:rPr lang="fr-FR" sz="1800" i="1" dirty="0"/>
              <a:t>σ</a:t>
            </a:r>
            <a:r>
              <a:rPr lang="fr-FR" sz="1800" dirty="0"/>
              <a:t> ont été évalués.</a:t>
            </a:r>
          </a:p>
          <a:p>
            <a:pPr marL="0" indent="0">
              <a:buNone/>
            </a:pPr>
            <a:endParaRPr lang="fr-FR" sz="1800" dirty="0"/>
          </a:p>
          <a:p>
            <a:pPr marL="0" indent="0">
              <a:buNone/>
            </a:pPr>
            <a:endParaRPr lang="fr-FR" sz="1800" dirty="0"/>
          </a:p>
          <a:p>
            <a:pPr marL="0" indent="0">
              <a:buNone/>
            </a:pPr>
            <a:r>
              <a:rPr lang="en-CA" sz="1800" dirty="0" err="1">
                <a:highlight>
                  <a:srgbClr val="FFFF00"/>
                </a:highlight>
              </a:rPr>
              <a:t>Inserer</a:t>
            </a:r>
            <a:r>
              <a:rPr lang="en-CA" sz="1800" dirty="0">
                <a:highlight>
                  <a:srgbClr val="FFFF00"/>
                </a:highlight>
              </a:rPr>
              <a:t> PDF et </a:t>
            </a:r>
            <a:r>
              <a:rPr lang="en-CA" sz="1800" dirty="0" err="1">
                <a:highlight>
                  <a:srgbClr val="FFFF00"/>
                </a:highlight>
              </a:rPr>
              <a:t>ou</a:t>
            </a:r>
            <a:r>
              <a:rPr lang="en-CA" sz="1800" dirty="0">
                <a:highlight>
                  <a:srgbClr val="FFFF00"/>
                </a:highlight>
              </a:rPr>
              <a:t> CDF de la SRQ avec </a:t>
            </a:r>
            <a:r>
              <a:rPr lang="en-CA" sz="1800" dirty="0" err="1">
                <a:highlight>
                  <a:srgbClr val="FFFF00"/>
                </a:highlight>
              </a:rPr>
              <a:t>valeur</a:t>
            </a:r>
            <a:r>
              <a:rPr lang="en-CA" sz="1800" dirty="0">
                <a:highlight>
                  <a:srgbClr val="FFFF00"/>
                </a:highlight>
              </a:rPr>
              <a:t> de mu et sigma</a:t>
            </a:r>
            <a:endParaRPr lang="en-CA" sz="1800" dirty="0">
              <a:solidFill>
                <a:srgbClr val="FF0000"/>
              </a:solidFill>
              <a:highlight>
                <a:srgbClr val="FFFF00"/>
              </a:highlight>
            </a:endParaRPr>
          </a:p>
          <a:p>
            <a:pPr marL="0" indent="0">
              <a:buNone/>
            </a:pPr>
            <a:endParaRPr lang="en-CA" sz="1800" dirty="0">
              <a:solidFill>
                <a:srgbClr val="FF0000"/>
              </a:solidFill>
            </a:endParaRPr>
          </a:p>
          <a:p>
            <a:pPr marL="0" indent="0">
              <a:buNone/>
            </a:pPr>
            <a:endParaRPr lang="en-CA" sz="1800" dirty="0">
              <a:solidFill>
                <a:srgbClr val="FF0000"/>
              </a:solidFill>
            </a:endParaRPr>
          </a:p>
        </p:txBody>
      </p:sp>
    </p:spTree>
    <p:extLst>
      <p:ext uri="{BB962C8B-B14F-4D97-AF65-F5344CB8AC3E}">
        <p14:creationId xmlns:p14="http://schemas.microsoft.com/office/powerpoint/2010/main" val="1244009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r>
                  <a:rPr lang="fr-FR" sz="1600" dirty="0"/>
                  <a:t>Une fois les paramètres de la distribution de la SRQ obtenus,  on peut calculer </a:t>
                </a:r>
                <a14:m>
                  <m:oMath xmlns:m="http://schemas.openxmlformats.org/officeDocument/2006/math">
                    <m:sSub>
                      <m:sSubPr>
                        <m:ctrlPr>
                          <a:rPr lang="fr-FR" sz="1600" b="0" i="1" smtClean="0">
                            <a:latin typeface="Cambria Math" panose="02040503050406030204" pitchFamily="18" charset="0"/>
                          </a:rPr>
                        </m:ctrlPr>
                      </m:sSubPr>
                      <m:e>
                        <m:r>
                          <a:rPr lang="fr-FR" sz="1600" i="1" smtClean="0">
                            <a:latin typeface="Cambria Math" panose="02040503050406030204" pitchFamily="18" charset="0"/>
                          </a:rPr>
                          <m:t>𝑈</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CA" sz="1600" b="0" i="1" smtClean="0">
                          <a:highlight>
                            <a:srgbClr val="FFFF00"/>
                          </a:highlight>
                          <a:latin typeface="Cambria Math" panose="02040503050406030204" pitchFamily="18" charset="0"/>
                        </a:rPr>
                        <m:t>1.62881</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Ici encore, par manque d'information dans l'article scientifique, on suppose que la déflexion expérimentale a été mesurée avec un capteur de déformations (fonctionnement basé sur un pont de Wheatstone). Ce manque d'information peut être traité comme une erreur épistémique et donc en effectuant des recherches, un certain modèle à application médicale a été identifié: le capteur </a:t>
                </a:r>
                <a:r>
                  <a:rPr lang="en-CA" sz="1600" i="1" dirty="0"/>
                  <a:t>MSA subminiature load button </a:t>
                </a:r>
                <a:r>
                  <a:rPr lang="en-CA" sz="1600" dirty="0"/>
                  <a:t>par la compagnie </a:t>
                </a:r>
                <a:r>
                  <a:rPr lang="en-CA" sz="1600" i="1" dirty="0" err="1"/>
                  <a:t>Flintec</a:t>
                </a:r>
                <a:r>
                  <a:rPr lang="en-CA" sz="1600" i="1" dirty="0"/>
                  <a:t>. </a:t>
                </a:r>
                <a:r>
                  <a:rPr lang="fr-FR" sz="1600" dirty="0"/>
                  <a:t>D’après sa fiche technique² on trouve que son erreur de répétabilité (somme des erreurs de non-linéarité et d’hystérésis) est de ±0.1% sur la variation de tension qu’il génère. </a:t>
                </a:r>
              </a:p>
              <a:p>
                <a:pPr marL="0" indent="0" algn="just">
                  <a:lnSpc>
                    <a:spcPct val="100000"/>
                  </a:lnSpc>
                  <a:spcBef>
                    <a:spcPts val="600"/>
                  </a:spcBef>
                  <a:buNone/>
                </a:pPr>
                <a:endParaRPr lang="fr-FR" sz="1600" dirty="0"/>
              </a:p>
              <a:p>
                <a:pPr marL="0" indent="0" algn="just">
                  <a:lnSpc>
                    <a:spcPct val="100000"/>
                  </a:lnSpc>
                  <a:buNone/>
                </a:pPr>
                <a:r>
                  <a:rPr lang="en-CA" sz="1300" dirty="0">
                    <a:hlinkClick r:id="rId2"/>
                  </a:rPr>
                  <a:t>²msa-datasheet-en.pdf (flintec.com)</a:t>
                </a:r>
                <a:endParaRPr lang="fr-FR" sz="1900" dirty="0">
                  <a:solidFill>
                    <a:srgbClr val="FF0000"/>
                  </a:solidFill>
                  <a:highlight>
                    <a:srgbClr val="FFFF00"/>
                  </a:highlight>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348" t="-228" r="-290"/>
                </a:stretch>
              </a:blipFill>
            </p:spPr>
            <p:txBody>
              <a:bodyPr/>
              <a:lstStyle/>
              <a:p>
                <a:r>
                  <a:rPr lang="en-CA">
                    <a:noFill/>
                  </a:rPr>
                  <a:t> </a:t>
                </a:r>
              </a:p>
            </p:txBody>
          </p:sp>
        </mc:Fallback>
      </mc:AlternateContent>
    </p:spTree>
    <p:extLst>
      <p:ext uri="{BB962C8B-B14F-4D97-AF65-F5344CB8AC3E}">
        <p14:creationId xmlns:p14="http://schemas.microsoft.com/office/powerpoint/2010/main" val="4146539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gn="just">
                  <a:lnSpc>
                    <a:spcPct val="100000"/>
                  </a:lnSpc>
                  <a:spcBef>
                    <a:spcPts val="600"/>
                  </a:spcBef>
                  <a:buNone/>
                </a:pPr>
                <a:r>
                  <a:rPr lang="fr-FR" sz="1600" dirty="0"/>
                  <a:t>Les relations décrivant le fonctionnement d’une jauge de déformation sont:</a:t>
                </a:r>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buNone/>
                </a:pPr>
                <a:r>
                  <a:rPr lang="fr-FR" sz="1600" dirty="0"/>
                  <a:t>Puisque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b="0" i="0" smtClean="0">
                        <a:latin typeface="Cambria Math" panose="02040503050406030204" pitchFamily="18" charset="0"/>
                      </a:rPr>
                      <m:t>Δ</m:t>
                    </m:r>
                    <m:r>
                      <a:rPr lang="en-CA" sz="1600" b="0" i="1" smtClean="0">
                        <a:latin typeface="Cambria Math" panose="02040503050406030204" pitchFamily="18" charset="0"/>
                      </a:rPr>
                      <m:t>𝑅</m:t>
                    </m:r>
                  </m:oMath>
                </a14:m>
                <a:r>
                  <a:rPr lang="fr-FR" sz="1600" dirty="0"/>
                  <a:t>, elle est alors proportionnelle à </a:t>
                </a:r>
                <a14:m>
                  <m:oMath xmlns:m="http://schemas.openxmlformats.org/officeDocument/2006/math">
                    <m:r>
                      <a:rPr lang="en-CA" sz="1600" b="0" i="1" smtClean="0">
                        <a:latin typeface="Cambria Math" panose="02040503050406030204" pitchFamily="18" charset="0"/>
                      </a:rPr>
                      <m:t>𝜖</m:t>
                    </m:r>
                  </m:oMath>
                </a14:m>
                <a:r>
                  <a:rPr lang="fr-FR" sz="1600" dirty="0"/>
                  <a:t>, et donc à la force </a:t>
                </a:r>
                <a14:m>
                  <m:oMath xmlns:m="http://schemas.openxmlformats.org/officeDocument/2006/math">
                    <m:r>
                      <a:rPr lang="en-CA" sz="1600" b="0" i="1" smtClean="0">
                        <a:latin typeface="Cambria Math" panose="02040503050406030204" pitchFamily="18" charset="0"/>
                      </a:rPr>
                      <m:t>𝐹</m:t>
                    </m:r>
                  </m:oMath>
                </a14:m>
                <a:r>
                  <a:rPr lang="fr-FR" sz="1600" dirty="0"/>
                  <a:t> aussi.</a:t>
                </a:r>
              </a:p>
              <a:p>
                <a:pPr marL="0" indent="0" algn="just">
                  <a:lnSpc>
                    <a:spcPct val="100000"/>
                  </a:lnSpc>
                  <a:spcBef>
                    <a:spcPts val="600"/>
                  </a:spcBef>
                  <a:buNone/>
                </a:pPr>
                <a:r>
                  <a:rPr lang="fr-FR" sz="1600" dirty="0"/>
                  <a:t>On peut alors considérer qu’une erreur de 0.1% sur la variation de tension se reflète par une erreur de 0.1% sur l’allongement mesuré. Ainsi selon les données expérimentales de l’article pour F=200N on mesure un déplacement de </a:t>
                </a:r>
                <a:r>
                  <a:rPr lang="fr-FR" sz="1600" dirty="0">
                    <a:highlight>
                      <a:srgbClr val="FFFF00"/>
                    </a:highlight>
                  </a:rPr>
                  <a:t>??? mm au niveau de la vertèbre L1. Ce qui se traduit par une incertitude de ± xxx </a:t>
                </a:r>
                <a:r>
                  <a:rPr lang="fr-FR" sz="1600" dirty="0" err="1">
                    <a:highlight>
                      <a:srgbClr val="FFFF00"/>
                    </a:highlight>
                  </a:rPr>
                  <a:t>mm.</a:t>
                </a:r>
                <a:endParaRPr lang="fr-FR" sz="1600" dirty="0">
                  <a:highlight>
                    <a:srgbClr val="FFFF00"/>
                  </a:highlight>
                </a:endParaRPr>
              </a:p>
              <a:p>
                <a:pPr marL="0" indent="0" algn="just">
                  <a:lnSpc>
                    <a:spcPct val="100000"/>
                  </a:lnSpc>
                  <a:spcBef>
                    <a:spcPts val="600"/>
                  </a:spcBef>
                  <a:buNone/>
                </a:pPr>
                <a:endParaRPr lang="fr-FR" sz="1600" dirty="0"/>
              </a:p>
              <a:p>
                <a:pPr marL="0" indent="0" algn="just">
                  <a:lnSpc>
                    <a:spcPct val="100000"/>
                  </a:lnSpc>
                  <a:spcBef>
                    <a:spcPts val="600"/>
                  </a:spcBef>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a:p>
                <a:pPr marL="0" indent="0" algn="just">
                  <a:lnSpc>
                    <a:spcPct val="100000"/>
                  </a:lnSpc>
                  <a:buNone/>
                </a:pPr>
                <a:r>
                  <a:rPr lang="fr-FR" sz="1600" dirty="0"/>
                  <a:t>Pour des fins de simplification et pour diminuer le nombre d'hypothèses, on considèrera que la 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est nulle. Ainsi :</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
                        <a:rPr lang="en-CA" sz="1600" i="1">
                          <a:highlight>
                            <a:srgbClr val="FFFF00"/>
                          </a:highlight>
                          <a:latin typeface="Cambria Math" panose="02040503050406030204" pitchFamily="18" charset="0"/>
                        </a:rPr>
                        <m:t>𝑚𝑒𝑡𝑡𝑟𝑒</m:t>
                      </m:r>
                      <m:r>
                        <a:rPr lang="en-CA" sz="1600" i="1">
                          <a:highlight>
                            <a:srgbClr val="FFFF00"/>
                          </a:highlight>
                          <a:latin typeface="Cambria Math" panose="02040503050406030204" pitchFamily="18" charset="0"/>
                        </a:rPr>
                        <m:t> </m:t>
                      </m:r>
                      <m:r>
                        <a:rPr lang="en-CA" sz="1600" i="1">
                          <a:highlight>
                            <a:srgbClr val="FFFF00"/>
                          </a:highlight>
                          <a:latin typeface="Cambria Math" panose="02040503050406030204" pitchFamily="18" charset="0"/>
                        </a:rPr>
                        <m:t>𝑣𝑎𝑙𝑒𝑢𝑟</m:t>
                      </m:r>
                      <m:r>
                        <a:rPr lang="en-CA" sz="1600" i="1">
                          <a:highlight>
                            <a:srgbClr val="FFFF00"/>
                          </a:highlight>
                          <a:latin typeface="Cambria Math" panose="02040503050406030204" pitchFamily="18" charset="0"/>
                        </a:rPr>
                        <m:t> </m:t>
                      </m:r>
                      <m:r>
                        <a:rPr lang="en-CA" sz="1600" i="1">
                          <a:highlight>
                            <a:srgbClr val="FFFF00"/>
                          </a:highlight>
                          <a:latin typeface="Cambria Math" panose="02040503050406030204" pitchFamily="18" charset="0"/>
                        </a:rPr>
                        <m:t>𝑛𝑢𝑚𝑒𝑟𝑖𝑞𝑢𝑒</m:t>
                      </m:r>
                      <m:r>
                        <a:rPr lang="en-CA" sz="1600" i="1">
                          <a:highlight>
                            <a:srgbClr val="FFFF00"/>
                          </a:highlight>
                          <a:latin typeface="Cambria Math" panose="02040503050406030204" pitchFamily="18" charset="0"/>
                        </a:rPr>
                        <m:t> </m:t>
                      </m:r>
                      <m:r>
                        <a:rPr lang="en-CA" sz="1600" i="1">
                          <a:highlight>
                            <a:srgbClr val="FFFF00"/>
                          </a:highlight>
                          <a:latin typeface="Cambria Math" panose="02040503050406030204" pitchFamily="18" charset="0"/>
                        </a:rPr>
                        <m:t>𝑜𝑏𝑡𝑒𝑛𝑢𝑒</m:t>
                      </m:r>
                      <m:r>
                        <a:rPr lang="en-CA" sz="1600" i="1">
                          <a:highlight>
                            <a:srgbClr val="FFFF00"/>
                          </a:highlight>
                          <a:latin typeface="Cambria Math" panose="02040503050406030204" pitchFamily="18" charset="0"/>
                        </a:rPr>
                        <m:t> </m:t>
                      </m:r>
                      <m:r>
                        <a:rPr lang="en-CA" sz="1600" i="1">
                          <a:highlight>
                            <a:srgbClr val="FFFF00"/>
                          </a:highlight>
                          <a:latin typeface="Cambria Math" panose="02040503050406030204" pitchFamily="18" charset="0"/>
                        </a:rPr>
                        <m:t>𝑠𝑢𝑟</m:t>
                      </m:r>
                      <m:r>
                        <a:rPr lang="en-CA" sz="1600" i="1">
                          <a:highlight>
                            <a:srgbClr val="FFFF00"/>
                          </a:highlight>
                          <a:latin typeface="Cambria Math" panose="02040503050406030204" pitchFamily="18" charset="0"/>
                        </a:rPr>
                        <m:t> </m:t>
                      </m:r>
                      <m:r>
                        <a:rPr lang="en-CA" sz="1600" i="1">
                          <a:highlight>
                            <a:srgbClr val="FFFF00"/>
                          </a:highlight>
                          <a:latin typeface="Cambria Math" panose="02040503050406030204" pitchFamily="18" charset="0"/>
                        </a:rPr>
                        <m:t>𝑒𝑥𝑐𝑒𝑙</m:t>
                      </m:r>
                    </m:oMath>
                  </m:oMathPara>
                </a14:m>
                <a:endParaRPr lang="fr-FR" sz="1600" dirty="0">
                  <a:solidFill>
                    <a:srgbClr val="FF0000"/>
                  </a:solidFill>
                  <a:highlight>
                    <a:srgbClr val="FFFF00"/>
                  </a:highlight>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348" t="-342" r="-290"/>
                </a:stretch>
              </a:blipFill>
            </p:spPr>
            <p:txBody>
              <a:bodyPr/>
              <a:lstStyle/>
              <a:p>
                <a:r>
                  <a:rPr lang="en-CA">
                    <a:noFill/>
                  </a:rPr>
                  <a:t> </a:t>
                </a:r>
              </a:p>
            </p:txBody>
          </p:sp>
        </mc:Fallback>
      </mc:AlternateContent>
    </p:spTree>
    <p:extLst>
      <p:ext uri="{BB962C8B-B14F-4D97-AF65-F5344CB8AC3E}">
        <p14:creationId xmlns:p14="http://schemas.microsoft.com/office/powerpoint/2010/main" val="2711060270"/>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600"/>
                  </a:spcBef>
                  <a:buNone/>
                </a:pPr>
                <a:r>
                  <a:rPr lang="fr-FR" sz="1700" dirty="0"/>
                  <a:t>On compare le résultat de la déflexion obtenue par simulation pour F=200N, avec la valeur expérimentale  de la déflexion mesurée à cette même force (résultat figurant dans l’article de référence):</a:t>
                </a:r>
              </a:p>
              <a:p>
                <a:pPr marL="0" indent="0" algn="just">
                  <a:lnSpc>
                    <a:spcPct val="100000"/>
                  </a:lnSpc>
                  <a:spcBef>
                    <a:spcPts val="600"/>
                  </a:spcBef>
                  <a:buNone/>
                </a:pPr>
                <a:endParaRPr lang="fr-FR" sz="1700" dirty="0"/>
              </a:p>
              <a:p>
                <a:pPr marL="0" indent="0" algn="just">
                  <a:lnSpc>
                    <a:spcPct val="100000"/>
                  </a:lnSpc>
                  <a:spcBef>
                    <a:spcPts val="600"/>
                  </a:spcBef>
                  <a:buNone/>
                </a:pPr>
                <a:endParaRPr lang="fr-FR" sz="1700" dirty="0"/>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CA" sz="1700" b="0" i="1" dirty="0" smtClean="0">
                          <a:highlight>
                            <a:srgbClr val="FFFF00"/>
                          </a:highlight>
                          <a:latin typeface="Cambria Math" panose="02040503050406030204" pitchFamily="18" charset="0"/>
                        </a:rPr>
                        <m:t>𝑥𝑥𝑥𝑥</m:t>
                      </m:r>
                    </m:oMath>
                  </m:oMathPara>
                </a14:m>
                <a:endParaRPr lang="fr-FR" sz="1700" dirty="0">
                  <a:solidFill>
                    <a:srgbClr val="FF0000"/>
                  </a:solidFill>
                  <a:highlight>
                    <a:srgbClr val="FFFF00"/>
                  </a:highlight>
                </a:endParaRPr>
              </a:p>
              <a:p>
                <a:pPr marL="0" indent="0" algn="just">
                  <a:lnSpc>
                    <a:spcPct val="100000"/>
                  </a:lnSpc>
                  <a:buNone/>
                </a:pPr>
                <a:r>
                  <a:rPr lang="fr-FR" sz="1700" dirty="0"/>
                  <a:t>Donc:</a:t>
                </a:r>
              </a:p>
              <a:p>
                <a:pPr marL="0" indent="0" algn="just">
                  <a:lnSpc>
                    <a:spcPct val="100000"/>
                  </a:lnSpc>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r>
                        <a:rPr lang="en-CA" sz="1700" b="0" i="1" dirty="0" smtClean="0">
                          <a:latin typeface="Cambria Math" panose="02040503050406030204" pitchFamily="18" charset="0"/>
                        </a:rPr>
                        <m:t>∈</m:t>
                      </m:r>
                      <m:d>
                        <m:dPr>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 </m:t>
                          </m:r>
                          <m:r>
                            <a:rPr lang="en-CA" sz="1700" b="0" i="1" dirty="0" smtClean="0">
                              <a:latin typeface="Cambria Math" panose="02040503050406030204" pitchFamily="18" charset="0"/>
                            </a:rPr>
                            <m:t>𝐸</m:t>
                          </m:r>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e>
                      </m:d>
                      <m:r>
                        <a:rPr lang="en-CA" sz="1700" b="0" i="1" dirty="0" smtClean="0">
                          <a:latin typeface="Cambria Math" panose="02040503050406030204" pitchFamily="18" charset="0"/>
                        </a:rPr>
                        <m:t>=(</m:t>
                      </m:r>
                      <m:r>
                        <a:rPr lang="en-CA" sz="1700" b="0" i="1" dirty="0" smtClean="0">
                          <a:highlight>
                            <a:srgbClr val="FFFF00"/>
                          </a:highlight>
                          <a:latin typeface="Cambria Math" panose="02040503050406030204" pitchFamily="18" charset="0"/>
                        </a:rPr>
                        <m:t>𝑥𝑥</m:t>
                      </m:r>
                      <m:r>
                        <a:rPr lang="en-CA" sz="1700" b="0" i="1" dirty="0" smtClean="0">
                          <a:latin typeface="Cambria Math" panose="02040503050406030204" pitchFamily="18" charset="0"/>
                        </a:rPr>
                        <m:t>±</m:t>
                      </m:r>
                      <m:r>
                        <a:rPr lang="en-CA" sz="1700" b="0" i="1" dirty="0" smtClean="0">
                          <a:highlight>
                            <a:srgbClr val="FFFF00"/>
                          </a:highlight>
                          <a:latin typeface="Cambria Math" panose="02040503050406030204" pitchFamily="18" charset="0"/>
                        </a:rPr>
                        <m:t>𝑥𝑥𝑥</m:t>
                      </m:r>
                      <m:r>
                        <a:rPr lang="en-CA" sz="1700" b="0" i="1" dirty="0" smtClean="0">
                          <a:latin typeface="Cambria Math" panose="02040503050406030204" pitchFamily="18" charset="0"/>
                        </a:rPr>
                        <m:t>)</m:t>
                      </m:r>
                    </m:oMath>
                  </m:oMathPara>
                </a14:m>
                <a:endParaRPr lang="en-CA" sz="1700" b="0" i="1" dirty="0">
                  <a:latin typeface="Cambria Math" panose="02040503050406030204" pitchFamily="18" charset="0"/>
                </a:endParaRPr>
              </a:p>
              <a:p>
                <a:pPr marL="0" indent="0" algn="just">
                  <a:lnSpc>
                    <a:spcPct val="100000"/>
                  </a:lnSpc>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CA" sz="1700" b="1" i="1" dirty="0" smtClean="0">
                          <a:highlight>
                            <a:srgbClr val="FFFF00"/>
                          </a:highlight>
                          <a:latin typeface="Cambria Math" panose="02040503050406030204" pitchFamily="18" charset="0"/>
                        </a:rPr>
                        <m:t>𝒙𝒙𝒙</m:t>
                      </m:r>
                      <m:r>
                        <a:rPr lang="en-CA" sz="1700" b="1" i="1" dirty="0" smtClean="0">
                          <a:latin typeface="Cambria Math" panose="02040503050406030204" pitchFamily="18" charset="0"/>
                        </a:rPr>
                        <m:t> ;</m:t>
                      </m:r>
                      <m:r>
                        <a:rPr lang="en-CA" sz="1700" b="1" i="1" dirty="0" smtClean="0">
                          <a:highlight>
                            <a:srgbClr val="FFFF00"/>
                          </a:highlight>
                          <a:latin typeface="Cambria Math" panose="02040503050406030204" pitchFamily="18" charset="0"/>
                        </a:rPr>
                        <m:t>𝒙𝒙𝒙</m:t>
                      </m:r>
                      <m:r>
                        <a:rPr lang="en-CA" sz="1700" b="1" i="1" dirty="0" smtClean="0">
                          <a:latin typeface="Cambria Math" panose="02040503050406030204" pitchFamily="18" charset="0"/>
                        </a:rPr>
                        <m:t>]</m:t>
                      </m:r>
                    </m:oMath>
                  </m:oMathPara>
                </a14:m>
                <a:endParaRPr lang="fr-FR" sz="1700" b="1" dirty="0"/>
              </a:p>
              <a:p>
                <a:pPr marL="0" indent="0" algn="just">
                  <a:lnSpc>
                    <a:spcPct val="100000"/>
                  </a:lnSpc>
                  <a:buNone/>
                </a:pPr>
                <a:endParaRPr lang="fr-FR" sz="1700" dirty="0"/>
              </a:p>
              <a:p>
                <a:pPr marL="0" indent="0" algn="just">
                  <a:lnSpc>
                    <a:spcPct val="100000"/>
                  </a:lnSpc>
                  <a:buNone/>
                </a:pPr>
                <a:r>
                  <a:rPr lang="fr-FR" sz="1700" dirty="0"/>
                  <a:t>On observe que </a:t>
                </a:r>
                <a14:m>
                  <m:oMath xmlns:m="http://schemas.openxmlformats.org/officeDocument/2006/math">
                    <m:d>
                      <m:dPr>
                        <m:begChr m:val="|"/>
                        <m:endChr m:val="|"/>
                        <m:ctrlPr>
                          <a:rPr lang="en-CA" sz="1700" b="0" i="1" dirty="0" smtClean="0">
                            <a:highlight>
                              <a:srgbClr val="FFFF00"/>
                            </a:highlight>
                            <a:latin typeface="Cambria Math" panose="02040503050406030204" pitchFamily="18" charset="0"/>
                          </a:rPr>
                        </m:ctrlPr>
                      </m:dPr>
                      <m:e>
                        <m:r>
                          <a:rPr lang="en-CA" sz="1700" b="0" i="1" dirty="0" smtClean="0">
                            <a:highlight>
                              <a:srgbClr val="FFFF00"/>
                            </a:highlight>
                            <a:latin typeface="Cambria Math" panose="02040503050406030204" pitchFamily="18" charset="0"/>
                          </a:rPr>
                          <m:t>𝐸</m:t>
                        </m:r>
                      </m:e>
                    </m:d>
                    <m:r>
                      <a:rPr lang="en-CA" sz="1700" b="0" i="1" dirty="0" smtClean="0">
                        <a:highlight>
                          <a:srgbClr val="FFFF00"/>
                        </a:highlight>
                        <a:latin typeface="Cambria Math" panose="02040503050406030204" pitchFamily="18" charset="0"/>
                      </a:rPr>
                      <m:t>&lt; &gt; ????</m:t>
                    </m:r>
                  </m:oMath>
                </a14:m>
                <a:r>
                  <a:rPr lang="fr-FR" sz="1700" dirty="0">
                    <a:highlight>
                      <a:srgbClr val="FFFF00"/>
                    </a:highlight>
                  </a:rPr>
                  <a:t> Donc …commentaire</a:t>
                </a:r>
              </a:p>
              <a:p>
                <a:pPr marL="0" indent="0" algn="just">
                  <a:lnSpc>
                    <a:spcPct val="100000"/>
                  </a:lnSpc>
                  <a:buNone/>
                </a:pPr>
                <a:endParaRPr lang="fr-FR" sz="1700" dirty="0"/>
              </a:p>
              <a:p>
                <a:pPr marL="0" indent="0">
                  <a:buNone/>
                </a:pPr>
                <a:endParaRPr lang="fr-FR" sz="1700" dirty="0">
                  <a:solidFill>
                    <a:srgbClr val="FF0000"/>
                  </a:solidFill>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348"/>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659098673"/>
                  </p:ext>
                </p:extLst>
              </p:nvPr>
            </p:nvGraphicFramePr>
            <p:xfrm>
              <a:off x="8315960" y="2092960"/>
              <a:ext cx="3037840" cy="1112520"/>
            </p:xfrm>
            <a:graphic>
              <a:graphicData uri="http://schemas.openxmlformats.org/drawingml/2006/table">
                <a:tbl>
                  <a:tblPr firstRow="1" bandRow="1">
                    <a:tableStyleId>{D7AC3CCA-C797-4891-BE02-D94E43425B78}</a:tableStyleId>
                  </a:tblPr>
                  <a:tblGrid>
                    <a:gridCol w="1518920">
                      <a:extLst>
                        <a:ext uri="{9D8B030D-6E8A-4147-A177-3AD203B41FA5}">
                          <a16:colId xmlns:a16="http://schemas.microsoft.com/office/drawing/2014/main" val="549224142"/>
                        </a:ext>
                      </a:extLst>
                    </a:gridCol>
                    <a:gridCol w="1518920">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latin typeface="Cambria Math" panose="02040503050406030204" pitchFamily="18" charset="0"/>
                                  </a:rPr>
                                  <m:t>𝑆</m:t>
                                </m:r>
                              </m:oMath>
                            </m:oMathPara>
                          </a14:m>
                          <a:endParaRPr lang="en-CA" dirty="0"/>
                        </a:p>
                      </a:txBody>
                      <a:tcPr/>
                    </a:tc>
                    <a:tc>
                      <a:txBody>
                        <a:bodyPr/>
                        <a:lstStyle/>
                        <a:p>
                          <a:r>
                            <a:rPr lang="en-CA" b="1" dirty="0">
                              <a:highlight>
                                <a:srgbClr val="FFFF00"/>
                              </a:highlight>
                            </a:rPr>
                            <a:t>xx</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latin typeface="Cambria Math" panose="02040503050406030204" pitchFamily="18" charset="0"/>
                                  </a:rPr>
                                  <m:t>𝐷</m:t>
                                </m:r>
                              </m:oMath>
                            </m:oMathPara>
                          </a14:m>
                          <a:endParaRPr lang="en-CA" dirty="0"/>
                        </a:p>
                      </a:txBody>
                      <a:tcPr/>
                    </a:tc>
                    <a:tc>
                      <a:txBody>
                        <a:bodyPr/>
                        <a:lstStyle/>
                        <a:p>
                          <a:r>
                            <a:rPr lang="en-CA" b="1" dirty="0">
                              <a:highlight>
                                <a:srgbClr val="FFFF00"/>
                              </a:highlight>
                            </a:rPr>
                            <a:t>xx</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latin typeface="Cambria Math" panose="02040503050406030204" pitchFamily="18" charset="0"/>
                                  </a:rPr>
                                  <m:t>𝐸</m:t>
                                </m:r>
                                <m:r>
                                  <a:rPr lang="en-CA" sz="1800" b="0" i="1" smtClean="0">
                                    <a:latin typeface="Cambria Math" panose="02040503050406030204" pitchFamily="18" charset="0"/>
                                  </a:rPr>
                                  <m:t>=</m:t>
                                </m:r>
                                <m:r>
                                  <a:rPr lang="en-CA" sz="1800" b="0" i="1" smtClean="0">
                                    <a:latin typeface="Cambria Math" panose="02040503050406030204" pitchFamily="18" charset="0"/>
                                  </a:rPr>
                                  <m:t>𝑆</m:t>
                                </m:r>
                                <m:r>
                                  <a:rPr lang="en-CA" sz="1800" b="0" i="1" smtClean="0">
                                    <a:latin typeface="Cambria Math" panose="02040503050406030204" pitchFamily="18" charset="0"/>
                                  </a:rPr>
                                  <m:t>−</m:t>
                                </m:r>
                                <m:r>
                                  <a:rPr lang="en-CA" sz="1800" b="0" i="1" smtClean="0">
                                    <a:latin typeface="Cambria Math" panose="02040503050406030204" pitchFamily="18" charset="0"/>
                                  </a:rPr>
                                  <m:t>𝐷</m:t>
                                </m:r>
                              </m:oMath>
                            </m:oMathPara>
                          </a14:m>
                          <a:endParaRPr lang="en-CA" sz="1800" b="0" dirty="0"/>
                        </a:p>
                      </a:txBody>
                      <a:tcPr/>
                    </a:tc>
                    <a:tc>
                      <a:txBody>
                        <a:bodyPr/>
                        <a:lstStyle/>
                        <a:p>
                          <a:r>
                            <a:rPr lang="en-CA" b="1" dirty="0">
                              <a:highlight>
                                <a:srgbClr val="FFFF00"/>
                              </a:highlight>
                            </a:rPr>
                            <a:t>xx</a:t>
                          </a:r>
                        </a:p>
                      </a:txBody>
                      <a:tcPr/>
                    </a:tc>
                    <a:extLst>
                      <a:ext uri="{0D108BD9-81ED-4DB2-BD59-A6C34878D82A}">
                        <a16:rowId xmlns:a16="http://schemas.microsoft.com/office/drawing/2014/main" val="337165831"/>
                      </a:ext>
                    </a:extLst>
                  </a:tr>
                </a:tbl>
              </a:graphicData>
            </a:graphic>
          </p:graphicFrame>
        </mc:Choice>
        <mc:Fallback>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659098673"/>
                  </p:ext>
                </p:extLst>
              </p:nvPr>
            </p:nvGraphicFramePr>
            <p:xfrm>
              <a:off x="8315960" y="2092960"/>
              <a:ext cx="3037840" cy="1112520"/>
            </p:xfrm>
            <a:graphic>
              <a:graphicData uri="http://schemas.openxmlformats.org/drawingml/2006/table">
                <a:tbl>
                  <a:tblPr firstRow="1" bandRow="1">
                    <a:tableStyleId>{D7AC3CCA-C797-4891-BE02-D94E43425B78}</a:tableStyleId>
                  </a:tblPr>
                  <a:tblGrid>
                    <a:gridCol w="1518920">
                      <a:extLst>
                        <a:ext uri="{9D8B030D-6E8A-4147-A177-3AD203B41FA5}">
                          <a16:colId xmlns:a16="http://schemas.microsoft.com/office/drawing/2014/main" val="549224142"/>
                        </a:ext>
                      </a:extLst>
                    </a:gridCol>
                    <a:gridCol w="1518920">
                      <a:extLst>
                        <a:ext uri="{9D8B030D-6E8A-4147-A177-3AD203B41FA5}">
                          <a16:colId xmlns:a16="http://schemas.microsoft.com/office/drawing/2014/main" val="4265653216"/>
                        </a:ext>
                      </a:extLst>
                    </a:gridCol>
                  </a:tblGrid>
                  <a:tr h="370840">
                    <a:tc>
                      <a:txBody>
                        <a:bodyPr/>
                        <a:lstStyle/>
                        <a:p>
                          <a:endParaRPr lang="en-US"/>
                        </a:p>
                      </a:txBody>
                      <a:tcPr>
                        <a:blipFill>
                          <a:blip r:embed="rId4"/>
                          <a:stretch>
                            <a:fillRect l="-400" t="-6557" r="-100400" b="-226230"/>
                          </a:stretch>
                        </a:blipFill>
                      </a:tcPr>
                    </a:tc>
                    <a:tc>
                      <a:txBody>
                        <a:bodyPr/>
                        <a:lstStyle/>
                        <a:p>
                          <a:r>
                            <a:rPr lang="en-CA" b="1" dirty="0">
                              <a:highlight>
                                <a:srgbClr val="FFFF00"/>
                              </a:highlight>
                            </a:rPr>
                            <a:t>xx</a:t>
                          </a:r>
                        </a:p>
                      </a:txBody>
                      <a:tcPr/>
                    </a:tc>
                    <a:extLst>
                      <a:ext uri="{0D108BD9-81ED-4DB2-BD59-A6C34878D82A}">
                        <a16:rowId xmlns:a16="http://schemas.microsoft.com/office/drawing/2014/main" val="2176948270"/>
                      </a:ext>
                    </a:extLst>
                  </a:tr>
                  <a:tr h="370840">
                    <a:tc>
                      <a:txBody>
                        <a:bodyPr/>
                        <a:lstStyle/>
                        <a:p>
                          <a:endParaRPr lang="en-US"/>
                        </a:p>
                      </a:txBody>
                      <a:tcPr>
                        <a:blipFill>
                          <a:blip r:embed="rId4"/>
                          <a:stretch>
                            <a:fillRect l="-400" t="-106557" r="-100400" b="-126230"/>
                          </a:stretch>
                        </a:blipFill>
                      </a:tcPr>
                    </a:tc>
                    <a:tc>
                      <a:txBody>
                        <a:bodyPr/>
                        <a:lstStyle/>
                        <a:p>
                          <a:r>
                            <a:rPr lang="en-CA" b="1" dirty="0">
                              <a:highlight>
                                <a:srgbClr val="FFFF00"/>
                              </a:highlight>
                            </a:rPr>
                            <a:t>xx</a:t>
                          </a:r>
                        </a:p>
                      </a:txBody>
                      <a:tcPr/>
                    </a:tc>
                    <a:extLst>
                      <a:ext uri="{0D108BD9-81ED-4DB2-BD59-A6C34878D82A}">
                        <a16:rowId xmlns:a16="http://schemas.microsoft.com/office/drawing/2014/main" val="833508316"/>
                      </a:ext>
                    </a:extLst>
                  </a:tr>
                  <a:tr h="370840">
                    <a:tc>
                      <a:txBody>
                        <a:bodyPr/>
                        <a:lstStyle/>
                        <a:p>
                          <a:endParaRPr lang="en-US"/>
                        </a:p>
                      </a:txBody>
                      <a:tcPr>
                        <a:blipFill>
                          <a:blip r:embed="rId4"/>
                          <a:stretch>
                            <a:fillRect l="-400" t="-206557" r="-100400" b="-26230"/>
                          </a:stretch>
                        </a:blipFill>
                      </a:tcPr>
                    </a:tc>
                    <a:tc>
                      <a:txBody>
                        <a:bodyPr/>
                        <a:lstStyle/>
                        <a:p>
                          <a:r>
                            <a:rPr lang="en-CA" b="1" dirty="0">
                              <a:highlight>
                                <a:srgbClr val="FFFF00"/>
                              </a:highlight>
                            </a:rPr>
                            <a:t>xx</a:t>
                          </a:r>
                        </a:p>
                      </a:txBody>
                      <a:tcPr/>
                    </a:tc>
                    <a:extLst>
                      <a:ext uri="{0D108BD9-81ED-4DB2-BD59-A6C34878D82A}">
                        <a16:rowId xmlns:a16="http://schemas.microsoft.com/office/drawing/2014/main" val="337165831"/>
                      </a:ext>
                    </a:extLst>
                  </a:tr>
                </a:tbl>
              </a:graphicData>
            </a:graphic>
          </p:graphicFrame>
        </mc:Fallback>
      </mc:AlternateContent>
      <p:sp>
        <p:nvSpPr>
          <p:cNvPr id="5" name="TextBox 4">
            <a:extLst>
              <a:ext uri="{FF2B5EF4-FFF2-40B4-BE49-F238E27FC236}">
                <a16:creationId xmlns:a16="http://schemas.microsoft.com/office/drawing/2014/main" id="{BD489890-CB89-4142-A053-2E5C657D4CD5}"/>
              </a:ext>
            </a:extLst>
          </p:cNvPr>
          <p:cNvSpPr txBox="1"/>
          <p:nvPr/>
        </p:nvSpPr>
        <p:spPr>
          <a:xfrm>
            <a:off x="9077960" y="4704080"/>
            <a:ext cx="1513840" cy="923330"/>
          </a:xfrm>
          <a:prstGeom prst="rect">
            <a:avLst/>
          </a:prstGeom>
          <a:noFill/>
        </p:spPr>
        <p:txBody>
          <a:bodyPr wrap="square" rtlCol="0">
            <a:spAutoFit/>
          </a:bodyPr>
          <a:lstStyle/>
          <a:p>
            <a:r>
              <a:rPr lang="en-CA" dirty="0">
                <a:highlight>
                  <a:srgbClr val="FFFF00"/>
                </a:highlight>
              </a:rPr>
              <a:t>INSERT GRAPHIQUE INTERVALLE</a:t>
            </a:r>
          </a:p>
        </p:txBody>
      </p:sp>
    </p:spTree>
    <p:extLst>
      <p:ext uri="{BB962C8B-B14F-4D97-AF65-F5344CB8AC3E}">
        <p14:creationId xmlns:p14="http://schemas.microsoft.com/office/powerpoint/2010/main" val="4249871971"/>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buNone/>
            </a:pPr>
            <a:endParaRPr lang="en-CA" sz="1800" dirty="0">
              <a:highlight>
                <a:srgbClr val="FFFF00"/>
              </a:highlight>
            </a:endParaRPr>
          </a:p>
        </p:txBody>
      </p:sp>
    </p:spTree>
    <p:extLst>
      <p:ext uri="{BB962C8B-B14F-4D97-AF65-F5344CB8AC3E}">
        <p14:creationId xmlns:p14="http://schemas.microsoft.com/office/powerpoint/2010/main" val="340103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219200"/>
            <a:ext cx="10515600" cy="5154407"/>
          </a:xfrm>
        </p:spPr>
        <p:txBody>
          <a:bodyPr vert="horz" lIns="91440" tIns="45720" rIns="91440" bIns="45720" rtlCol="0" anchor="t">
            <a:normAutofit fontScale="925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 l’article scientifique </a:t>
            </a:r>
            <a:r>
              <a:rPr lang="fr-FR" sz="1600" i="1" dirty="0"/>
              <a:t>«</a:t>
            </a:r>
            <a:r>
              <a:rPr lang="en-US" sz="1600" i="1" dirty="0"/>
              <a:t> Stability of the human spine in  neutral postures. European Spine Journal</a:t>
            </a:r>
            <a:r>
              <a:rPr lang="fr-FR" sz="1600" i="1" dirty="0"/>
              <a:t> » </a:t>
            </a:r>
            <a:r>
              <a:rPr lang="fr-FR" sz="1600" dirty="0"/>
              <a:t>(Kiefer et al., 1997)</a:t>
            </a:r>
            <a:r>
              <a:rPr lang="fr-CA" sz="1600" dirty="0"/>
              <a:t> ainsi que sur des données géométriques et propriétés physiques (coordonnées spatiales, sections, rigidités) issues des recherches personnelles de Prof. </a:t>
            </a:r>
            <a:r>
              <a:rPr lang="fr-CA" sz="1600" dirty="0" err="1"/>
              <a:t>Aboulfazl</a:t>
            </a:r>
            <a:r>
              <a:rPr lang="fr-CA" sz="1600" dirty="0"/>
              <a:t> </a:t>
            </a:r>
            <a:r>
              <a:rPr lang="fr-CA" sz="1600" dirty="0" err="1"/>
              <a:t>Shirazi-Adl</a:t>
            </a:r>
            <a:r>
              <a:rPr lang="fr-CA" sz="1600" dirty="0"/>
              <a:t> et compilées dans le fichier </a:t>
            </a:r>
            <a:r>
              <a:rPr lang="fr-CA" sz="1600" i="1" dirty="0" err="1"/>
              <a:t>Spine</a:t>
            </a:r>
            <a:r>
              <a:rPr lang="fr-CA" sz="1600" i="1" dirty="0"/>
              <a:t> Model-Geometry-2023.</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a:t>
            </a:r>
            <a:r>
              <a:rPr lang="fr-CA" sz="1600" dirty="0" err="1"/>
              <a:t>Déplacment</a:t>
            </a:r>
            <a:r>
              <a:rPr lang="fr-CA" sz="1600" dirty="0"/>
              <a:t> de l’article scientifique. Le projet final de MEC8211 est ainsi l’occasion idéale pour appliquer les acquis du cours et mettre à l’épreuve la validité de son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Tree>
    <p:extLst>
      <p:ext uri="{BB962C8B-B14F-4D97-AF65-F5344CB8AC3E}">
        <p14:creationId xmlns:p14="http://schemas.microsoft.com/office/powerpoint/2010/main" val="276778628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58022"/>
                <a:ext cx="10515600" cy="5478872"/>
              </a:xfrm>
            </p:spPr>
            <p:txBody>
              <a:bodyPr>
                <a:normAutofit fontScale="92500" lnSpcReduction="10000"/>
              </a:bodyPr>
              <a:lstStyle/>
              <a:p>
                <a:pPr marL="0" indent="0" algn="just">
                  <a:lnSpc>
                    <a:spcPct val="110000"/>
                  </a:lnSpc>
                  <a:buNone/>
                </a:pPr>
                <a:r>
                  <a:rPr lang="fr-CA" sz="1600" dirty="0">
                    <a:latin typeface="Aptos "/>
                  </a:rPr>
                  <a:t>La modélisation de la colonne vertébrale a été réalisée sur le logiciel SimCenter 3D en utilisant des éléments de type poutre (BEAM) ainsi que des éléments RBE2 permettant d’ajouter une rigidité infinie entre deux nœuds. La modélisation de la colonne vertébrale ce fait donc par un agencement d’éléments poutre et d’éléments RBE2.</a:t>
                </a:r>
                <a:endParaRPr lang="en-CA" sz="1600" dirty="0">
                  <a:latin typeface="Aptos "/>
                </a:endParaRPr>
              </a:p>
              <a:p>
                <a:pPr marL="0" indent="0" algn="just">
                  <a:lnSpc>
                    <a:spcPct val="110000"/>
                  </a:lnSpc>
                  <a:buNone/>
                </a:pPr>
                <a:r>
                  <a:rPr lang="en-CA" sz="1600" dirty="0">
                    <a:latin typeface="Aptos "/>
                  </a:rPr>
                  <a:t>Le </a:t>
                </a:r>
                <a:r>
                  <a:rPr lang="en-US" sz="1600" dirty="0" err="1">
                    <a:latin typeface="Aptos "/>
                  </a:rPr>
                  <a:t>modèle</a:t>
                </a:r>
                <a:r>
                  <a:rPr lang="en-CA" sz="1600" dirty="0">
                    <a:latin typeface="Aptos "/>
                  </a:rPr>
                  <a:t> </a:t>
                </a:r>
                <a:r>
                  <a:rPr lang="fr-CA" sz="1600" dirty="0">
                    <a:latin typeface="Aptos "/>
                  </a:rPr>
                  <a:t>mathématique</a:t>
                </a:r>
                <a:r>
                  <a:rPr lang="en-CA" sz="1600" dirty="0">
                    <a:latin typeface="Aptos "/>
                  </a:rPr>
                  <a:t> </a:t>
                </a:r>
                <a:r>
                  <a:rPr lang="fr-CA" sz="1600" dirty="0">
                    <a:latin typeface="Aptos "/>
                  </a:rPr>
                  <a:t>utilisé pour la modélisation des éléments poutre (PBEAM) sur SimCenter 3D est le modèle de poutre de Timoshenko soit:</a:t>
                </a:r>
              </a:p>
              <a:p>
                <a:pPr marL="0" indent="0">
                  <a:spcBef>
                    <a:spcPts val="600"/>
                  </a:spcBef>
                  <a:spcAft>
                    <a:spcPts val="1000"/>
                  </a:spcAft>
                  <a:buNone/>
                </a:pPr>
                <a14:m>
                  <m:oMathPara xmlns:m="http://schemas.openxmlformats.org/officeDocument/2006/math">
                    <m:oMathParaPr>
                      <m:jc m:val="centerGroup"/>
                    </m:oMathParaPr>
                    <m:oMath xmlns:m="http://schemas.openxmlformats.org/officeDocument/2006/math">
                      <m:f>
                        <m:fPr>
                          <m:ctrlPr>
                            <a:rPr lang="fr-FR" sz="1600" i="1" smtClean="0">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num>
                        <m:den>
                          <m:r>
                            <a:rPr lang="fr-FR" sz="1600" i="1">
                              <a:latin typeface="Cambria Math" panose="02040503050406030204" pitchFamily="18" charset="0"/>
                            </a:rPr>
                            <m:t>𝑑</m:t>
                          </m:r>
                          <m:sSup>
                            <m:sSupPr>
                              <m:ctrlPr>
                                <a:rPr lang="fr-FR" sz="1600" i="1">
                                  <a:latin typeface="Cambria Math" panose="02040503050406030204" pitchFamily="18" charset="0"/>
                                </a:rPr>
                              </m:ctrlPr>
                            </m:sSupPr>
                            <m:e>
                              <m:r>
                                <a:rPr lang="fr-FR" sz="1600" i="1">
                                  <a:latin typeface="Cambria Math" panose="02040503050406030204" pitchFamily="18" charset="0"/>
                                </a:rPr>
                                <m:t>𝑥</m:t>
                              </m:r>
                            </m:e>
                            <m:sup>
                              <m:r>
                                <a:rPr lang="fr-FR" sz="1600" i="1">
                                  <a:latin typeface="Cambria Math" panose="02040503050406030204" pitchFamily="18" charset="0"/>
                                </a:rPr>
                                <m:t>2</m:t>
                              </m:r>
                            </m:sup>
                          </m:sSup>
                        </m:den>
                      </m:f>
                      <m:d>
                        <m:dPr>
                          <m:ctrlPr>
                            <a:rPr lang="fr-FR" sz="1600" i="1">
                              <a:latin typeface="Cambria Math" panose="02040503050406030204" pitchFamily="18" charset="0"/>
                            </a:rPr>
                          </m:ctrlPr>
                        </m:dPr>
                        <m:e>
                          <m:r>
                            <a:rPr lang="fr-FR" sz="1600" i="1">
                              <a:latin typeface="Cambria Math" panose="02040503050406030204" pitchFamily="18" charset="0"/>
                            </a:rPr>
                            <m:t>𝐸</m:t>
                          </m:r>
                          <m:r>
                            <a:rPr lang="fr-FR" sz="1600" b="0" i="1" smtClean="0">
                              <a:latin typeface="Cambria Math" panose="02040503050406030204" pitchFamily="18" charset="0"/>
                            </a:rPr>
                            <m:t>𝐼</m:t>
                          </m:r>
                          <m:f>
                            <m:fPr>
                              <m:ctrlPr>
                                <a:rPr lang="fr-FR" sz="1600" i="1">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r>
                                <a:rPr lang="fr-FR" sz="1600" i="1" smtClean="0">
                                  <a:latin typeface="Cambria Math" panose="02040503050406030204" pitchFamily="18" charset="0"/>
                                  <a:ea typeface="Cambria Math" panose="02040503050406030204" pitchFamily="18" charset="0"/>
                                </a:rPr>
                                <m:t>𝜌</m:t>
                              </m:r>
                            </m:num>
                            <m:den>
                              <m:r>
                                <a:rPr lang="fr-FR" sz="1600" i="1">
                                  <a:latin typeface="Cambria Math" panose="02040503050406030204" pitchFamily="18" charset="0"/>
                                </a:rPr>
                                <m:t>𝑑</m:t>
                              </m:r>
                              <m:r>
                                <a:rPr lang="fr-FR" sz="1600" b="0" i="1" smtClean="0">
                                  <a:latin typeface="Cambria Math" panose="02040503050406030204" pitchFamily="18" charset="0"/>
                                </a:rPr>
                                <m:t>𝑥</m:t>
                              </m:r>
                            </m:den>
                          </m:f>
                        </m:e>
                      </m:d>
                      <m:r>
                        <a:rPr lang="fr-FR" sz="1600" b="0" i="1" smtClean="0">
                          <a:latin typeface="Cambria Math" panose="02040503050406030204" pitchFamily="18" charset="0"/>
                        </a:rPr>
                        <m:t>=</m:t>
                      </m:r>
                      <m:r>
                        <a:rPr lang="fr-FR" sz="1600" b="0" i="1" smtClean="0">
                          <a:latin typeface="Cambria Math" panose="02040503050406030204" pitchFamily="18" charset="0"/>
                        </a:rPr>
                        <m:t>𝑞</m:t>
                      </m:r>
                      <m:r>
                        <a:rPr lang="fr-FR" sz="1600" b="0" i="1" smtClean="0">
                          <a:latin typeface="Cambria Math" panose="02040503050406030204" pitchFamily="18" charset="0"/>
                        </a:rPr>
                        <m:t>(</m:t>
                      </m:r>
                      <m:r>
                        <a:rPr lang="fr-FR" sz="1600" b="0" i="1" smtClean="0">
                          <a:latin typeface="Cambria Math" panose="02040503050406030204" pitchFamily="18" charset="0"/>
                        </a:rPr>
                        <m:t>𝑥</m:t>
                      </m:r>
                      <m:r>
                        <a:rPr lang="fr-FR" sz="1600" b="0" i="1" smtClean="0">
                          <a:latin typeface="Cambria Math" panose="02040503050406030204" pitchFamily="18" charset="0"/>
                        </a:rPr>
                        <m:t>)</m:t>
                      </m:r>
                    </m:oMath>
                  </m:oMathPara>
                </a14:m>
                <a:endParaRPr lang="fr-CA" sz="1600" dirty="0">
                  <a:latin typeface="Aptos "/>
                </a:endParaRPr>
              </a:p>
              <a:p>
                <a:pPr marL="0" indent="0" algn="ctr">
                  <a:buNone/>
                </a:pPr>
                <a14:m>
                  <m:oMathPara xmlns:m="http://schemas.openxmlformats.org/officeDocument/2006/math">
                    <m:oMathParaPr>
                      <m:jc m:val="centerGroup"/>
                    </m:oMathParaPr>
                    <m:oMath xmlns:m="http://schemas.openxmlformats.org/officeDocument/2006/math">
                      <m:f>
                        <m:fPr>
                          <m:ctrlPr>
                            <a:rPr lang="fr-FR" sz="1600" i="1">
                              <a:latin typeface="Cambria Math" panose="02040503050406030204" pitchFamily="18" charset="0"/>
                            </a:rPr>
                          </m:ctrlPr>
                        </m:fPr>
                        <m:num>
                          <m:r>
                            <a:rPr lang="fr-FR" sz="1600" i="1">
                              <a:latin typeface="Cambria Math" panose="02040503050406030204" pitchFamily="18" charset="0"/>
                            </a:rPr>
                            <m:t>𝑑𝑤</m:t>
                          </m:r>
                        </m:num>
                        <m:den>
                          <m:r>
                            <a:rPr lang="fr-FR" sz="1600" i="1">
                              <a:latin typeface="Cambria Math" panose="02040503050406030204" pitchFamily="18" charset="0"/>
                            </a:rPr>
                            <m:t>𝑑𝑥</m:t>
                          </m:r>
                        </m:den>
                      </m:f>
                      <m:r>
                        <a:rPr lang="fr-FR" sz="1600" i="1">
                          <a:latin typeface="Cambria Math" panose="02040503050406030204" pitchFamily="18" charset="0"/>
                        </a:rPr>
                        <m:t>=</m:t>
                      </m:r>
                      <m:r>
                        <a:rPr lang="fr-FR" sz="1600" i="1">
                          <a:latin typeface="Cambria Math" panose="02040503050406030204" pitchFamily="18" charset="0"/>
                        </a:rPr>
                        <m:t>𝜌</m:t>
                      </m:r>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𝜅</m:t>
                          </m:r>
                          <m:r>
                            <a:rPr lang="fr-FR" sz="1600" i="1">
                              <a:latin typeface="Cambria Math" panose="02040503050406030204" pitchFamily="18" charset="0"/>
                            </a:rPr>
                            <m:t>𝐴𝐺</m:t>
                          </m:r>
                        </m:den>
                      </m:f>
                      <m:f>
                        <m:fPr>
                          <m:ctrlPr>
                            <a:rPr lang="fr-FR" sz="1600" i="1">
                              <a:latin typeface="Cambria Math" panose="02040503050406030204" pitchFamily="18" charset="0"/>
                            </a:rPr>
                          </m:ctrlPr>
                        </m:fPr>
                        <m:num>
                          <m:r>
                            <a:rPr lang="fr-FR" sz="1600" i="1">
                              <a:latin typeface="Cambria Math" panose="02040503050406030204" pitchFamily="18" charset="0"/>
                            </a:rPr>
                            <m:t>𝑑</m:t>
                          </m:r>
                        </m:num>
                        <m:den>
                          <m:r>
                            <a:rPr lang="fr-FR" sz="1600" i="1">
                              <a:latin typeface="Cambria Math" panose="02040503050406030204" pitchFamily="18" charset="0"/>
                            </a:rPr>
                            <m:t>𝑑𝑥</m:t>
                          </m:r>
                        </m:den>
                      </m:f>
                      <m:d>
                        <m:dPr>
                          <m:ctrlPr>
                            <a:rPr lang="fr-FR" sz="1600" i="1">
                              <a:latin typeface="Cambria Math" panose="02040503050406030204" pitchFamily="18" charset="0"/>
                            </a:rPr>
                          </m:ctrlPr>
                        </m:dPr>
                        <m:e>
                          <m:r>
                            <a:rPr lang="fr-FR" sz="1600" i="1">
                              <a:latin typeface="Cambria Math" panose="02040503050406030204" pitchFamily="18" charset="0"/>
                            </a:rPr>
                            <m:t>𝐸𝐼</m:t>
                          </m:r>
                          <m:f>
                            <m:fPr>
                              <m:ctrlPr>
                                <a:rPr lang="fr-FR" sz="1600" i="1">
                                  <a:latin typeface="Cambria Math" panose="02040503050406030204" pitchFamily="18" charset="0"/>
                                </a:rPr>
                              </m:ctrlPr>
                            </m:fPr>
                            <m:num>
                              <m:r>
                                <a:rPr lang="fr-FR" sz="1600" i="1">
                                  <a:latin typeface="Cambria Math" panose="02040503050406030204" pitchFamily="18" charset="0"/>
                                </a:rPr>
                                <m:t>𝑑</m:t>
                              </m:r>
                              <m:r>
                                <a:rPr lang="fr-FR" sz="1600" i="1">
                                  <a:latin typeface="Cambria Math" panose="02040503050406030204" pitchFamily="18" charset="0"/>
                                </a:rPr>
                                <m:t>𝜌</m:t>
                              </m:r>
                            </m:num>
                            <m:den>
                              <m:r>
                                <a:rPr lang="fr-FR" sz="1600" i="1">
                                  <a:latin typeface="Cambria Math" panose="02040503050406030204" pitchFamily="18" charset="0"/>
                                </a:rPr>
                                <m:t>𝑑𝑥</m:t>
                              </m:r>
                            </m:den>
                          </m:f>
                        </m:e>
                      </m:d>
                    </m:oMath>
                  </m:oMathPara>
                </a14:m>
                <a:endParaRPr lang="en-CA" sz="1600" i="1" dirty="0">
                  <a:latin typeface="Cambria Math" panose="02040503050406030204" pitchFamily="18" charset="0"/>
                </a:endParaRPr>
              </a:p>
              <a:p>
                <a:pPr marL="0" indent="0">
                  <a:buNone/>
                </a:pPr>
                <a:r>
                  <a:rPr lang="fr-CA" sz="1600" i="1" dirty="0">
                    <a:latin typeface="Aptos "/>
                  </a:rPr>
                  <a:t>Cette équation donne l’évolution de la tangente de la flèche en fonction des moment internes :</a:t>
                </a:r>
              </a:p>
              <a:p>
                <a:pPr lvl="1"/>
                <a14:m>
                  <m:oMath xmlns:m="http://schemas.openxmlformats.org/officeDocument/2006/math">
                    <m:r>
                      <a:rPr lang="fr-FR" sz="1400" i="1" smtClean="0">
                        <a:latin typeface="Cambria Math" panose="02040503050406030204" pitchFamily="18" charset="0"/>
                        <a:ea typeface="Cambria Math" panose="02040503050406030204" pitchFamily="18" charset="0"/>
                      </a:rPr>
                      <m:t>𝜌</m:t>
                    </m:r>
                    <m:r>
                      <a:rPr lang="fr-FR" sz="1400" i="1" smtClean="0">
                        <a:latin typeface="Cambria Math" panose="02040503050406030204" pitchFamily="18" charset="0"/>
                        <a:ea typeface="Cambria Math" panose="02040503050406030204" pitchFamily="18" charset="0"/>
                      </a:rPr>
                      <m:t> </m:t>
                    </m:r>
                  </m:oMath>
                </a14:m>
                <a:r>
                  <a:rPr lang="fr-FR" sz="1400" i="1" dirty="0">
                    <a:latin typeface="Aptos "/>
                  </a:rPr>
                  <a:t>​ : Angle de rotation de la normale à la surface médiane de la poutre,</a:t>
                </a:r>
              </a:p>
              <a:p>
                <a:pPr lvl="1"/>
                <a:r>
                  <a:rPr lang="fr-FR" sz="1400" i="1" dirty="0">
                    <a:latin typeface="Aptos "/>
                  </a:rPr>
                  <a:t>q : Charge répartie sur la poutre,</a:t>
                </a:r>
              </a:p>
              <a:p>
                <a:pPr lvl="1"/>
                <a:r>
                  <a:rPr lang="fr-FR" sz="1400" i="1" dirty="0">
                    <a:latin typeface="Aptos "/>
                  </a:rPr>
                  <a:t>x : Coordonnée dans la direction de l'axe longitudinal de la poutre,</a:t>
                </a:r>
              </a:p>
              <a:p>
                <a:pPr lvl="1"/>
                <a:r>
                  <a:rPr lang="fr-FR" sz="1400" i="1" dirty="0">
                    <a:latin typeface="Aptos "/>
                  </a:rPr>
                  <a:t>E : Module d'élasticité du matériau constituant la poutre,</a:t>
                </a:r>
              </a:p>
              <a:p>
                <a:pPr lvl="1"/>
                <a:r>
                  <a:rPr lang="fr-FR" sz="1400" i="1" dirty="0">
                    <a:latin typeface="Aptos "/>
                  </a:rPr>
                  <a:t>G : Module de cisaillement du matériau constituant la poutre,</a:t>
                </a:r>
              </a:p>
              <a:p>
                <a:pPr lvl="1"/>
                <a:r>
                  <a:rPr lang="fr-FR" sz="1400" i="1" dirty="0">
                    <a:latin typeface="Aptos "/>
                  </a:rPr>
                  <a:t>J : Moment d'inertie de la section transversale de la poutre,</a:t>
                </a:r>
              </a:p>
              <a:p>
                <a:pPr lvl="1"/>
                <a:r>
                  <a:rPr lang="fr-FR" sz="1400" i="1" dirty="0">
                    <a:latin typeface="Aptos "/>
                  </a:rPr>
                  <a:t>I: Moment quadratique,</a:t>
                </a:r>
              </a:p>
              <a:p>
                <a:pPr lvl="1"/>
                <a14:m>
                  <m:oMath xmlns:m="http://schemas.openxmlformats.org/officeDocument/2006/math">
                    <m:r>
                      <a:rPr lang="fr-FR" sz="1400" i="1" smtClean="0">
                        <a:latin typeface="Cambria Math" panose="02040503050406030204" pitchFamily="18" charset="0"/>
                      </a:rPr>
                      <m:t>𝜅</m:t>
                    </m:r>
                  </m:oMath>
                </a14:m>
                <a:r>
                  <a:rPr lang="fr-FR" sz="1400" i="1" dirty="0">
                    <a:latin typeface="Aptos "/>
                  </a:rPr>
                  <a:t>: Coefficient de Timoshenko pour le cisaillement (=5/6 pour une poutre rectangulaire),</a:t>
                </a:r>
              </a:p>
              <a:p>
                <a:pPr lvl="1"/>
                <a:r>
                  <a:rPr lang="fr-FR" sz="1400" i="1" dirty="0">
                    <a:latin typeface="Aptos "/>
                  </a:rPr>
                  <a:t>w : Déplacement verticale du plan médian de la poutre. </a:t>
                </a:r>
              </a:p>
              <a:p>
                <a:pPr marL="0" indent="0" algn="just">
                  <a:lnSpc>
                    <a:spcPct val="110000"/>
                  </a:lnSpc>
                  <a:buNone/>
                </a:pPr>
                <a:r>
                  <a:rPr lang="fr-CA" sz="1600" dirty="0">
                    <a:latin typeface="Aptos "/>
                  </a:rPr>
                  <a:t>Pour les éléments de type RBE2 il s’agit uniquement de fixer les déplacements en rotation et en translation de deux nœuds pour qu’ils soient égaux.</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058022"/>
                <a:ext cx="10515600" cy="5478872"/>
              </a:xfrm>
              <a:blipFill>
                <a:blip r:embed="rId2"/>
                <a:stretch>
                  <a:fillRect l="-232" t="-223" r="-174"/>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965200"/>
            <a:ext cx="10515600" cy="5408407"/>
          </a:xfrm>
        </p:spPr>
        <p:txBody>
          <a:bodyPr>
            <a:normAutofit/>
          </a:bodyPr>
          <a:lstStyle/>
          <a:p>
            <a:pPr marL="0" indent="0" algn="just">
              <a:buNone/>
            </a:pPr>
            <a:r>
              <a:rPr lang="fr-FR" sz="1600" dirty="0"/>
              <a:t>Le modèle de poutre 1D a été utilisé pour plusieurs raisons, la présence de corps rigides RBE2 améliore l'efficacité du modèle. Cette approche est particulièrement pertinente lors de la représentation de disques, car ils peuvent être aisément modélisés à l'aide d'éléments de poutre (qui peuvent reprendre des efforts et moments dans toutes les directions), réduisant ainsi les ressources de calcul nécessaires tout en maintenant une précision similaire à celle des éléments 3D.</a:t>
            </a:r>
          </a:p>
          <a:p>
            <a:pPr marL="0" indent="0" algn="just">
              <a:buNone/>
            </a:pPr>
            <a:r>
              <a:rPr lang="fr-FR" sz="1600" dirty="0"/>
              <a:t>Cependant, ce choix de modélisation apporte son lot d’hypothèses et de simplifications qui vont par la suite créer une certaine erreur. Le but du processus de validation sera d’évaluer cette erreur et d’en déterminer l’intervalle d’incertitude.</a:t>
            </a:r>
          </a:p>
          <a:p>
            <a:pPr marL="0" indent="0">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3"/>
          <a:stretch>
            <a:fillRect/>
          </a:stretch>
        </p:blipFill>
        <p:spPr>
          <a:xfrm>
            <a:off x="4860151" y="2907663"/>
            <a:ext cx="1232177" cy="3242977"/>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4610999" y="6170691"/>
            <a:ext cx="3205316" cy="461665"/>
          </a:xfrm>
          <a:prstGeom prst="rect">
            <a:avLst/>
          </a:prstGeom>
          <a:noFill/>
        </p:spPr>
        <p:txBody>
          <a:bodyPr wrap="square" rtlCol="0">
            <a:spAutoFit/>
          </a:bodyPr>
          <a:lstStyle/>
          <a:p>
            <a:r>
              <a:rPr lang="fr-FR" sz="1200" dirty="0"/>
              <a:t>Fig1. Exemple</a:t>
            </a:r>
            <a:r>
              <a:rPr lang="fr-CA" sz="1200" dirty="0">
                <a:ea typeface="Calibri" panose="020F0502020204030204" pitchFamily="34" charset="0"/>
                <a:cs typeface="Times New Roman" panose="02020603050405020304" pitchFamily="18" charset="0"/>
              </a:rPr>
              <a:t> de g</a:t>
            </a:r>
            <a:r>
              <a:rPr lang="fr-CA" sz="1200" dirty="0">
                <a:effectLst/>
                <a:ea typeface="Calibri" panose="020F0502020204030204" pitchFamily="34" charset="0"/>
                <a:cs typeface="Times New Roman" panose="02020603050405020304" pitchFamily="18" charset="0"/>
              </a:rPr>
              <a:t>éométrie de simulation de la colonne vertébrale thoraco-lombaire</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3657" y="3039403"/>
            <a:ext cx="865240" cy="2968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06951"/>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811302"/>
          </a:xfrm>
        </p:spPr>
        <p:txBody>
          <a:bodyPr>
            <a:normAutofit fontScale="92500" lnSpcReduction="20000"/>
          </a:bodyPr>
          <a:lstStyle/>
          <a:p>
            <a:pPr marL="0" indent="0" algn="just">
              <a:lnSpc>
                <a:spcPct val="110000"/>
              </a:lnSpc>
              <a:buNone/>
            </a:pPr>
            <a:r>
              <a:rPr lang="fr-FR" sz="1800" dirty="0"/>
              <a:t>Une fois le type d’éléments choisi, il faut à présent modéliser les différentes vertèbres et cela en configurant les propriétés géométriques des éléments poutres. L’article </a:t>
            </a:r>
            <a:r>
              <a:rPr lang="fr-FR" sz="1800" i="1" dirty="0"/>
              <a:t>«</a:t>
            </a:r>
            <a:r>
              <a:rPr lang="en-US" sz="1800" i="1" dirty="0"/>
              <a:t> Stability of the human spine in  neutral postures. European Spine Journal</a:t>
            </a:r>
            <a:r>
              <a:rPr lang="fr-FR" sz="1800" i="1" dirty="0"/>
              <a:t> » (Kiefer et al., 1997) </a:t>
            </a:r>
            <a:r>
              <a:rPr lang="fr-FR" sz="18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976744" y="1883017"/>
            <a:ext cx="3870559" cy="4191577"/>
          </a:xfrm>
          <a:prstGeom prst="rect">
            <a:avLst/>
          </a:prstGeom>
        </p:spPr>
      </p:pic>
      <p:sp>
        <p:nvSpPr>
          <p:cNvPr id="13" name="ZoneTexte 12">
            <a:extLst>
              <a:ext uri="{FF2B5EF4-FFF2-40B4-BE49-F238E27FC236}">
                <a16:creationId xmlns:a16="http://schemas.microsoft.com/office/drawing/2014/main" id="{0A89B34A-8F02-C6EA-B396-FDA8E978F524}"/>
              </a:ext>
            </a:extLst>
          </p:cNvPr>
          <p:cNvSpPr txBox="1"/>
          <p:nvPr/>
        </p:nvSpPr>
        <p:spPr>
          <a:xfrm>
            <a:off x="5063613" y="2105561"/>
            <a:ext cx="6290187" cy="4093428"/>
          </a:xfrm>
          <a:prstGeom prst="rect">
            <a:avLst/>
          </a:prstGeom>
          <a:noFill/>
        </p:spPr>
        <p:txBody>
          <a:bodyPr wrap="square" rtlCol="0">
            <a:spAutoFit/>
          </a:bodyPr>
          <a:lstStyle/>
          <a:p>
            <a:pPr algn="just">
              <a:spcBef>
                <a:spcPts val="400"/>
              </a:spcBef>
            </a:pPr>
            <a:r>
              <a:rPr lang="fr-FR" sz="1600" dirty="0"/>
              <a:t>Il est possible d’utiliser les propriétés qui figurent dans le tableau ci-contre pour calibrer le modèle. </a:t>
            </a:r>
          </a:p>
          <a:p>
            <a:pPr algn="just">
              <a:spcBef>
                <a:spcPts val="400"/>
              </a:spcBef>
            </a:pPr>
            <a:r>
              <a:rPr lang="fr-FR" sz="1600" dirty="0"/>
              <a:t>Le présent rapport se limite à la partie lombaire de la colonne vertébrale, c’est-à-dire que le modèle se limite à la vertèbre sacrale S1 et aux vertèbres lombaire L1 à L5 (partie verte et jaune de la figure 1 – diapo 4).</a:t>
            </a:r>
          </a:p>
          <a:p>
            <a:pPr marL="285750" indent="-285750" algn="just">
              <a:spcBef>
                <a:spcPts val="400"/>
              </a:spcBef>
              <a:buFont typeface="Arial" panose="020B0604020202020204" pitchFamily="34" charset="0"/>
              <a:buChar char="•"/>
            </a:pPr>
            <a:r>
              <a:rPr lang="fr-FR" sz="1600" dirty="0"/>
              <a:t>L’entrée du modèle est la charge verticale exercée sur la colonne vertébrale, qui n’est autre que la portion du poids reprise par la colonne vertébrale et pas par les muscles du corps d’un individu.</a:t>
            </a:r>
          </a:p>
          <a:p>
            <a:pPr marL="285750" indent="-285750" algn="just">
              <a:spcBef>
                <a:spcPts val="400"/>
              </a:spcBef>
              <a:buFont typeface="Arial" panose="020B0604020202020204" pitchFamily="34" charset="0"/>
              <a:buChar char="•"/>
            </a:pPr>
            <a:r>
              <a:rPr lang="fr-FR" sz="1600" dirty="0"/>
              <a:t>La sortie du modèle correspond au déplacement axial des vertèbres. </a:t>
            </a:r>
          </a:p>
          <a:p>
            <a:pPr marL="285750" indent="-285750" algn="just">
              <a:spcBef>
                <a:spcPts val="400"/>
              </a:spcBef>
              <a:buFont typeface="Arial" panose="020B0604020202020204" pitchFamily="34" charset="0"/>
              <a:buChar char="•"/>
            </a:pPr>
            <a:r>
              <a:rPr lang="fr-FR" sz="1600" dirty="0"/>
              <a:t>Les conditions limites de ce modèle sont:</a:t>
            </a:r>
          </a:p>
          <a:p>
            <a:pPr algn="just">
              <a:spcBef>
                <a:spcPts val="400"/>
              </a:spcBef>
            </a:pPr>
            <a:r>
              <a:rPr lang="fr-FR" sz="1600" dirty="0"/>
              <a:t>	- Encastrement au niveau de la vertèbre S1 (condition de 	Dirichlet);</a:t>
            </a:r>
          </a:p>
          <a:p>
            <a:pPr algn="just">
              <a:spcBef>
                <a:spcPts val="400"/>
              </a:spcBef>
            </a:pPr>
            <a:r>
              <a:rPr lang="fr-FR" sz="1600" dirty="0"/>
              <a:t>	- Force verticale sur la vertèbre L1 (condition de Neumann).</a:t>
            </a:r>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Discrétisation</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en-CA" sz="1800">
                <a:highlight>
                  <a:srgbClr val="FFFF00"/>
                </a:highlight>
              </a:rPr>
              <a:t>Elements </a:t>
            </a:r>
            <a:r>
              <a:rPr lang="en-CA" sz="1800" err="1">
                <a:highlight>
                  <a:srgbClr val="FFFF00"/>
                </a:highlight>
              </a:rPr>
              <a:t>d'ordre</a:t>
            </a:r>
            <a:r>
              <a:rPr lang="en-CA" sz="1800">
                <a:highlight>
                  <a:srgbClr val="FFFF00"/>
                </a:highlight>
              </a:rPr>
              <a:t> 2 avec interpolation </a:t>
            </a:r>
            <a:r>
              <a:rPr lang="en-CA" sz="1800" err="1">
                <a:highlight>
                  <a:srgbClr val="FFFF00"/>
                </a:highlight>
              </a:rPr>
              <a:t>lineaire</a:t>
            </a:r>
            <a:r>
              <a:rPr lang="en-CA" sz="1800">
                <a:highlight>
                  <a:srgbClr val="FFFF00"/>
                </a:highlight>
              </a:rPr>
              <a:t> entre les </a:t>
            </a:r>
            <a:r>
              <a:rPr lang="en-CA" sz="1800" err="1">
                <a:highlight>
                  <a:srgbClr val="FFFF00"/>
                </a:highlight>
              </a:rPr>
              <a:t>noeuds</a:t>
            </a:r>
          </a:p>
        </p:txBody>
      </p:sp>
    </p:spTree>
    <p:extLst>
      <p:ext uri="{BB962C8B-B14F-4D97-AF65-F5344CB8AC3E}">
        <p14:creationId xmlns:p14="http://schemas.microsoft.com/office/powerpoint/2010/main" val="120075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code</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buNone/>
            </a:pPr>
            <a:r>
              <a:rPr lang="fr-CA" sz="1800" dirty="0"/>
              <a:t>Tout d’abord il faut noter que l’utilisation de </a:t>
            </a:r>
            <a:r>
              <a:rPr lang="fr-CA" sz="1800" dirty="0" err="1"/>
              <a:t>Simcenter</a:t>
            </a:r>
            <a:r>
              <a:rPr lang="fr-CA" sz="1800" dirty="0"/>
              <a:t> 3D confère une certaine confiance dans les résultats des simulations puisque ce dernier est totalement vérifié par son éditeur. </a:t>
            </a:r>
          </a:p>
          <a:p>
            <a:pPr marL="0" indent="0">
              <a:buNone/>
            </a:pPr>
            <a:r>
              <a:rPr lang="fr-CA" sz="1800" dirty="0"/>
              <a:t>Cependant, en guise de solution analytique, on choisit de modéliser par la méthode des éléments finis, une poutre de Timoshenko encastré-libre.</a:t>
            </a:r>
          </a:p>
          <a:p>
            <a:pPr marL="0" indent="0">
              <a:buNone/>
            </a:pPr>
            <a:r>
              <a:rPr lang="fr-CA" sz="1800" dirty="0"/>
              <a:t>Il s’agit d’un modèle qui possède une solution analytique connue (?) </a:t>
            </a:r>
          </a:p>
          <a:p>
            <a:pPr marL="0" indent="0">
              <a:buNone/>
            </a:pPr>
            <a:r>
              <a:rPr lang="fr-CA" sz="1800" dirty="0"/>
              <a:t>Ainsi une comparaison entre la solution de la poutre de Timoshenko </a:t>
            </a:r>
            <a:r>
              <a:rPr lang="fr-CA" sz="1800" dirty="0">
                <a:highlight>
                  <a:srgbClr val="FFFF00"/>
                </a:highlight>
              </a:rPr>
              <a:t>???.......</a:t>
            </a:r>
          </a:p>
        </p:txBody>
      </p:sp>
    </p:spTree>
    <p:extLst>
      <p:ext uri="{BB962C8B-B14F-4D97-AF65-F5344CB8AC3E}">
        <p14:creationId xmlns:p14="http://schemas.microsoft.com/office/powerpoint/2010/main" val="787268651"/>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00000"/>
                  </a:lnSpc>
                  <a:buNone/>
                </a:pPr>
                <a:r>
                  <a:rPr lang="fr-CA" sz="1800" dirty="0"/>
                  <a:t>Afin d’effectuer la vérification de solution et trouver la meilleure solution ou donner un intervalle d’incertitude sur la solution, il faut commencer par établir l’ordre de convergence observée pour le cas de la partie lombaire de la colonne vertébrale. On fixe la donnée d’entrée à</a:t>
                </a:r>
                <a:r>
                  <a:rPr lang="fr-CA" sz="1800" dirty="0">
                    <a:highlight>
                      <a:srgbClr val="FFFF00"/>
                    </a:highlight>
                  </a:rPr>
                  <a:t> F=200N </a:t>
                </a:r>
                <a:r>
                  <a:rPr lang="fr-CA" sz="1800" dirty="0"/>
                  <a:t>pour effectuer la vérification.</a:t>
                </a:r>
              </a:p>
              <a:p>
                <a:pPr marL="0" indent="0" algn="just">
                  <a:lnSpc>
                    <a:spcPct val="100000"/>
                  </a:lnSpc>
                  <a:buNone/>
                </a:pPr>
                <a:r>
                  <a:rPr lang="fr-CA" sz="1800" dirty="0"/>
                  <a:t>Pour cela, l’utilisation de l’équation de Richardson combinée à trois maillages, avec un raffinement d’un facteur r sera nécessaire car elle aboutit à la relation suivante:</a:t>
                </a:r>
              </a:p>
              <a:p>
                <a:pPr marL="0" indent="0" algn="just">
                  <a:lnSpc>
                    <a:spcPct val="100000"/>
                  </a:lnSpc>
                  <a:buNone/>
                </a:pP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b="0" i="1" smtClean="0">
                            <a:latin typeface="Cambria Math" panose="02040503050406030204" pitchFamily="18" charset="0"/>
                          </a:rPr>
                        </m:ctrlPr>
                      </m:fPr>
                      <m:num>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r>
                          <a:rPr lang="fr-FR" sz="1800" b="0" i="1" smtClean="0">
                            <a:latin typeface="Cambria Math" panose="02040503050406030204" pitchFamily="18" charset="0"/>
                          </a:rPr>
                          <m:t>𝑟</m:t>
                        </m:r>
                        <m:r>
                          <a:rPr lang="fr-FR" sz="1800" b="0" i="1" smtClean="0">
                            <a:latin typeface="Cambria Math" panose="02040503050406030204" pitchFamily="18" charset="0"/>
                          </a:rPr>
                          <m:t>)</m:t>
                        </m:r>
                      </m:den>
                    </m:f>
                  </m:oMath>
                </a14:m>
                <a:r>
                  <a:rPr lang="fr-CA" sz="1800" dirty="0"/>
                  <a:t>                        (1) </a:t>
                </a:r>
              </a:p>
              <a:p>
                <a:pPr marL="0" indent="0" algn="just">
                  <a:lnSpc>
                    <a:spcPct val="100000"/>
                  </a:lnSpc>
                  <a:buNone/>
                </a:pPr>
                <a:r>
                  <a:rPr lang="fr-CA" sz="1800" dirty="0"/>
                  <a:t>avec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oMath>
                </a14:m>
                <a:r>
                  <a:rPr lang="fr-CA" sz="1800" dirty="0"/>
                  <a:t>,</a:t>
                </a:r>
                <a:r>
                  <a:rPr lang="fr-FR" sz="1800" dirty="0"/>
                  <a:t>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2</m:t>
                        </m:r>
                      </m:sub>
                    </m:sSub>
                    <m:r>
                      <a:rPr lang="fr-FR" sz="1800" b="0" i="1" smtClean="0">
                        <a:latin typeface="Cambria Math" panose="02040503050406030204" pitchFamily="18" charset="0"/>
                      </a:rPr>
                      <m:t> </m:t>
                    </m:r>
                    <m:r>
                      <a:rPr lang="fr-FR" sz="1800" b="0" i="1" smtClean="0">
                        <a:latin typeface="Cambria Math" panose="02040503050406030204" pitchFamily="18" charset="0"/>
                      </a:rPr>
                      <m:t>𝑒𝑡</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1</m:t>
                        </m:r>
                      </m:sub>
                    </m:sSub>
                  </m:oMath>
                </a14:m>
                <a:r>
                  <a:rPr lang="fr-CA" sz="1800" dirty="0"/>
                  <a:t> qui représentent respectivement la réponse du système en termes de déplacement axiale de la vertèbre L1 pour des maillages de plus en plus fins, et </a:t>
                </a:r>
                <a:r>
                  <a:rPr lang="fr-CA" sz="1800" i="1" dirty="0"/>
                  <a:t>r=10</a:t>
                </a:r>
                <a:r>
                  <a:rPr lang="fr-CA" sz="1800" dirty="0"/>
                  <a:t>.</a:t>
                </a:r>
              </a:p>
              <a:p>
                <a:pPr marL="0" indent="0" algn="just">
                  <a:lnSpc>
                    <a:spcPct val="100000"/>
                  </a:lnSpc>
                  <a:buNone/>
                </a:pPr>
                <a:endParaRPr lang="fr-CA" sz="1800" dirty="0"/>
              </a:p>
              <a:p>
                <a:pPr marL="0" indent="0" algn="just">
                  <a:lnSpc>
                    <a:spcPct val="100000"/>
                  </a:lnSpc>
                  <a:buNone/>
                </a:pPr>
                <a:r>
                  <a:rPr lang="fr-CA" sz="1800" dirty="0"/>
                  <a:t>                                                                                          	Grâce à l’équation (1) et aux données du tableau (les 3 						dernières lignes) il est possible d’estimer que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oMath>
                </a14:m>
                <a:r>
                  <a:rPr lang="fr-CA" sz="1800" dirty="0"/>
                  <a:t>= 2,055.</a:t>
                </a:r>
              </a:p>
              <a:p>
                <a:pPr marL="0" indent="0" algn="just">
                  <a:lnSpc>
                    <a:spcPct val="100000"/>
                  </a:lnSpc>
                  <a:buNone/>
                </a:pPr>
                <a:r>
                  <a:rPr lang="fr-CA" sz="1800" dirty="0"/>
                  <a:t>                                                                                         	Cette valeur est attendue puisque l’ordre formel</a:t>
                </a:r>
                <a14:m>
                  <m:oMath xmlns:m="http://schemas.openxmlformats.org/officeDocument/2006/math">
                    <m:sSub>
                      <m:sSubPr>
                        <m:ctrlPr>
                          <a:rPr lang="fr-CA" sz="1800" i="1" smtClean="0">
                            <a:latin typeface="Cambria Math" panose="02040503050406030204" pitchFamily="18" charset="0"/>
                          </a:rPr>
                        </m:ctrlPr>
                      </m:sSubPr>
                      <m:e>
                        <m:r>
                          <a:rPr lang="fr-FR" sz="1800" b="0" i="1" smtClean="0">
                            <a:latin typeface="Cambria Math" panose="02040503050406030204" pitchFamily="18" charset="0"/>
                          </a:rPr>
                          <m:t> </m:t>
                        </m:r>
                        <m:r>
                          <a:rPr lang="fr-FR" sz="1800" b="0" i="1" smtClean="0">
                            <a:latin typeface="Cambria Math" panose="02040503050406030204" pitchFamily="18" charset="0"/>
                          </a:rPr>
                          <m:t>𝑝</m:t>
                        </m:r>
                      </m:e>
                      <m:sub>
                        <m:r>
                          <a:rPr lang="fr-FR"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b="0" dirty="0"/>
              </a:p>
              <a:p>
                <a:pPr marL="0" indent="0" algn="just">
                  <a:lnSpc>
                    <a:spcPct val="100000"/>
                  </a:lnSpc>
                  <a:buNone/>
                </a:pPr>
                <a:r>
                  <a:rPr lang="fr-CA" sz="1800" dirty="0"/>
                  <a:t>					(l’ordre formel est obtenu d’après l’ordre du type 							d’éléments utilisés en FEM – or ici les PBEAM sont des 						éléments d’ordre 2).</a:t>
                </a:r>
              </a:p>
              <a:p>
                <a:pPr marL="0" indent="0" algn="just">
                  <a:buNone/>
                </a:pPr>
                <a:r>
                  <a:rPr lang="fr-CA" sz="1800" dirty="0"/>
                  <a:t>                                                                                        </a:t>
                </a: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799" r="-348"/>
                </a:stretch>
              </a:blipFill>
            </p:spPr>
            <p:txBody>
              <a:bodyPr/>
              <a:lstStyle/>
              <a:p>
                <a:r>
                  <a:rPr lang="en-CA">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1157605058"/>
              </p:ext>
            </p:extLst>
          </p:nvPr>
        </p:nvGraphicFramePr>
        <p:xfrm>
          <a:off x="947528" y="4172647"/>
          <a:ext cx="4220819" cy="2293128"/>
        </p:xfrm>
        <a:graphic>
          <a:graphicData uri="http://schemas.openxmlformats.org/drawingml/2006/table">
            <a:tbl>
              <a:tblPr>
                <a:tableStyleId>{073A0DAA-6AF3-43AB-8588-CEC1D06C72B9}</a:tableStyleId>
              </a:tblPr>
              <a:tblGrid>
                <a:gridCol w="1200190">
                  <a:extLst>
                    <a:ext uri="{9D8B030D-6E8A-4147-A177-3AD203B41FA5}">
                      <a16:colId xmlns:a16="http://schemas.microsoft.com/office/drawing/2014/main" val="492793411"/>
                    </a:ext>
                  </a:extLst>
                </a:gridCol>
                <a:gridCol w="1330978">
                  <a:extLst>
                    <a:ext uri="{9D8B030D-6E8A-4147-A177-3AD203B41FA5}">
                      <a16:colId xmlns:a16="http://schemas.microsoft.com/office/drawing/2014/main" val="3415350444"/>
                    </a:ext>
                  </a:extLst>
                </a:gridCol>
                <a:gridCol w="1689651">
                  <a:extLst>
                    <a:ext uri="{9D8B030D-6E8A-4147-A177-3AD203B41FA5}">
                      <a16:colId xmlns:a16="http://schemas.microsoft.com/office/drawing/2014/main" val="2443206338"/>
                    </a:ext>
                  </a:extLst>
                </a:gridCol>
              </a:tblGrid>
              <a:tr h="422787">
                <a:tc>
                  <a:txBody>
                    <a:bodyPr/>
                    <a:lstStyle/>
                    <a:p>
                      <a:pPr algn="ctr" fontAlgn="ctr"/>
                      <a:r>
                        <a:rPr lang="fr-CA" sz="1300" b="1" i="0" u="none" strike="noStrike" dirty="0">
                          <a:solidFill>
                            <a:schemeClr val="bg1"/>
                          </a:solidFill>
                          <a:effectLst/>
                          <a:latin typeface="Calibri" panose="020F0502020204030204" pitchFamily="34" charset="0"/>
                        </a:rPr>
                        <a:t>Nombre d’éléments</a:t>
                      </a:r>
                    </a:p>
                  </a:txBody>
                  <a:tcPr marL="7620" marR="7620" marT="7620" marB="0" anchor="ctr">
                    <a:solidFill>
                      <a:schemeClr val="tx1">
                        <a:lumMod val="50000"/>
                        <a:lumOff val="50000"/>
                      </a:schemeClr>
                    </a:solidFill>
                  </a:tcPr>
                </a:tc>
                <a:tc>
                  <a:txBody>
                    <a:bodyPr/>
                    <a:lstStyle/>
                    <a:p>
                      <a:pPr algn="ctr" fontAlgn="ctr"/>
                      <a:r>
                        <a:rPr lang="fr-CA" sz="1300" b="1" u="none" strike="noStrike" dirty="0">
                          <a:solidFill>
                            <a:schemeClr val="bg1"/>
                          </a:solidFill>
                          <a:effectLst/>
                        </a:rPr>
                        <a:t>Taille d’élément (mm)</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 (mm)</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b="0" i="0" u="none" strike="noStrike" dirty="0">
                          <a:solidFill>
                            <a:srgbClr val="000000"/>
                          </a:solidFill>
                          <a:effectLst/>
                          <a:highlight>
                            <a:srgbClr val="FFFF00"/>
                          </a:highlight>
                          <a:latin typeface="Calibri" panose="020F0502020204030204" pitchFamily="34" charset="0"/>
                        </a:rPr>
                        <a:t>x</a:t>
                      </a:r>
                    </a:p>
                  </a:txBody>
                  <a:tcPr marL="7620" marR="7620" marT="7620" marB="0" anchor="ctr"/>
                </a:tc>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300" u="none" strike="noStrike" dirty="0">
                          <a:effectLst/>
                        </a:rPr>
                        <a:t>45,5</a:t>
                      </a:r>
                      <a:endParaRPr lang="fr-CA" sz="13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b="0" i="0" u="none" strike="noStrike" dirty="0">
                          <a:solidFill>
                            <a:srgbClr val="000000"/>
                          </a:solidFill>
                          <a:effectLst/>
                          <a:highlight>
                            <a:srgbClr val="FFFF00"/>
                          </a:highlight>
                          <a:latin typeface="Calibri" panose="020F0502020204030204" pitchFamily="34" charset="0"/>
                        </a:rPr>
                        <a:t>x</a:t>
                      </a:r>
                    </a:p>
                  </a:txBody>
                  <a:tcPr marL="7620" marR="7620" marT="7620" marB="0" anchor="ctr"/>
                </a:tc>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300" u="none" strike="noStrike" dirty="0">
                          <a:effectLst/>
                        </a:rPr>
                        <a:t>45,71489</a:t>
                      </a:r>
                      <a:endParaRPr lang="fr-CA" sz="13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b="0" i="0" u="none" strike="noStrike" dirty="0">
                          <a:solidFill>
                            <a:srgbClr val="000000"/>
                          </a:solidFill>
                          <a:effectLst/>
                          <a:highlight>
                            <a:srgbClr val="FFFF00"/>
                          </a:highlight>
                          <a:latin typeface="Calibri" panose="020F0502020204030204" pitchFamily="34" charset="0"/>
                        </a:rPr>
                        <a:t>x</a:t>
                      </a:r>
                    </a:p>
                  </a:txBody>
                  <a:tcPr marL="7620" marR="7620" marT="7620" marB="0" anchor="ctr"/>
                </a:tc>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300" u="none" strike="noStrike" dirty="0">
                          <a:effectLst/>
                        </a:rPr>
                        <a:t>45,717048</a:t>
                      </a:r>
                      <a:endParaRPr lang="fr-CA" sz="13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b="0" i="0" u="none" strike="noStrike" dirty="0">
                          <a:solidFill>
                            <a:srgbClr val="000000"/>
                          </a:solidFill>
                          <a:effectLst/>
                          <a:highlight>
                            <a:srgbClr val="FFFF00"/>
                          </a:highlight>
                          <a:latin typeface="Calibri" panose="020F0502020204030204" pitchFamily="34" charset="0"/>
                        </a:rPr>
                        <a:t>x</a:t>
                      </a:r>
                    </a:p>
                  </a:txBody>
                  <a:tcPr marL="7620" marR="7620" marT="7620" marB="0" anchor="ctr"/>
                </a:tc>
                <a:tc>
                  <a:txBody>
                    <a:bodyPr/>
                    <a:lstStyle/>
                    <a:p>
                      <a:pPr algn="ctr" fontAlgn="ctr"/>
                      <a:r>
                        <a:rPr lang="fr-CA" sz="1300" u="none" strike="noStrike" dirty="0">
                          <a:effectLst/>
                        </a:rPr>
                        <a:t>0,01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300" u="none" strike="noStrike" dirty="0">
                          <a:effectLst/>
                        </a:rPr>
                        <a:t>45,717067</a:t>
                      </a:r>
                      <a:endParaRPr lang="fr-CA" sz="13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838200" y="3902486"/>
            <a:ext cx="4038600" cy="276999"/>
          </a:xfrm>
          <a:prstGeom prst="rect">
            <a:avLst/>
          </a:prstGeom>
          <a:noFill/>
        </p:spPr>
        <p:txBody>
          <a:bodyPr wrap="square" rtlCol="0">
            <a:spAutoFit/>
          </a:bodyPr>
          <a:lstStyle/>
          <a:p>
            <a:r>
              <a:rPr lang="fr-FR" sz="1200" dirty="0"/>
              <a:t>Tableau 1.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Tree>
    <p:extLst>
      <p:ext uri="{BB962C8B-B14F-4D97-AF65-F5344CB8AC3E}">
        <p14:creationId xmlns:p14="http://schemas.microsoft.com/office/powerpoint/2010/main" val="2117377590"/>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600" dirty="0">
                    <a:latin typeface="Aptos "/>
                  </a:rPr>
                  <a:t>Avec </a:t>
                </a:r>
                <a14:m>
                  <m:oMath xmlns:m="http://schemas.openxmlformats.org/officeDocument/2006/math">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oMath>
                </a14:m>
                <a:r>
                  <a:rPr lang="fr-CA" sz="1600" dirty="0">
                    <a:latin typeface="Aptos "/>
                  </a:rPr>
                  <a:t> et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en-CA" sz="1600" b="0" i="0" smtClean="0">
                        <a:latin typeface="Cambria Math" panose="02040503050406030204" pitchFamily="18" charset="0"/>
                      </a:rPr>
                      <m:t>, </m:t>
                    </m:r>
                  </m:oMath>
                </a14:m>
                <a:r>
                  <a:rPr lang="fr-CA" sz="1600" dirty="0">
                    <a:latin typeface="Aptos "/>
                  </a:rPr>
                  <a:t>il est maintenant possible de calculer l’écart relatif entre les ordres formel et observé pour estimer l’erreur ou son intervalle d’incertitude. On trouve: </a:t>
                </a:r>
                <a14:m>
                  <m:oMath xmlns:m="http://schemas.openxmlformats.org/officeDocument/2006/math">
                    <m:d>
                      <m:dPr>
                        <m:begChr m:val="|"/>
                        <m:endChr m:val="|"/>
                        <m:ctrlPr>
                          <a:rPr lang="fr-CA" sz="1600" i="1">
                            <a:latin typeface="Cambria Math" panose="02040503050406030204" pitchFamily="18" charset="0"/>
                          </a:rPr>
                        </m:ctrlPr>
                      </m:dPr>
                      <m:e>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fr-FR" sz="1600" i="1">
                                <a:latin typeface="Cambria Math" panose="02040503050406030204" pitchFamily="18" charset="0"/>
                              </a:rPr>
                              <m:t>−</m:t>
                            </m:r>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num>
                          <m:den>
                            <m:r>
                              <a:rPr lang="fr-FR" sz="1600" i="1">
                                <a:latin typeface="Cambria Math" panose="02040503050406030204" pitchFamily="18" charset="0"/>
                              </a:rPr>
                              <m:t>𝑝</m:t>
                            </m:r>
                          </m:den>
                        </m:f>
                      </m:e>
                    </m:d>
                    <m:r>
                      <a:rPr lang="fr-FR" sz="1600" i="1">
                        <a:latin typeface="Cambria Math" panose="02040503050406030204" pitchFamily="18" charset="0"/>
                      </a:rPr>
                      <m:t>=3%</m:t>
                    </m:r>
                  </m:oMath>
                </a14:m>
                <a:r>
                  <a:rPr lang="fr-CA" sz="1600" dirty="0">
                    <a:latin typeface="Aptos "/>
                  </a:rPr>
                  <a:t>. </a:t>
                </a:r>
              </a:p>
              <a:p>
                <a:pPr marL="0" indent="0" algn="just">
                  <a:lnSpc>
                    <a:spcPct val="100000"/>
                  </a:lnSpc>
                  <a:buNone/>
                </a:pPr>
                <a:r>
                  <a:rPr lang="fr-CA" sz="1600" dirty="0">
                    <a:latin typeface="Aptos "/>
                  </a:rPr>
                  <a:t>Cet écart étant &lt;10% mais aussi proche de 1, les deux méthodes (l’extrapolation de Richardson et le </a:t>
                </a:r>
                <a:r>
                  <a:rPr lang="fr-CA" sz="1600" dirty="0" err="1">
                    <a:latin typeface="Aptos "/>
                  </a:rPr>
                  <a:t>Grid</a:t>
                </a:r>
                <a:r>
                  <a:rPr lang="fr-CA" sz="1600" dirty="0">
                    <a:latin typeface="Aptos "/>
                  </a:rPr>
                  <a:t> Convergence Index (GCI)) ont été tentées avant de conclure.</a:t>
                </a:r>
              </a:p>
              <a:p>
                <a:pPr algn="just">
                  <a:lnSpc>
                    <a:spcPct val="100000"/>
                  </a:lnSpc>
                </a:pPr>
                <a:r>
                  <a:rPr lang="fr-CA" sz="1600" dirty="0">
                    <a:latin typeface="Aptos "/>
                  </a:rPr>
                  <a:t>La méthode du GCI a </a:t>
                </a:r>
                <a:r>
                  <a:rPr lang="fr-FR" sz="1600" dirty="0">
                    <a:latin typeface="Aptos "/>
                  </a:rPr>
                  <a:t>été utilisée en premier essai pour quantifier l’incertitude sur la solution obtenue, tel que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num>
                      <m:den>
                        <m:sSup>
                          <m:sSupPr>
                            <m:ctrlPr>
                              <a:rPr lang="fr-CA" sz="1600" i="1">
                                <a:latin typeface="Cambria Math" panose="02040503050406030204" pitchFamily="18" charset="0"/>
                              </a:rPr>
                            </m:ctrlPr>
                          </m:sSupPr>
                          <m:e>
                            <m:r>
                              <a:rPr lang="fr-FR" sz="1600" i="1">
                                <a:latin typeface="Cambria Math" panose="02040503050406030204" pitchFamily="18" charset="0"/>
                              </a:rPr>
                              <m:t>𝑟</m:t>
                            </m:r>
                          </m:e>
                          <m:sup>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sup>
                        </m:sSup>
                        <m:r>
                          <a:rPr lang="fr-FR" sz="1600" i="1">
                            <a:latin typeface="Cambria Math" panose="02040503050406030204" pitchFamily="18" charset="0"/>
                          </a:rPr>
                          <m:t>−1</m:t>
                        </m:r>
                      </m:den>
                    </m:f>
                    <m:d>
                      <m:dPr>
                        <m:begChr m:val="|"/>
                        <m:endChr m:val="|"/>
                        <m:ctrlPr>
                          <a:rPr lang="fr-CA" sz="1600" i="1">
                            <a:latin typeface="Cambria Math" panose="02040503050406030204" pitchFamily="18" charset="0"/>
                          </a:rPr>
                        </m:ctrlPr>
                      </m:dPr>
                      <m:e>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𝑟h</m:t>
                            </m:r>
                          </m:sub>
                        </m:sSub>
                      </m:e>
                    </m:d>
                  </m:oMath>
                </a14:m>
                <a:r>
                  <a:rPr lang="fr-FR" sz="1600" dirty="0">
                    <a:latin typeface="Aptos "/>
                  </a:rPr>
                  <a:t> </a:t>
                </a:r>
                <a:r>
                  <a:rPr lang="fr-CA" sz="1600" dirty="0">
                    <a:latin typeface="Aptos "/>
                  </a:rPr>
                  <a:t>.</a:t>
                </a:r>
              </a:p>
              <a:p>
                <a:pPr marL="0" indent="0" algn="just">
                  <a:lnSpc>
                    <a:spcPct val="100000"/>
                  </a:lnSpc>
                  <a:buNone/>
                </a:pPr>
                <a:r>
                  <a:rPr lang="fr-CA" sz="1600" dirty="0">
                    <a:latin typeface="Aptos "/>
                  </a:rPr>
                  <a:t>Dans notre cas l’écart relativement faible entre l’ordre formel et observé a permis de d’opter pour un faible facteur de sécurité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oMath>
                </a14:m>
                <a:r>
                  <a:rPr lang="fr-CA" sz="1600" dirty="0">
                    <a:latin typeface="Aptos "/>
                  </a:rPr>
                  <a:t>=1,25. Ainsi, on obtient l’intervalle: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r>
                      <a:rPr lang="fr-CA" sz="1600">
                        <a:latin typeface="Cambria Math" panose="02040503050406030204" pitchFamily="18" charset="0"/>
                      </a:rPr>
                      <m:t>45,717067</m:t>
                    </m:r>
                    <m:r>
                      <a:rPr lang="fr-FR" sz="1600" i="1">
                        <a:latin typeface="Cambria Math" panose="02040503050406030204" pitchFamily="18" charset="0"/>
                      </a:rPr>
                      <m:t>±</m:t>
                    </m:r>
                    <m:r>
                      <a:rPr lang="en-CA" sz="1600" b="0" i="1" smtClean="0">
                        <a:latin typeface="Cambria Math" panose="02040503050406030204" pitchFamily="18" charset="0"/>
                      </a:rPr>
                      <m:t>2,399 . </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10</m:t>
                        </m:r>
                      </m:e>
                      <m:sup>
                        <m:r>
                          <a:rPr lang="en-CA" sz="1600" b="0" i="1" smtClean="0">
                            <a:latin typeface="Cambria Math" panose="02040503050406030204" pitchFamily="18" charset="0"/>
                          </a:rPr>
                          <m:t>−7</m:t>
                        </m:r>
                      </m:sup>
                    </m:sSup>
                    <m:r>
                      <a:rPr lang="en-CA" sz="1600" b="0" i="1" smtClean="0">
                        <a:latin typeface="Cambria Math" panose="02040503050406030204" pitchFamily="18" charset="0"/>
                      </a:rPr>
                      <m:t>𝑚</m:t>
                    </m:r>
                    <m:r>
                      <a:rPr lang="en-CA" sz="1600" b="0" i="1" smtClean="0">
                        <a:latin typeface="Cambria Math" panose="02040503050406030204" pitchFamily="18" charset="0"/>
                      </a:rPr>
                      <m:t>.</m:t>
                    </m:r>
                  </m:oMath>
                </a14:m>
                <a:endParaRPr lang="en-CA" sz="1600" b="0" dirty="0">
                  <a:latin typeface="Aptos "/>
                </a:endParaRPr>
              </a:p>
              <a:p>
                <a:pPr marL="0" indent="0" algn="just">
                  <a:lnSpc>
                    <a:spcPct val="100000"/>
                  </a:lnSpc>
                  <a:buNone/>
                </a:pPr>
                <a:endParaRPr lang="en-CA" sz="1600" b="0" dirty="0">
                  <a:latin typeface="Aptos "/>
                </a:endParaRPr>
              </a:p>
              <a:p>
                <a:pPr algn="just">
                  <a:lnSpc>
                    <a:spcPct val="100000"/>
                  </a:lnSpc>
                </a:pPr>
                <a:r>
                  <a:rPr lang="fr-CA" sz="1600" dirty="0">
                    <a:latin typeface="Aptos "/>
                  </a:rPr>
                  <a:t>L’intervalle d’incertitude est donc très restreint (ordre e-7) et permet donc d’opter pour la méthode d’extrapolation de Richardson qui fournit une solution améliorée et sans incertitudes (GCI=0).</a:t>
                </a: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𝑟h</m:t>
                              </m:r>
                            </m:sub>
                          </m:sSub>
                        </m:num>
                        <m:den>
                          <m:sSup>
                            <m:sSupPr>
                              <m:ctrlPr>
                                <a:rPr lang="fr-CA" sz="1600" i="1">
                                  <a:latin typeface="Cambria Math" panose="02040503050406030204" pitchFamily="18" charset="0"/>
                                </a:rPr>
                              </m:ctrlPr>
                            </m:sSupPr>
                            <m:e>
                              <m:r>
                                <a:rPr lang="fr-FR" sz="1600" i="1">
                                  <a:latin typeface="Cambria Math" panose="02040503050406030204" pitchFamily="18" charset="0"/>
                                </a:rPr>
                                <m:t>𝑟</m:t>
                              </m:r>
                            </m:e>
                            <m:sup>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sup>
                          </m:sSup>
                          <m:r>
                            <a:rPr lang="fr-FR" sz="1600" i="1">
                              <a:latin typeface="Cambria Math" panose="02040503050406030204" pitchFamily="18" charset="0"/>
                            </a:rPr>
                            <m:t>−1</m:t>
                          </m:r>
                        </m:den>
                      </m:f>
                      <m:r>
                        <a:rPr lang="en-CA" sz="1600" b="0" i="1" smtClean="0">
                          <a:latin typeface="Cambria Math" panose="02040503050406030204" pitchFamily="18" charset="0"/>
                        </a:rPr>
                        <m:t>=45.71706719 </m:t>
                      </m:r>
                      <m:r>
                        <a:rPr lang="en-CA" sz="1600" b="0" i="1" smtClean="0">
                          <a:latin typeface="Cambria Math" panose="02040503050406030204" pitchFamily="18" charset="0"/>
                        </a:rPr>
                        <m:t>𝑚</m:t>
                      </m:r>
                    </m:oMath>
                  </m:oMathPara>
                </a14:m>
                <a:endParaRPr lang="en-CA" sz="1600" b="0" dirty="0">
                  <a:latin typeface="Aptos "/>
                </a:endParaRPr>
              </a:p>
              <a:p>
                <a:pPr marL="0" indent="0" algn="just">
                  <a:lnSpc>
                    <a:spcPct val="100000"/>
                  </a:lnSpc>
                  <a:buNone/>
                </a:pPr>
                <a:r>
                  <a:rPr lang="fr-CA" sz="1600" dirty="0">
                    <a:latin typeface="Aptos "/>
                  </a:rPr>
                  <a:t>Dans ce cas, l’erreur numérique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r>
                      <a:rPr lang="fr-FR" sz="1600" i="1">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𝐺𝐶𝐼</m:t>
                        </m:r>
                      </m:num>
                      <m:den>
                        <m:r>
                          <a:rPr lang="en-CA" sz="1600" b="0" i="1" smtClean="0">
                            <a:latin typeface="Cambria Math" panose="02040503050406030204" pitchFamily="18" charset="0"/>
                          </a:rPr>
                          <m:t>2</m:t>
                        </m:r>
                      </m:den>
                    </m:f>
                    <m:r>
                      <a:rPr lang="en-CA" sz="1600" b="0" i="1" smtClean="0">
                        <a:latin typeface="Cambria Math" panose="02040503050406030204" pitchFamily="18" charset="0"/>
                      </a:rPr>
                      <m:t>=</m:t>
                    </m:r>
                    <m:r>
                      <a:rPr lang="fr-FR" sz="1600" i="1">
                        <a:latin typeface="Cambria Math" panose="02040503050406030204" pitchFamily="18" charset="0"/>
                      </a:rPr>
                      <m:t>0</m:t>
                    </m:r>
                  </m:oMath>
                </a14:m>
                <a:r>
                  <a:rPr lang="fr-CA" sz="1600" dirty="0">
                    <a:latin typeface="Aptos "/>
                  </a:rPr>
                  <a:t>. Cette valeur de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oMath>
                </a14:m>
                <a:r>
                  <a:rPr lang="fr-CA" sz="16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CA">
                    <a:noFill/>
                  </a:rPr>
                  <a:t> </a:t>
                </a:r>
              </a:p>
            </p:txBody>
          </p:sp>
        </mc:Fallback>
      </mc:AlternateContent>
    </p:spTree>
    <p:extLst>
      <p:ext uri="{BB962C8B-B14F-4D97-AF65-F5344CB8AC3E}">
        <p14:creationId xmlns:p14="http://schemas.microsoft.com/office/powerpoint/2010/main" val="2002662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Props1.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3.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245</TotalTime>
  <Words>2221</Words>
  <Application>Microsoft Office PowerPoint</Application>
  <PresentationFormat>Widescreen</PresentationFormat>
  <Paragraphs>155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vt:lpstr>
      <vt:lpstr>Aptos Display</vt:lpstr>
      <vt:lpstr>Arial</vt:lpstr>
      <vt:lpstr>Calibri</vt:lpstr>
      <vt:lpstr>Cambria Math</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Discrétisation</vt:lpstr>
      <vt:lpstr>Vérification de code</vt:lpstr>
      <vt:lpstr>Vérification de solution</vt:lpstr>
      <vt:lpstr>Vérification de solution</vt:lpstr>
      <vt:lpstr>Propagation des incertitudes </vt:lpstr>
      <vt:lpstr>Propagation des incertitudes </vt:lpstr>
      <vt:lpstr>Propagation des incertitudes </vt:lpstr>
      <vt:lpstr>Propagation des incertitudes </vt:lpstr>
      <vt:lpstr>Propagation des incertitudes </vt:lpstr>
      <vt:lpstr>Validation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21</cp:revision>
  <dcterms:created xsi:type="dcterms:W3CDTF">2024-02-09T05:24:05Z</dcterms:created>
  <dcterms:modified xsi:type="dcterms:W3CDTF">2024-04-07T18:08:42Z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