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8_E5C5E786.xml" ContentType="application/vnd.ms-powerpoint.comments+xml"/>
  <Override PartName="/ppt/comments/modernComment_106_4791FEFC.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6" r:id="rId5"/>
    <p:sldId id="257" r:id="rId6"/>
    <p:sldId id="266" r:id="rId7"/>
    <p:sldId id="267" r:id="rId8"/>
    <p:sldId id="264" r:id="rId9"/>
    <p:sldId id="262" r:id="rId10"/>
    <p:sldId id="287" r:id="rId11"/>
    <p:sldId id="285" r:id="rId12"/>
    <p:sldId id="288" r:id="rId13"/>
    <p:sldId id="286" r:id="rId14"/>
    <p:sldId id="292" r:id="rId15"/>
    <p:sldId id="291" r:id="rId16"/>
    <p:sldId id="293" r:id="rId17"/>
    <p:sldId id="281" r:id="rId18"/>
    <p:sldId id="280" r:id="rId19"/>
    <p:sldId id="270" r:id="rId20"/>
    <p:sldId id="274" r:id="rId21"/>
    <p:sldId id="277" r:id="rId22"/>
    <p:sldId id="279" r:id="rId23"/>
    <p:sldId id="278" r:id="rId24"/>
    <p:sldId id="283"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 id="{E68F2F47-82E5-2BC7-0FEC-4F4EC863DDC3}" name="Mohamed Mahdi Sahbi Ben Daya" initials="MB" userId="S::mohamed-mahdi-sahbi.ben-daya@polymtlus.ca::985c0020-1785-44be-857c-7b32e8661aac" providerId="AD"/>
  <p188:author id="{6A183B6A-ABEC-CB00-4F79-3B92C9DF1877}" name="Acile Sfeir" initials="AS" userId="S::acile.sfeir@polymtlus.ca::2d054df2-df8c-4f18-93d9-ddc34f8818be" providerId="AD"/>
  <p188:author id="{53E43574-7A34-154C-E512-F6CBCA51E7C2}" name="Alexandre Deschênes" initials="AD" userId="S::alexandre.deschenes@polymtlus.ca::26cf8714-112d-4764-8586-824af543da0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E38A8E-CFF3-8E7B-BDE5-73C6908A6EBC}" v="1559" dt="2024-04-06T05:14:18.132"/>
    <p1510:client id="{776F296B-8E32-CD2B-2876-DA6F6CF7BE50}" v="10" dt="2024-04-06T22:05:27.253"/>
    <p1510:client id="{E74D2EF1-5E3B-4CFA-9EC8-7DB95DD1C9FB}" v="304" dt="2024-04-06T15:40:32.6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ile Sfeir" userId="S::acile.sfeir@polymtlus.ca::2d054df2-df8c-4f18-93d9-ddc34f8818be" providerId="AD" clId="Web-{776F296B-8E32-CD2B-2876-DA6F6CF7BE50}"/>
    <pc:docChg chg="modSld">
      <pc:chgData name="Acile Sfeir" userId="S::acile.sfeir@polymtlus.ca::2d054df2-df8c-4f18-93d9-ddc34f8818be" providerId="AD" clId="Web-{776F296B-8E32-CD2B-2876-DA6F6CF7BE50}" dt="2024-04-06T22:05:27.253" v="8" actId="1076"/>
      <pc:docMkLst>
        <pc:docMk/>
      </pc:docMkLst>
      <pc:sldChg chg="modSp">
        <pc:chgData name="Acile Sfeir" userId="S::acile.sfeir@polymtlus.ca::2d054df2-df8c-4f18-93d9-ddc34f8818be" providerId="AD" clId="Web-{776F296B-8E32-CD2B-2876-DA6F6CF7BE50}" dt="2024-04-06T22:05:17.581" v="7" actId="20577"/>
        <pc:sldMkLst>
          <pc:docMk/>
          <pc:sldMk cId="2767786287" sldId="257"/>
        </pc:sldMkLst>
        <pc:spChg chg="mod">
          <ac:chgData name="Acile Sfeir" userId="S::acile.sfeir@polymtlus.ca::2d054df2-df8c-4f18-93d9-ddc34f8818be" providerId="AD" clId="Web-{776F296B-8E32-CD2B-2876-DA6F6CF7BE50}" dt="2024-04-06T22:05:17.581" v="7" actId="20577"/>
          <ac:spMkLst>
            <pc:docMk/>
            <pc:sldMk cId="2767786287" sldId="257"/>
            <ac:spMk id="3" creationId="{57846E6E-541E-C380-2EC3-91AF5BEE61F6}"/>
          </ac:spMkLst>
        </pc:spChg>
      </pc:sldChg>
      <pc:sldChg chg="modSp">
        <pc:chgData name="Acile Sfeir" userId="S::acile.sfeir@polymtlus.ca::2d054df2-df8c-4f18-93d9-ddc34f8818be" providerId="AD" clId="Web-{776F296B-8E32-CD2B-2876-DA6F6CF7BE50}" dt="2024-04-06T22:05:27.253" v="8" actId="1076"/>
        <pc:sldMkLst>
          <pc:docMk/>
          <pc:sldMk cId="3551821292" sldId="266"/>
        </pc:sldMkLst>
        <pc:spChg chg="mod">
          <ac:chgData name="Acile Sfeir" userId="S::acile.sfeir@polymtlus.ca::2d054df2-df8c-4f18-93d9-ddc34f8818be" providerId="AD" clId="Web-{776F296B-8E32-CD2B-2876-DA6F6CF7BE50}" dt="2024-04-06T22:05:27.253" v="8" actId="1076"/>
          <ac:spMkLst>
            <pc:docMk/>
            <pc:sldMk cId="3551821292" sldId="266"/>
            <ac:spMk id="3" creationId="{57846E6E-541E-C380-2EC3-91AF5BEE61F6}"/>
          </ac:spMkLst>
        </pc:spChg>
      </pc:sldChg>
    </pc:docChg>
  </pc:docChgLst>
  <pc:docChgLst>
    <pc:chgData name="Mohamed Mahdi Sahbi Ben Daya" userId="985c0020-1785-44be-857c-7b32e8661aac" providerId="ADAL" clId="{E74D2EF1-5E3B-4CFA-9EC8-7DB95DD1C9FB}"/>
    <pc:docChg chg="undo redo custSel addSld delSld modSld sldOrd">
      <pc:chgData name="Mohamed Mahdi Sahbi Ben Daya" userId="985c0020-1785-44be-857c-7b32e8661aac" providerId="ADAL" clId="{E74D2EF1-5E3B-4CFA-9EC8-7DB95DD1C9FB}" dt="2024-04-06T15:41:10.157" v="7829" actId="2696"/>
      <pc:docMkLst>
        <pc:docMk/>
      </pc:docMkLst>
      <pc:sldChg chg="modSp mod">
        <pc:chgData name="Mohamed Mahdi Sahbi Ben Daya" userId="985c0020-1785-44be-857c-7b32e8661aac" providerId="ADAL" clId="{E74D2EF1-5E3B-4CFA-9EC8-7DB95DD1C9FB}" dt="2024-04-01T17:27:22.867" v="11" actId="1076"/>
        <pc:sldMkLst>
          <pc:docMk/>
          <pc:sldMk cId="1461263326" sldId="256"/>
        </pc:sldMkLst>
        <pc:spChg chg="mod">
          <ac:chgData name="Mohamed Mahdi Sahbi Ben Daya" userId="985c0020-1785-44be-857c-7b32e8661aac" providerId="ADAL" clId="{E74D2EF1-5E3B-4CFA-9EC8-7DB95DD1C9FB}" dt="2024-04-01T17:27:22.867" v="11" actId="1076"/>
          <ac:spMkLst>
            <pc:docMk/>
            <pc:sldMk cId="1461263326" sldId="256"/>
            <ac:spMk id="2" creationId="{200D569F-9935-3F48-A837-424B7BA73DC0}"/>
          </ac:spMkLst>
        </pc:spChg>
      </pc:sldChg>
      <pc:sldChg chg="delSp modSp mod">
        <pc:chgData name="Mohamed Mahdi Sahbi Ben Daya" userId="985c0020-1785-44be-857c-7b32e8661aac" providerId="ADAL" clId="{E74D2EF1-5E3B-4CFA-9EC8-7DB95DD1C9FB}" dt="2024-04-01T19:41:54.160" v="3140" actId="21"/>
        <pc:sldMkLst>
          <pc:docMk/>
          <pc:sldMk cId="2767786287" sldId="257"/>
        </pc:sldMkLst>
        <pc:spChg chg="mod">
          <ac:chgData name="Mohamed Mahdi Sahbi Ben Daya" userId="985c0020-1785-44be-857c-7b32e8661aac" providerId="ADAL" clId="{E74D2EF1-5E3B-4CFA-9EC8-7DB95DD1C9FB}" dt="2024-04-01T19:41:54.160" v="3140" actId="21"/>
          <ac:spMkLst>
            <pc:docMk/>
            <pc:sldMk cId="2767786287" sldId="257"/>
            <ac:spMk id="3" creationId="{57846E6E-541E-C380-2EC3-91AF5BEE61F6}"/>
          </ac:spMkLst>
        </pc:spChg>
        <pc:spChg chg="mod">
          <ac:chgData name="Mohamed Mahdi Sahbi Ben Daya" userId="985c0020-1785-44be-857c-7b32e8661aac" providerId="ADAL" clId="{E74D2EF1-5E3B-4CFA-9EC8-7DB95DD1C9FB}" dt="2024-04-01T17:59:14.007" v="122" actId="20577"/>
          <ac:spMkLst>
            <pc:docMk/>
            <pc:sldMk cId="2767786287" sldId="257"/>
            <ac:spMk id="8" creationId="{131056D3-4217-EA50-3282-5A33501AC195}"/>
          </ac:spMkLst>
        </pc:spChg>
        <pc:spChg chg="del">
          <ac:chgData name="Mohamed Mahdi Sahbi Ben Daya" userId="985c0020-1785-44be-857c-7b32e8661aac" providerId="ADAL" clId="{E74D2EF1-5E3B-4CFA-9EC8-7DB95DD1C9FB}" dt="2024-04-01T17:27:39.988" v="18" actId="478"/>
          <ac:spMkLst>
            <pc:docMk/>
            <pc:sldMk cId="2767786287" sldId="257"/>
            <ac:spMk id="10" creationId="{53DA4F81-61EC-1F85-B8F4-F9DF9FA51F2D}"/>
          </ac:spMkLst>
        </pc:spChg>
        <pc:spChg chg="del">
          <ac:chgData name="Mohamed Mahdi Sahbi Ben Daya" userId="985c0020-1785-44be-857c-7b32e8661aac" providerId="ADAL" clId="{E74D2EF1-5E3B-4CFA-9EC8-7DB95DD1C9FB}" dt="2024-04-01T17:27:37.977" v="17" actId="478"/>
          <ac:spMkLst>
            <pc:docMk/>
            <pc:sldMk cId="2767786287" sldId="257"/>
            <ac:spMk id="11" creationId="{EE94D14F-907D-F8C8-C16E-684FFA6A95BA}"/>
          </ac:spMkLst>
        </pc:spChg>
        <pc:spChg chg="del">
          <ac:chgData name="Mohamed Mahdi Sahbi Ben Daya" userId="985c0020-1785-44be-857c-7b32e8661aac" providerId="ADAL" clId="{E74D2EF1-5E3B-4CFA-9EC8-7DB95DD1C9FB}" dt="2024-04-01T17:27:35.783" v="16" actId="478"/>
          <ac:spMkLst>
            <pc:docMk/>
            <pc:sldMk cId="2767786287" sldId="257"/>
            <ac:spMk id="12" creationId="{122AACBE-65FB-88E2-8407-6A900D57DBB8}"/>
          </ac:spMkLst>
        </pc:spChg>
        <pc:picChg chg="del">
          <ac:chgData name="Mohamed Mahdi Sahbi Ben Daya" userId="985c0020-1785-44be-857c-7b32e8661aac" providerId="ADAL" clId="{E74D2EF1-5E3B-4CFA-9EC8-7DB95DD1C9FB}" dt="2024-04-01T17:27:32.021" v="13" actId="478"/>
          <ac:picMkLst>
            <pc:docMk/>
            <pc:sldMk cId="2767786287" sldId="257"/>
            <ac:picMk id="5" creationId="{A820F263-E487-A78C-8DA4-0CF077B79F8A}"/>
          </ac:picMkLst>
        </pc:picChg>
        <pc:picChg chg="del">
          <ac:chgData name="Mohamed Mahdi Sahbi Ben Daya" userId="985c0020-1785-44be-857c-7b32e8661aac" providerId="ADAL" clId="{E74D2EF1-5E3B-4CFA-9EC8-7DB95DD1C9FB}" dt="2024-04-01T17:27:32.778" v="14" actId="478"/>
          <ac:picMkLst>
            <pc:docMk/>
            <pc:sldMk cId="2767786287" sldId="257"/>
            <ac:picMk id="7" creationId="{6C3FFFD6-C1A5-43A2-089F-8BA5A83D7F8A}"/>
          </ac:picMkLst>
        </pc:picChg>
        <pc:picChg chg="del">
          <ac:chgData name="Mohamed Mahdi Sahbi Ben Daya" userId="985c0020-1785-44be-857c-7b32e8661aac" providerId="ADAL" clId="{E74D2EF1-5E3B-4CFA-9EC8-7DB95DD1C9FB}" dt="2024-04-01T17:27:33.881" v="15" actId="478"/>
          <ac:picMkLst>
            <pc:docMk/>
            <pc:sldMk cId="2767786287" sldId="257"/>
            <ac:picMk id="9" creationId="{269CB344-126B-D919-EF76-C6E6C836D783}"/>
          </ac:picMkLst>
        </pc:picChg>
      </pc:sldChg>
      <pc:sldChg chg="del">
        <pc:chgData name="Mohamed Mahdi Sahbi Ben Daya" userId="985c0020-1785-44be-857c-7b32e8661aac" providerId="ADAL" clId="{E74D2EF1-5E3B-4CFA-9EC8-7DB95DD1C9FB}" dt="2024-04-01T20:11:08.798" v="3808" actId="2696"/>
        <pc:sldMkLst>
          <pc:docMk/>
          <pc:sldMk cId="2400183655" sldId="258"/>
        </pc:sldMkLst>
      </pc:sldChg>
      <pc:sldChg chg="del">
        <pc:chgData name="Mohamed Mahdi Sahbi Ben Daya" userId="985c0020-1785-44be-857c-7b32e8661aac" providerId="ADAL" clId="{E74D2EF1-5E3B-4CFA-9EC8-7DB95DD1C9FB}" dt="2024-04-01T20:11:08.798" v="3808" actId="2696"/>
        <pc:sldMkLst>
          <pc:docMk/>
          <pc:sldMk cId="2048936509" sldId="259"/>
        </pc:sldMkLst>
      </pc:sldChg>
      <pc:sldChg chg="del">
        <pc:chgData name="Mohamed Mahdi Sahbi Ben Daya" userId="985c0020-1785-44be-857c-7b32e8661aac" providerId="ADAL" clId="{E74D2EF1-5E3B-4CFA-9EC8-7DB95DD1C9FB}" dt="2024-04-01T20:11:08.798" v="3808" actId="2696"/>
        <pc:sldMkLst>
          <pc:docMk/>
          <pc:sldMk cId="991226622" sldId="260"/>
        </pc:sldMkLst>
      </pc:sldChg>
      <pc:sldChg chg="del">
        <pc:chgData name="Mohamed Mahdi Sahbi Ben Daya" userId="985c0020-1785-44be-857c-7b32e8661aac" providerId="ADAL" clId="{E74D2EF1-5E3B-4CFA-9EC8-7DB95DD1C9FB}" dt="2024-04-01T20:11:08.798" v="3808" actId="2696"/>
        <pc:sldMkLst>
          <pc:docMk/>
          <pc:sldMk cId="1119286913" sldId="261"/>
        </pc:sldMkLst>
      </pc:sldChg>
      <pc:sldChg chg="delSp modSp mod">
        <pc:chgData name="Mohamed Mahdi Sahbi Ben Daya" userId="985c0020-1785-44be-857c-7b32e8661aac" providerId="ADAL" clId="{E74D2EF1-5E3B-4CFA-9EC8-7DB95DD1C9FB}" dt="2024-04-01T20:03:41.809" v="3730" actId="478"/>
        <pc:sldMkLst>
          <pc:docMk/>
          <pc:sldMk cId="1200750332" sldId="262"/>
        </pc:sldMkLst>
        <pc:spChg chg="mod">
          <ac:chgData name="Mohamed Mahdi Sahbi Ben Daya" userId="985c0020-1785-44be-857c-7b32e8661aac" providerId="ADAL" clId="{E74D2EF1-5E3B-4CFA-9EC8-7DB95DD1C9FB}" dt="2024-04-01T20:03:35.519" v="3727" actId="20577"/>
          <ac:spMkLst>
            <pc:docMk/>
            <pc:sldMk cId="1200750332" sldId="262"/>
            <ac:spMk id="2" creationId="{E0220718-7085-48D6-FCCC-6D486EF513A7}"/>
          </ac:spMkLst>
        </pc:spChg>
        <pc:spChg chg="mod">
          <ac:chgData name="Mohamed Mahdi Sahbi Ben Daya" userId="985c0020-1785-44be-857c-7b32e8661aac" providerId="ADAL" clId="{E74D2EF1-5E3B-4CFA-9EC8-7DB95DD1C9FB}" dt="2024-04-01T20:03:38.864" v="3729" actId="27636"/>
          <ac:spMkLst>
            <pc:docMk/>
            <pc:sldMk cId="1200750332" sldId="262"/>
            <ac:spMk id="3" creationId="{57846E6E-541E-C380-2EC3-91AF5BEE61F6}"/>
          </ac:spMkLst>
        </pc:spChg>
        <pc:graphicFrameChg chg="del">
          <ac:chgData name="Mohamed Mahdi Sahbi Ben Daya" userId="985c0020-1785-44be-857c-7b32e8661aac" providerId="ADAL" clId="{E74D2EF1-5E3B-4CFA-9EC8-7DB95DD1C9FB}" dt="2024-04-01T20:03:41.809" v="3730" actId="478"/>
          <ac:graphicFrameMkLst>
            <pc:docMk/>
            <pc:sldMk cId="1200750332" sldId="262"/>
            <ac:graphicFrameMk id="4" creationId="{560D31AF-176D-A767-A4D2-48DC76F1077B}"/>
          </ac:graphicFrameMkLst>
        </pc:graphicFrameChg>
      </pc:sldChg>
      <pc:sldChg chg="del">
        <pc:chgData name="Mohamed Mahdi Sahbi Ben Daya" userId="985c0020-1785-44be-857c-7b32e8661aac" providerId="ADAL" clId="{E74D2EF1-5E3B-4CFA-9EC8-7DB95DD1C9FB}" dt="2024-04-01T20:11:08.798" v="3808" actId="2696"/>
        <pc:sldMkLst>
          <pc:docMk/>
          <pc:sldMk cId="3354471958" sldId="263"/>
        </pc:sldMkLst>
      </pc:sldChg>
      <pc:sldChg chg="addSp delSp modSp mod">
        <pc:chgData name="Mohamed Mahdi Sahbi Ben Daya" userId="985c0020-1785-44be-857c-7b32e8661aac" providerId="ADAL" clId="{E74D2EF1-5E3B-4CFA-9EC8-7DB95DD1C9FB}" dt="2024-04-02T18:21:22.219" v="6314" actId="20577"/>
        <pc:sldMkLst>
          <pc:docMk/>
          <pc:sldMk cId="3854952326" sldId="264"/>
        </pc:sldMkLst>
        <pc:spChg chg="add mod">
          <ac:chgData name="Mohamed Mahdi Sahbi Ben Daya" userId="985c0020-1785-44be-857c-7b32e8661aac" providerId="ADAL" clId="{E74D2EF1-5E3B-4CFA-9EC8-7DB95DD1C9FB}" dt="2024-04-01T19:56:34.060" v="3377" actId="108"/>
          <ac:spMkLst>
            <pc:docMk/>
            <pc:sldMk cId="3854952326" sldId="264"/>
            <ac:spMk id="3" creationId="{734D2C46-2A9E-59D9-202C-1CF55623B09B}"/>
          </ac:spMkLst>
        </pc:spChg>
        <pc:spChg chg="mod">
          <ac:chgData name="Mohamed Mahdi Sahbi Ben Daya" userId="985c0020-1785-44be-857c-7b32e8661aac" providerId="ADAL" clId="{E74D2EF1-5E3B-4CFA-9EC8-7DB95DD1C9FB}" dt="2024-04-01T18:54:01.943" v="1611"/>
          <ac:spMkLst>
            <pc:docMk/>
            <pc:sldMk cId="3854952326" sldId="264"/>
            <ac:spMk id="6" creationId="{E4A6FDF3-99DB-0B55-7D18-61C36092E9EC}"/>
          </ac:spMkLst>
        </pc:spChg>
        <pc:spChg chg="del">
          <ac:chgData name="Mohamed Mahdi Sahbi Ben Daya" userId="985c0020-1785-44be-857c-7b32e8661aac" providerId="ADAL" clId="{E74D2EF1-5E3B-4CFA-9EC8-7DB95DD1C9FB}" dt="2024-04-01T17:27:56.288" v="23" actId="478"/>
          <ac:spMkLst>
            <pc:docMk/>
            <pc:sldMk cId="3854952326" sldId="264"/>
            <ac:spMk id="8" creationId="{376FD692-5FF7-BA4C-F994-F72124A09FA6}"/>
          </ac:spMkLst>
        </pc:spChg>
        <pc:spChg chg="add">
          <ac:chgData name="Mohamed Mahdi Sahbi Ben Daya" userId="985c0020-1785-44be-857c-7b32e8661aac" providerId="ADAL" clId="{E74D2EF1-5E3B-4CFA-9EC8-7DB95DD1C9FB}" dt="2024-04-01T19:09:29.865" v="1941"/>
          <ac:spMkLst>
            <pc:docMk/>
            <pc:sldMk cId="3854952326" sldId="264"/>
            <ac:spMk id="10" creationId="{A34C5ADF-EBB2-01DA-32D6-BD7EBF7D0725}"/>
          </ac:spMkLst>
        </pc:spChg>
        <pc:spChg chg="del">
          <ac:chgData name="Mohamed Mahdi Sahbi Ben Daya" userId="985c0020-1785-44be-857c-7b32e8661aac" providerId="ADAL" clId="{E74D2EF1-5E3B-4CFA-9EC8-7DB95DD1C9FB}" dt="2024-04-01T17:27:53.314" v="22" actId="478"/>
          <ac:spMkLst>
            <pc:docMk/>
            <pc:sldMk cId="3854952326" sldId="264"/>
            <ac:spMk id="11" creationId="{205FB1AA-EF17-0E0F-0358-D2CAC91A3759}"/>
          </ac:spMkLst>
        </pc:spChg>
        <pc:spChg chg="del">
          <ac:chgData name="Mohamed Mahdi Sahbi Ben Daya" userId="985c0020-1785-44be-857c-7b32e8661aac" providerId="ADAL" clId="{E74D2EF1-5E3B-4CFA-9EC8-7DB95DD1C9FB}" dt="2024-04-01T17:27:51.717" v="21" actId="478"/>
          <ac:spMkLst>
            <pc:docMk/>
            <pc:sldMk cId="3854952326" sldId="264"/>
            <ac:spMk id="12" creationId="{A59CFF9F-BBFA-238C-A459-7CA93160F538}"/>
          </ac:spMkLst>
        </pc:spChg>
        <pc:spChg chg="add mod">
          <ac:chgData name="Mohamed Mahdi Sahbi Ben Daya" userId="985c0020-1785-44be-857c-7b32e8661aac" providerId="ADAL" clId="{E74D2EF1-5E3B-4CFA-9EC8-7DB95DD1C9FB}" dt="2024-04-02T18:21:22.219" v="6314" actId="20577"/>
          <ac:spMkLst>
            <pc:docMk/>
            <pc:sldMk cId="3854952326" sldId="264"/>
            <ac:spMk id="13" creationId="{0A89B34A-8F02-C6EA-B396-FDA8E978F524}"/>
          </ac:spMkLst>
        </pc:spChg>
        <pc:graphicFrameChg chg="del">
          <ac:chgData name="Mohamed Mahdi Sahbi Ben Daya" userId="985c0020-1785-44be-857c-7b32e8661aac" providerId="ADAL" clId="{E74D2EF1-5E3B-4CFA-9EC8-7DB95DD1C9FB}" dt="2024-04-01T17:27:45.197" v="19" actId="478"/>
          <ac:graphicFrameMkLst>
            <pc:docMk/>
            <pc:sldMk cId="3854952326" sldId="264"/>
            <ac:graphicFrameMk id="4" creationId="{1FD035CF-2F32-2D29-8138-E1117F49B71D}"/>
          </ac:graphicFrameMkLst>
        </pc:graphicFrameChg>
        <pc:graphicFrameChg chg="del">
          <ac:chgData name="Mohamed Mahdi Sahbi Ben Daya" userId="985c0020-1785-44be-857c-7b32e8661aac" providerId="ADAL" clId="{E74D2EF1-5E3B-4CFA-9EC8-7DB95DD1C9FB}" dt="2024-04-01T17:27:48.149" v="20" actId="478"/>
          <ac:graphicFrameMkLst>
            <pc:docMk/>
            <pc:sldMk cId="3854952326" sldId="264"/>
            <ac:graphicFrameMk id="5" creationId="{617673F6-23CE-9A3E-6DFE-E6D9920B693B}"/>
          </ac:graphicFrameMkLst>
        </pc:graphicFrameChg>
        <pc:picChg chg="add del mod">
          <ac:chgData name="Mohamed Mahdi Sahbi Ben Daya" userId="985c0020-1785-44be-857c-7b32e8661aac" providerId="ADAL" clId="{E74D2EF1-5E3B-4CFA-9EC8-7DB95DD1C9FB}" dt="2024-04-01T19:45:38.220" v="3373" actId="21"/>
          <ac:picMkLst>
            <pc:docMk/>
            <pc:sldMk cId="3854952326" sldId="264"/>
            <ac:picMk id="9" creationId="{B1CFA53E-B2C2-5440-5D89-8EA86BB492A6}"/>
          </ac:picMkLst>
        </pc:picChg>
        <pc:picChg chg="add del mod">
          <ac:chgData name="Mohamed Mahdi Sahbi Ben Daya" userId="985c0020-1785-44be-857c-7b32e8661aac" providerId="ADAL" clId="{E74D2EF1-5E3B-4CFA-9EC8-7DB95DD1C9FB}" dt="2024-04-01T19:34:45.430" v="2761" actId="21"/>
          <ac:picMkLst>
            <pc:docMk/>
            <pc:sldMk cId="3854952326" sldId="264"/>
            <ac:picMk id="14" creationId="{C8BE02D0-7B3C-5AB3-6047-1707585B4E2F}"/>
          </ac:picMkLst>
        </pc:picChg>
      </pc:sldChg>
      <pc:sldChg chg="del">
        <pc:chgData name="Mohamed Mahdi Sahbi Ben Daya" userId="985c0020-1785-44be-857c-7b32e8661aac" providerId="ADAL" clId="{E74D2EF1-5E3B-4CFA-9EC8-7DB95DD1C9FB}" dt="2024-04-01T20:11:08.798" v="3808" actId="2696"/>
        <pc:sldMkLst>
          <pc:docMk/>
          <pc:sldMk cId="3180715646" sldId="265"/>
        </pc:sldMkLst>
      </pc:sldChg>
      <pc:sldChg chg="addSp modSp add mod setBg">
        <pc:chgData name="Mohamed Mahdi Sahbi Ben Daya" userId="985c0020-1785-44be-857c-7b32e8661aac" providerId="ADAL" clId="{E74D2EF1-5E3B-4CFA-9EC8-7DB95DD1C9FB}" dt="2024-04-05T00:35:10.213" v="6802" actId="313"/>
        <pc:sldMkLst>
          <pc:docMk/>
          <pc:sldMk cId="3551821292" sldId="266"/>
        </pc:sldMkLst>
        <pc:spChg chg="add">
          <ac:chgData name="Mohamed Mahdi Sahbi Ben Daya" userId="985c0020-1785-44be-857c-7b32e8661aac" providerId="ADAL" clId="{E74D2EF1-5E3B-4CFA-9EC8-7DB95DD1C9FB}" dt="2024-04-04T16:36:01.122" v="6363"/>
          <ac:spMkLst>
            <pc:docMk/>
            <pc:sldMk cId="3551821292" sldId="266"/>
            <ac:spMk id="2" creationId="{68AC79E4-C4F4-D5E1-4F39-2800BD68E6F6}"/>
          </ac:spMkLst>
        </pc:spChg>
        <pc:spChg chg="mod">
          <ac:chgData name="Mohamed Mahdi Sahbi Ben Daya" userId="985c0020-1785-44be-857c-7b32e8661aac" providerId="ADAL" clId="{E74D2EF1-5E3B-4CFA-9EC8-7DB95DD1C9FB}" dt="2024-04-05T00:35:10.213" v="6802" actId="313"/>
          <ac:spMkLst>
            <pc:docMk/>
            <pc:sldMk cId="3551821292" sldId="266"/>
            <ac:spMk id="3" creationId="{57846E6E-541E-C380-2EC3-91AF5BEE61F6}"/>
          </ac:spMkLst>
        </pc:spChg>
        <pc:spChg chg="add">
          <ac:chgData name="Mohamed Mahdi Sahbi Ben Daya" userId="985c0020-1785-44be-857c-7b32e8661aac" providerId="ADAL" clId="{E74D2EF1-5E3B-4CFA-9EC8-7DB95DD1C9FB}" dt="2024-04-04T16:43:01.710" v="6487"/>
          <ac:spMkLst>
            <pc:docMk/>
            <pc:sldMk cId="3551821292" sldId="266"/>
            <ac:spMk id="4" creationId="{A8055FC9-9E2D-AC23-22FC-3566D219C11C}"/>
          </ac:spMkLst>
        </pc:spChg>
        <pc:spChg chg="add">
          <ac:chgData name="Mohamed Mahdi Sahbi Ben Daya" userId="985c0020-1785-44be-857c-7b32e8661aac" providerId="ADAL" clId="{E74D2EF1-5E3B-4CFA-9EC8-7DB95DD1C9FB}" dt="2024-04-04T16:43:01.710" v="6487"/>
          <ac:spMkLst>
            <pc:docMk/>
            <pc:sldMk cId="3551821292" sldId="266"/>
            <ac:spMk id="5" creationId="{3ED51226-74BF-C37D-2E41-124319667A2E}"/>
          </ac:spMkLst>
        </pc:spChg>
        <pc:spChg chg="add">
          <ac:chgData name="Mohamed Mahdi Sahbi Ben Daya" userId="985c0020-1785-44be-857c-7b32e8661aac" providerId="ADAL" clId="{E74D2EF1-5E3B-4CFA-9EC8-7DB95DD1C9FB}" dt="2024-04-04T16:43:01.710" v="6487"/>
          <ac:spMkLst>
            <pc:docMk/>
            <pc:sldMk cId="3551821292" sldId="266"/>
            <ac:spMk id="6" creationId="{AE82B21F-7012-1D35-8B77-F6C3C4D3CFC1}"/>
          </ac:spMkLst>
        </pc:spChg>
        <pc:spChg chg="add">
          <ac:chgData name="Mohamed Mahdi Sahbi Ben Daya" userId="985c0020-1785-44be-857c-7b32e8661aac" providerId="ADAL" clId="{E74D2EF1-5E3B-4CFA-9EC8-7DB95DD1C9FB}" dt="2024-04-04T16:43:01.710" v="6487"/>
          <ac:spMkLst>
            <pc:docMk/>
            <pc:sldMk cId="3551821292" sldId="266"/>
            <ac:spMk id="7" creationId="{0D6D1681-47C5-721C-019A-C17801EDC617}"/>
          </ac:spMkLst>
        </pc:spChg>
        <pc:spChg chg="add">
          <ac:chgData name="Mohamed Mahdi Sahbi Ben Daya" userId="985c0020-1785-44be-857c-7b32e8661aac" providerId="ADAL" clId="{E74D2EF1-5E3B-4CFA-9EC8-7DB95DD1C9FB}" dt="2024-04-04T16:43:01.710" v="6487"/>
          <ac:spMkLst>
            <pc:docMk/>
            <pc:sldMk cId="3551821292" sldId="266"/>
            <ac:spMk id="9" creationId="{AD0C2C61-F8CE-27F6-5A0C-2D82B289070E}"/>
          </ac:spMkLst>
        </pc:spChg>
        <pc:spChg chg="add">
          <ac:chgData name="Mohamed Mahdi Sahbi Ben Daya" userId="985c0020-1785-44be-857c-7b32e8661aac" providerId="ADAL" clId="{E74D2EF1-5E3B-4CFA-9EC8-7DB95DD1C9FB}" dt="2024-04-04T16:43:01.710" v="6487"/>
          <ac:spMkLst>
            <pc:docMk/>
            <pc:sldMk cId="3551821292" sldId="266"/>
            <ac:spMk id="10" creationId="{43833992-658D-B4A4-55AA-2350C1300D75}"/>
          </ac:spMkLst>
        </pc:spChg>
        <pc:spChg chg="add">
          <ac:chgData name="Mohamed Mahdi Sahbi Ben Daya" userId="985c0020-1785-44be-857c-7b32e8661aac" providerId="ADAL" clId="{E74D2EF1-5E3B-4CFA-9EC8-7DB95DD1C9FB}" dt="2024-04-04T16:43:01.710" v="6487"/>
          <ac:spMkLst>
            <pc:docMk/>
            <pc:sldMk cId="3551821292" sldId="266"/>
            <ac:spMk id="11" creationId="{6E46A545-A7F9-6E42-41FC-98DEBB84D3B5}"/>
          </ac:spMkLst>
        </pc:spChg>
        <pc:spChg chg="add">
          <ac:chgData name="Mohamed Mahdi Sahbi Ben Daya" userId="985c0020-1785-44be-857c-7b32e8661aac" providerId="ADAL" clId="{E74D2EF1-5E3B-4CFA-9EC8-7DB95DD1C9FB}" dt="2024-04-04T16:43:01.710" v="6487"/>
          <ac:spMkLst>
            <pc:docMk/>
            <pc:sldMk cId="3551821292" sldId="266"/>
            <ac:spMk id="12" creationId="{C9AC46DE-02A6-6AC9-453D-97BE02724595}"/>
          </ac:spMkLst>
        </pc:spChg>
        <pc:spChg chg="add">
          <ac:chgData name="Mohamed Mahdi Sahbi Ben Daya" userId="985c0020-1785-44be-857c-7b32e8661aac" providerId="ADAL" clId="{E74D2EF1-5E3B-4CFA-9EC8-7DB95DD1C9FB}" dt="2024-04-04T16:43:01.710" v="6487"/>
          <ac:spMkLst>
            <pc:docMk/>
            <pc:sldMk cId="3551821292" sldId="266"/>
            <ac:spMk id="13" creationId="{CB1E6EEC-A177-CC88-C368-012D8FA076AF}"/>
          </ac:spMkLst>
        </pc:spChg>
        <pc:spChg chg="add">
          <ac:chgData name="Mohamed Mahdi Sahbi Ben Daya" userId="985c0020-1785-44be-857c-7b32e8661aac" providerId="ADAL" clId="{E74D2EF1-5E3B-4CFA-9EC8-7DB95DD1C9FB}" dt="2024-04-04T16:43:01.710" v="6487"/>
          <ac:spMkLst>
            <pc:docMk/>
            <pc:sldMk cId="3551821292" sldId="266"/>
            <ac:spMk id="14" creationId="{241BFCDF-596D-E7B1-DF68-9638E7D93F43}"/>
          </ac:spMkLst>
        </pc:spChg>
        <pc:spChg chg="add">
          <ac:chgData name="Mohamed Mahdi Sahbi Ben Daya" userId="985c0020-1785-44be-857c-7b32e8661aac" providerId="ADAL" clId="{E74D2EF1-5E3B-4CFA-9EC8-7DB95DD1C9FB}" dt="2024-04-04T16:43:01.710" v="6487"/>
          <ac:spMkLst>
            <pc:docMk/>
            <pc:sldMk cId="3551821292" sldId="266"/>
            <ac:spMk id="15" creationId="{7CF10089-18B4-5067-7B6B-C5C34662254F}"/>
          </ac:spMkLst>
        </pc:spChg>
        <pc:spChg chg="add">
          <ac:chgData name="Mohamed Mahdi Sahbi Ben Daya" userId="985c0020-1785-44be-857c-7b32e8661aac" providerId="ADAL" clId="{E74D2EF1-5E3B-4CFA-9EC8-7DB95DD1C9FB}" dt="2024-04-04T16:43:01.710" v="6487"/>
          <ac:spMkLst>
            <pc:docMk/>
            <pc:sldMk cId="3551821292" sldId="266"/>
            <ac:spMk id="16" creationId="{D24CACA1-46A1-0FBF-F762-32364056250F}"/>
          </ac:spMkLst>
        </pc:spChg>
      </pc:sldChg>
      <pc:sldChg chg="addSp delSp modSp add mod">
        <pc:chgData name="Mohamed Mahdi Sahbi Ben Daya" userId="985c0020-1785-44be-857c-7b32e8661aac" providerId="ADAL" clId="{E74D2EF1-5E3B-4CFA-9EC8-7DB95DD1C9FB}" dt="2024-04-01T20:39:51.222" v="3814" actId="1076"/>
        <pc:sldMkLst>
          <pc:docMk/>
          <pc:sldMk cId="586806951" sldId="267"/>
        </pc:sldMkLst>
        <pc:spChg chg="mod">
          <ac:chgData name="Mohamed Mahdi Sahbi Ben Daya" userId="985c0020-1785-44be-857c-7b32e8661aac" providerId="ADAL" clId="{E74D2EF1-5E3B-4CFA-9EC8-7DB95DD1C9FB}" dt="2024-04-01T19:45:40.360" v="3374"/>
          <ac:spMkLst>
            <pc:docMk/>
            <pc:sldMk cId="586806951" sldId="267"/>
            <ac:spMk id="3" creationId="{57846E6E-541E-C380-2EC3-91AF5BEE61F6}"/>
          </ac:spMkLst>
        </pc:spChg>
        <pc:spChg chg="add del mod">
          <ac:chgData name="Mohamed Mahdi Sahbi Ben Daya" userId="985c0020-1785-44be-857c-7b32e8661aac" providerId="ADAL" clId="{E74D2EF1-5E3B-4CFA-9EC8-7DB95DD1C9FB}" dt="2024-04-01T20:01:25.409" v="3590"/>
          <ac:spMkLst>
            <pc:docMk/>
            <pc:sldMk cId="586806951" sldId="267"/>
            <ac:spMk id="4" creationId="{A32985A7-279F-C96F-EA01-E2EE6BBAF5A9}"/>
          </ac:spMkLst>
        </pc:spChg>
        <pc:spChg chg="add mod">
          <ac:chgData name="Mohamed Mahdi Sahbi Ben Daya" userId="985c0020-1785-44be-857c-7b32e8661aac" providerId="ADAL" clId="{E74D2EF1-5E3B-4CFA-9EC8-7DB95DD1C9FB}" dt="2024-04-01T20:03:12.794" v="3709" actId="1076"/>
          <ac:spMkLst>
            <pc:docMk/>
            <pc:sldMk cId="586806951" sldId="267"/>
            <ac:spMk id="5" creationId="{C8FC6B80-D393-0E3F-4425-94EF48A5625A}"/>
          </ac:spMkLst>
        </pc:spChg>
        <pc:picChg chg="add mod">
          <ac:chgData name="Mohamed Mahdi Sahbi Ben Daya" userId="985c0020-1785-44be-857c-7b32e8661aac" providerId="ADAL" clId="{E74D2EF1-5E3B-4CFA-9EC8-7DB95DD1C9FB}" dt="2024-04-01T20:03:16.160" v="3710" actId="1076"/>
          <ac:picMkLst>
            <pc:docMk/>
            <pc:sldMk cId="586806951" sldId="267"/>
            <ac:picMk id="2" creationId="{54FB73D2-AF75-B7E1-AC3D-AE3C2284EB99}"/>
          </ac:picMkLst>
        </pc:picChg>
        <pc:picChg chg="add mod">
          <ac:chgData name="Mohamed Mahdi Sahbi Ben Daya" userId="985c0020-1785-44be-857c-7b32e8661aac" providerId="ADAL" clId="{E74D2EF1-5E3B-4CFA-9EC8-7DB95DD1C9FB}" dt="2024-04-01T19:45:37.020" v="3372" actId="1076"/>
          <ac:picMkLst>
            <pc:docMk/>
            <pc:sldMk cId="586806951" sldId="267"/>
            <ac:picMk id="9" creationId="{B1CFA53E-B2C2-5440-5D89-8EA86BB492A6}"/>
          </ac:picMkLst>
        </pc:picChg>
        <pc:picChg chg="add mod">
          <ac:chgData name="Mohamed Mahdi Sahbi Ben Daya" userId="985c0020-1785-44be-857c-7b32e8661aac" providerId="ADAL" clId="{E74D2EF1-5E3B-4CFA-9EC8-7DB95DD1C9FB}" dt="2024-04-01T20:39:51.222" v="3814" actId="1076"/>
          <ac:picMkLst>
            <pc:docMk/>
            <pc:sldMk cId="586806951" sldId="267"/>
            <ac:picMk id="2050" creationId="{D658C748-1CF4-C3CC-9433-624A163AFAEC}"/>
          </ac:picMkLst>
        </pc:picChg>
      </pc:sldChg>
      <pc:sldChg chg="modSp add mod">
        <pc:chgData name="Mohamed Mahdi Sahbi Ben Daya" userId="985c0020-1785-44be-857c-7b32e8661aac" providerId="ADAL" clId="{E74D2EF1-5E3B-4CFA-9EC8-7DB95DD1C9FB}" dt="2024-04-01T22:36:11.885" v="6293" actId="5793"/>
        <pc:sldMkLst>
          <pc:docMk/>
          <pc:sldMk cId="787268651" sldId="268"/>
        </pc:sldMkLst>
        <pc:spChg chg="mod">
          <ac:chgData name="Mohamed Mahdi Sahbi Ben Daya" userId="985c0020-1785-44be-857c-7b32e8661aac" providerId="ADAL" clId="{E74D2EF1-5E3B-4CFA-9EC8-7DB95DD1C9FB}" dt="2024-04-01T20:40:27.275" v="3815" actId="313"/>
          <ac:spMkLst>
            <pc:docMk/>
            <pc:sldMk cId="787268651" sldId="268"/>
            <ac:spMk id="2" creationId="{E0220718-7085-48D6-FCCC-6D486EF513A7}"/>
          </ac:spMkLst>
        </pc:spChg>
        <pc:spChg chg="mod">
          <ac:chgData name="Mohamed Mahdi Sahbi Ben Daya" userId="985c0020-1785-44be-857c-7b32e8661aac" providerId="ADAL" clId="{E74D2EF1-5E3B-4CFA-9EC8-7DB95DD1C9FB}" dt="2024-04-01T22:36:11.885" v="6293" actId="5793"/>
          <ac:spMkLst>
            <pc:docMk/>
            <pc:sldMk cId="787268651" sldId="268"/>
            <ac:spMk id="3" creationId="{57846E6E-541E-C380-2EC3-91AF5BEE61F6}"/>
          </ac:spMkLst>
        </pc:spChg>
      </pc:sldChg>
      <pc:sldChg chg="addSp delSp modSp add mod">
        <pc:chgData name="Mohamed Mahdi Sahbi Ben Daya" userId="985c0020-1785-44be-857c-7b32e8661aac" providerId="ADAL" clId="{E74D2EF1-5E3B-4CFA-9EC8-7DB95DD1C9FB}" dt="2024-04-06T15:19:36.663" v="7118" actId="14734"/>
        <pc:sldMkLst>
          <pc:docMk/>
          <pc:sldMk cId="2117377590" sldId="269"/>
        </pc:sldMkLst>
        <pc:spChg chg="mod">
          <ac:chgData name="Mohamed Mahdi Sahbi Ben Daya" userId="985c0020-1785-44be-857c-7b32e8661aac" providerId="ADAL" clId="{E74D2EF1-5E3B-4CFA-9EC8-7DB95DD1C9FB}" dt="2024-04-01T20:40:31.356" v="3816" actId="313"/>
          <ac:spMkLst>
            <pc:docMk/>
            <pc:sldMk cId="2117377590" sldId="269"/>
            <ac:spMk id="2" creationId="{E0220718-7085-48D6-FCCC-6D486EF513A7}"/>
          </ac:spMkLst>
        </pc:spChg>
        <pc:spChg chg="mod">
          <ac:chgData name="Mohamed Mahdi Sahbi Ben Daya" userId="985c0020-1785-44be-857c-7b32e8661aac" providerId="ADAL" clId="{E74D2EF1-5E3B-4CFA-9EC8-7DB95DD1C9FB}" dt="2024-04-01T22:13:20.480" v="5492" actId="20577"/>
          <ac:spMkLst>
            <pc:docMk/>
            <pc:sldMk cId="2117377590" sldId="269"/>
            <ac:spMk id="3" creationId="{57846E6E-541E-C380-2EC3-91AF5BEE61F6}"/>
          </ac:spMkLst>
        </pc:spChg>
        <pc:graphicFrameChg chg="add del mod modGraphic">
          <ac:chgData name="Mohamed Mahdi Sahbi Ben Daya" userId="985c0020-1785-44be-857c-7b32e8661aac" providerId="ADAL" clId="{E74D2EF1-5E3B-4CFA-9EC8-7DB95DD1C9FB}" dt="2024-04-01T21:47:23.895" v="4556" actId="478"/>
          <ac:graphicFrameMkLst>
            <pc:docMk/>
            <pc:sldMk cId="2117377590" sldId="269"/>
            <ac:graphicFrameMk id="4" creationId="{4D9299DA-14ED-A1DA-E529-804DA45FC245}"/>
          </ac:graphicFrameMkLst>
        </pc:graphicFrameChg>
        <pc:graphicFrameChg chg="add mod modGraphic">
          <ac:chgData name="Mohamed Mahdi Sahbi Ben Daya" userId="985c0020-1785-44be-857c-7b32e8661aac" providerId="ADAL" clId="{E74D2EF1-5E3B-4CFA-9EC8-7DB95DD1C9FB}" dt="2024-04-06T15:19:36.663" v="7118" actId="14734"/>
          <ac:graphicFrameMkLst>
            <pc:docMk/>
            <pc:sldMk cId="2117377590" sldId="269"/>
            <ac:graphicFrameMk id="5" creationId="{EABFD2CE-56EE-BB92-262D-CAD7E39FC6D0}"/>
          </ac:graphicFrameMkLst>
        </pc:graphicFrameChg>
      </pc:sldChg>
      <pc:sldChg chg="modSp add mod">
        <pc:chgData name="Mohamed Mahdi Sahbi Ben Daya" userId="985c0020-1785-44be-857c-7b32e8661aac" providerId="ADAL" clId="{E74D2EF1-5E3B-4CFA-9EC8-7DB95DD1C9FB}" dt="2024-04-01T20:10:49.879" v="3792" actId="20577"/>
        <pc:sldMkLst>
          <pc:docMk/>
          <pc:sldMk cId="403163719" sldId="270"/>
        </pc:sldMkLst>
        <pc:spChg chg="mod">
          <ac:chgData name="Mohamed Mahdi Sahbi Ben Daya" userId="985c0020-1785-44be-857c-7b32e8661aac" providerId="ADAL" clId="{E74D2EF1-5E3B-4CFA-9EC8-7DB95DD1C9FB}" dt="2024-04-01T20:10:49.879" v="3792" actId="20577"/>
          <ac:spMkLst>
            <pc:docMk/>
            <pc:sldMk cId="403163719" sldId="270"/>
            <ac:spMk id="2" creationId="{E0220718-7085-48D6-FCCC-6D486EF513A7}"/>
          </ac:spMkLst>
        </pc:spChg>
      </pc:sldChg>
      <pc:sldChg chg="modSp add mod">
        <pc:chgData name="Mohamed Mahdi Sahbi Ben Daya" userId="985c0020-1785-44be-857c-7b32e8661aac" providerId="ADAL" clId="{E74D2EF1-5E3B-4CFA-9EC8-7DB95DD1C9FB}" dt="2024-04-01T20:10:59.522" v="3807" actId="20577"/>
        <pc:sldMkLst>
          <pc:docMk/>
          <pc:sldMk cId="3401032911" sldId="271"/>
        </pc:sldMkLst>
        <pc:spChg chg="mod">
          <ac:chgData name="Mohamed Mahdi Sahbi Ben Daya" userId="985c0020-1785-44be-857c-7b32e8661aac" providerId="ADAL" clId="{E74D2EF1-5E3B-4CFA-9EC8-7DB95DD1C9FB}" dt="2024-04-01T20:10:59.522" v="3807" actId="20577"/>
          <ac:spMkLst>
            <pc:docMk/>
            <pc:sldMk cId="3401032911" sldId="271"/>
            <ac:spMk id="2" creationId="{E0220718-7085-48D6-FCCC-6D486EF513A7}"/>
          </ac:spMkLst>
        </pc:spChg>
      </pc:sldChg>
      <pc:sldChg chg="modSp add del mod ord">
        <pc:chgData name="Mohamed Mahdi Sahbi Ben Daya" userId="985c0020-1785-44be-857c-7b32e8661aac" providerId="ADAL" clId="{E74D2EF1-5E3B-4CFA-9EC8-7DB95DD1C9FB}" dt="2024-04-06T15:41:10.157" v="7829" actId="2696"/>
        <pc:sldMkLst>
          <pc:docMk/>
          <pc:sldMk cId="3680533291" sldId="272"/>
        </pc:sldMkLst>
        <pc:spChg chg="mod">
          <ac:chgData name="Mohamed Mahdi Sahbi Ben Daya" userId="985c0020-1785-44be-857c-7b32e8661aac" providerId="ADAL" clId="{E74D2EF1-5E3B-4CFA-9EC8-7DB95DD1C9FB}" dt="2024-04-01T21:54:23.899" v="5010" actId="20577"/>
          <ac:spMkLst>
            <pc:docMk/>
            <pc:sldMk cId="3680533291" sldId="272"/>
            <ac:spMk id="2" creationId="{E0220718-7085-48D6-FCCC-6D486EF513A7}"/>
          </ac:spMkLst>
        </pc:spChg>
        <pc:spChg chg="mod">
          <ac:chgData name="Mohamed Mahdi Sahbi Ben Daya" userId="985c0020-1785-44be-857c-7b32e8661aac" providerId="ADAL" clId="{E74D2EF1-5E3B-4CFA-9EC8-7DB95DD1C9FB}" dt="2024-04-06T15:25:43.726" v="7134" actId="313"/>
          <ac:spMkLst>
            <pc:docMk/>
            <pc:sldMk cId="3680533291" sldId="272"/>
            <ac:spMk id="3" creationId="{57846E6E-541E-C380-2EC3-91AF5BEE61F6}"/>
          </ac:spMkLst>
        </pc:spChg>
      </pc:sldChg>
      <pc:sldChg chg="add del">
        <pc:chgData name="Mohamed Mahdi Sahbi Ben Daya" userId="985c0020-1785-44be-857c-7b32e8661aac" providerId="ADAL" clId="{E74D2EF1-5E3B-4CFA-9EC8-7DB95DD1C9FB}" dt="2024-04-06T15:26:50.722" v="7137" actId="2696"/>
        <pc:sldMkLst>
          <pc:docMk/>
          <pc:sldMk cId="2616466270" sldId="275"/>
        </pc:sldMkLst>
      </pc:sldChg>
      <pc:sldChg chg="modSp add mod">
        <pc:chgData name="Mohamed Mahdi Sahbi Ben Daya" userId="985c0020-1785-44be-857c-7b32e8661aac" providerId="ADAL" clId="{E74D2EF1-5E3B-4CFA-9EC8-7DB95DD1C9FB}" dt="2024-04-06T15:40:52.737" v="7828" actId="20577"/>
        <pc:sldMkLst>
          <pc:docMk/>
          <pc:sldMk cId="2002662924" sldId="276"/>
        </pc:sldMkLst>
        <pc:spChg chg="mod">
          <ac:chgData name="Mohamed Mahdi Sahbi Ben Daya" userId="985c0020-1785-44be-857c-7b32e8661aac" providerId="ADAL" clId="{E74D2EF1-5E3B-4CFA-9EC8-7DB95DD1C9FB}" dt="2024-04-06T15:40:52.737" v="7828" actId="20577"/>
          <ac:spMkLst>
            <pc:docMk/>
            <pc:sldMk cId="2002662924" sldId="276"/>
            <ac:spMk id="3" creationId="{57846E6E-541E-C380-2EC3-91AF5BEE61F6}"/>
          </ac:spMkLst>
        </pc:spChg>
      </pc:sldChg>
    </pc:docChg>
  </pc:docChgLst>
  <pc:docChgLst>
    <pc:chgData name="Acile Sfeir" userId="S::acile.sfeir@polymtlus.ca::2d054df2-df8c-4f18-93d9-ddc34f8818be" providerId="AD" clId="Web-{37E38A8E-CFF3-8E7B-BDE5-73C6908A6EBC}"/>
    <pc:docChg chg="mod addSld modSld">
      <pc:chgData name="Acile Sfeir" userId="S::acile.sfeir@polymtlus.ca::2d054df2-df8c-4f18-93d9-ddc34f8818be" providerId="AD" clId="Web-{37E38A8E-CFF3-8E7B-BDE5-73C6908A6EBC}" dt="2024-04-06T05:14:18.132" v="1553" actId="20577"/>
      <pc:docMkLst>
        <pc:docMk/>
      </pc:docMkLst>
      <pc:sldChg chg="modSp">
        <pc:chgData name="Acile Sfeir" userId="S::acile.sfeir@polymtlus.ca::2d054df2-df8c-4f18-93d9-ddc34f8818be" providerId="AD" clId="Web-{37E38A8E-CFF3-8E7B-BDE5-73C6908A6EBC}" dt="2024-04-06T02:49:56.109" v="69" actId="20577"/>
        <pc:sldMkLst>
          <pc:docMk/>
          <pc:sldMk cId="1200750332" sldId="262"/>
        </pc:sldMkLst>
        <pc:spChg chg="mod">
          <ac:chgData name="Acile Sfeir" userId="S::acile.sfeir@polymtlus.ca::2d054df2-df8c-4f18-93d9-ddc34f8818be" providerId="AD" clId="Web-{37E38A8E-CFF3-8E7B-BDE5-73C6908A6EBC}" dt="2024-04-06T02:49:56.109" v="69" actId="20577"/>
          <ac:spMkLst>
            <pc:docMk/>
            <pc:sldMk cId="1200750332" sldId="262"/>
            <ac:spMk id="3" creationId="{57846E6E-541E-C380-2EC3-91AF5BEE61F6}"/>
          </ac:spMkLst>
        </pc:spChg>
      </pc:sldChg>
      <pc:sldChg chg="modSp">
        <pc:chgData name="Acile Sfeir" userId="S::acile.sfeir@polymtlus.ca::2d054df2-df8c-4f18-93d9-ddc34f8818be" providerId="AD" clId="Web-{37E38A8E-CFF3-8E7B-BDE5-73C6908A6EBC}" dt="2024-04-06T02:49:24.279" v="36" actId="20577"/>
        <pc:sldMkLst>
          <pc:docMk/>
          <pc:sldMk cId="3854952326" sldId="264"/>
        </pc:sldMkLst>
        <pc:spChg chg="mod">
          <ac:chgData name="Acile Sfeir" userId="S::acile.sfeir@polymtlus.ca::2d054df2-df8c-4f18-93d9-ddc34f8818be" providerId="AD" clId="Web-{37E38A8E-CFF3-8E7B-BDE5-73C6908A6EBC}" dt="2024-04-06T02:49:24.279" v="36" actId="20577"/>
          <ac:spMkLst>
            <pc:docMk/>
            <pc:sldMk cId="3854952326" sldId="264"/>
            <ac:spMk id="6" creationId="{E4A6FDF3-99DB-0B55-7D18-61C36092E9EC}"/>
          </ac:spMkLst>
        </pc:spChg>
      </pc:sldChg>
      <pc:sldChg chg="modSp">
        <pc:chgData name="Acile Sfeir" userId="S::acile.sfeir@polymtlus.ca::2d054df2-df8c-4f18-93d9-ddc34f8818be" providerId="AD" clId="Web-{37E38A8E-CFF3-8E7B-BDE5-73C6908A6EBC}" dt="2024-04-06T02:49:20.326" v="35" actId="20577"/>
        <pc:sldMkLst>
          <pc:docMk/>
          <pc:sldMk cId="586806951" sldId="267"/>
        </pc:sldMkLst>
        <pc:spChg chg="mod">
          <ac:chgData name="Acile Sfeir" userId="S::acile.sfeir@polymtlus.ca::2d054df2-df8c-4f18-93d9-ddc34f8818be" providerId="AD" clId="Web-{37E38A8E-CFF3-8E7B-BDE5-73C6908A6EBC}" dt="2024-04-06T02:49:20.326" v="35" actId="20577"/>
          <ac:spMkLst>
            <pc:docMk/>
            <pc:sldMk cId="586806951" sldId="267"/>
            <ac:spMk id="8" creationId="{131056D3-4217-EA50-3282-5A33501AC195}"/>
          </ac:spMkLst>
        </pc:spChg>
      </pc:sldChg>
      <pc:sldChg chg="modSp">
        <pc:chgData name="Acile Sfeir" userId="S::acile.sfeir@polymtlus.ca::2d054df2-df8c-4f18-93d9-ddc34f8818be" providerId="AD" clId="Web-{37E38A8E-CFF3-8E7B-BDE5-73C6908A6EBC}" dt="2024-04-06T02:51:00.845" v="71" actId="1076"/>
        <pc:sldMkLst>
          <pc:docMk/>
          <pc:sldMk cId="2117377590" sldId="269"/>
        </pc:sldMkLst>
        <pc:spChg chg="mod">
          <ac:chgData name="Acile Sfeir" userId="S::acile.sfeir@polymtlus.ca::2d054df2-df8c-4f18-93d9-ddc34f8818be" providerId="AD" clId="Web-{37E38A8E-CFF3-8E7B-BDE5-73C6908A6EBC}" dt="2024-04-06T02:51:00.845" v="71" actId="1076"/>
          <ac:spMkLst>
            <pc:docMk/>
            <pc:sldMk cId="2117377590" sldId="269"/>
            <ac:spMk id="3" creationId="{57846E6E-541E-C380-2EC3-91AF5BEE61F6}"/>
          </ac:spMkLst>
        </pc:spChg>
      </pc:sldChg>
      <pc:sldChg chg="modSp">
        <pc:chgData name="Acile Sfeir" userId="S::acile.sfeir@polymtlus.ca::2d054df2-df8c-4f18-93d9-ddc34f8818be" providerId="AD" clId="Web-{37E38A8E-CFF3-8E7B-BDE5-73C6908A6EBC}" dt="2024-04-06T04:24:13.517" v="1438" actId="20577"/>
        <pc:sldMkLst>
          <pc:docMk/>
          <pc:sldMk cId="403163719" sldId="270"/>
        </pc:sldMkLst>
        <pc:spChg chg="mod">
          <ac:chgData name="Acile Sfeir" userId="S::acile.sfeir@polymtlus.ca::2d054df2-df8c-4f18-93d9-ddc34f8818be" providerId="AD" clId="Web-{37E38A8E-CFF3-8E7B-BDE5-73C6908A6EBC}" dt="2024-04-06T04:24:13.517" v="1438" actId="20577"/>
          <ac:spMkLst>
            <pc:docMk/>
            <pc:sldMk cId="403163719" sldId="270"/>
            <ac:spMk id="3" creationId="{57846E6E-541E-C380-2EC3-91AF5BEE61F6}"/>
          </ac:spMkLst>
        </pc:spChg>
      </pc:sldChg>
      <pc:sldChg chg="modSp addCm">
        <pc:chgData name="Acile Sfeir" userId="S::acile.sfeir@polymtlus.ca::2d054df2-df8c-4f18-93d9-ddc34f8818be" providerId="AD" clId="Web-{37E38A8E-CFF3-8E7B-BDE5-73C6908A6EBC}" dt="2024-04-06T02:52:29.676" v="75"/>
        <pc:sldMkLst>
          <pc:docMk/>
          <pc:sldMk cId="3680533291" sldId="272"/>
        </pc:sldMkLst>
        <pc:spChg chg="mod">
          <ac:chgData name="Acile Sfeir" userId="S::acile.sfeir@polymtlus.ca::2d054df2-df8c-4f18-93d9-ddc34f8818be" providerId="AD" clId="Web-{37E38A8E-CFF3-8E7B-BDE5-73C6908A6EBC}" dt="2024-04-06T02:51:28.502" v="73" actId="1076"/>
          <ac:spMkLst>
            <pc:docMk/>
            <pc:sldMk cId="3680533291" sldId="272"/>
            <ac:spMk id="3" creationId="{57846E6E-541E-C380-2EC3-91AF5BEE61F6}"/>
          </ac:spMkLst>
        </pc:spChg>
        <pc:extLst>
          <p:ext xmlns:p="http://schemas.openxmlformats.org/presentationml/2006/main" uri="{D6D511B9-2390-475A-947B-AFAB55BFBCF1}">
            <pc226:cmChg xmlns:pc226="http://schemas.microsoft.com/office/powerpoint/2022/06/main/command" chg="add">
              <pc226:chgData name="Acile Sfeir" userId="S::acile.sfeir@polymtlus.ca::2d054df2-df8c-4f18-93d9-ddc34f8818be" providerId="AD" clId="Web-{37E38A8E-CFF3-8E7B-BDE5-73C6908A6EBC}" dt="2024-04-06T02:52:29.676" v="75"/>
              <pc2:cmMkLst xmlns:pc2="http://schemas.microsoft.com/office/powerpoint/2019/9/main/command">
                <pc:docMk/>
                <pc:sldMk cId="3680533291" sldId="272"/>
                <pc2:cmMk id="{0EE8E531-7EF0-41B6-B945-18FBEAA79562}"/>
              </pc2:cmMkLst>
            </pc226:cmChg>
          </p:ext>
        </pc:extLst>
      </pc:sldChg>
      <pc:sldChg chg="modSp add replId">
        <pc:chgData name="Acile Sfeir" userId="S::acile.sfeir@polymtlus.ca::2d054df2-df8c-4f18-93d9-ddc34f8818be" providerId="AD" clId="Web-{37E38A8E-CFF3-8E7B-BDE5-73C6908A6EBC}" dt="2024-04-06T03:22:37.431" v="1352" actId="20577"/>
        <pc:sldMkLst>
          <pc:docMk/>
          <pc:sldMk cId="1244009256" sldId="273"/>
        </pc:sldMkLst>
        <pc:spChg chg="mod">
          <ac:chgData name="Acile Sfeir" userId="S::acile.sfeir@polymtlus.ca::2d054df2-df8c-4f18-93d9-ddc34f8818be" providerId="AD" clId="Web-{37E38A8E-CFF3-8E7B-BDE5-73C6908A6EBC}" dt="2024-04-06T03:22:37.431" v="1352" actId="20577"/>
          <ac:spMkLst>
            <pc:docMk/>
            <pc:sldMk cId="1244009256" sldId="273"/>
            <ac:spMk id="3" creationId="{57846E6E-541E-C380-2EC3-91AF5BEE61F6}"/>
          </ac:spMkLst>
        </pc:spChg>
      </pc:sldChg>
      <pc:sldChg chg="modSp add replId">
        <pc:chgData name="Acile Sfeir" userId="S::acile.sfeir@polymtlus.ca::2d054df2-df8c-4f18-93d9-ddc34f8818be" providerId="AD" clId="Web-{37E38A8E-CFF3-8E7B-BDE5-73C6908A6EBC}" dt="2024-04-06T05:14:18.132" v="1553" actId="20577"/>
        <pc:sldMkLst>
          <pc:docMk/>
          <pc:sldMk cId="1632729637" sldId="274"/>
        </pc:sldMkLst>
        <pc:spChg chg="mod">
          <ac:chgData name="Acile Sfeir" userId="S::acile.sfeir@polymtlus.ca::2d054df2-df8c-4f18-93d9-ddc34f8818be" providerId="AD" clId="Web-{37E38A8E-CFF3-8E7B-BDE5-73C6908A6EBC}" dt="2024-04-06T05:14:18.132" v="1553" actId="20577"/>
          <ac:spMkLst>
            <pc:docMk/>
            <pc:sldMk cId="1632729637" sldId="274"/>
            <ac:spMk id="3" creationId="{57846E6E-541E-C380-2EC3-91AF5BEE61F6}"/>
          </ac:spMkLst>
        </pc:spChg>
      </pc:sldChg>
    </pc:docChg>
  </pc:docChgLst>
  <pc:docChgLst>
    <pc:chgData name="Mohamed Mahdi Sahbi Ben Daya" userId="985c0020-1785-44be-857c-7b32e8661aac" providerId="ADAL" clId="{82A00C74-B1A8-4145-9BCB-C57CD6AD6E82}"/>
    <pc:docChg chg="">
      <pc:chgData name="Mohamed Mahdi Sahbi Ben Daya" userId="985c0020-1785-44be-857c-7b32e8661aac" providerId="ADAL" clId="{82A00C74-B1A8-4145-9BCB-C57CD6AD6E82}" dt="2024-04-06T04:53:29.488" v="0"/>
      <pc:docMkLst>
        <pc:docMk/>
      </pc:docMkLst>
      <pc:sldChg chg="modCm">
        <pc:chgData name="Mohamed Mahdi Sahbi Ben Daya" userId="985c0020-1785-44be-857c-7b32e8661aac" providerId="ADAL" clId="{82A00C74-B1A8-4145-9BCB-C57CD6AD6E82}" dt="2024-04-06T04:53:29.488" v="0"/>
        <pc:sldMkLst>
          <pc:docMk/>
          <pc:sldMk cId="3680533291" sldId="272"/>
        </pc:sldMkLst>
        <pc:extLst>
          <p:ext xmlns:p="http://schemas.openxmlformats.org/presentationml/2006/main" uri="{D6D511B9-2390-475A-947B-AFAB55BFBCF1}">
            <pc226:cmChg xmlns:pc226="http://schemas.microsoft.com/office/powerpoint/2022/06/main/command" chg="">
              <pc226:chgData name="Mohamed Mahdi Sahbi Ben Daya" userId="985c0020-1785-44be-857c-7b32e8661aac" providerId="ADAL" clId="{82A00C74-B1A8-4145-9BCB-C57CD6AD6E82}" dt="2024-04-06T04:53:29.488" v="0"/>
              <pc2:cmMkLst xmlns:pc2="http://schemas.microsoft.com/office/powerpoint/2019/9/main/command">
                <pc:docMk/>
                <pc:sldMk cId="3680533291" sldId="272"/>
                <pc2:cmMk id="{0EE8E531-7EF0-41B6-B945-18FBEAA79562}"/>
              </pc2:cmMkLst>
              <pc226:cmRplyChg chg="add">
                <pc226:chgData name="Mohamed Mahdi Sahbi Ben Daya" userId="985c0020-1785-44be-857c-7b32e8661aac" providerId="ADAL" clId="{82A00C74-B1A8-4145-9BCB-C57CD6AD6E82}" dt="2024-04-06T04:53:29.488" v="0"/>
                <pc2:cmRplyMkLst xmlns:pc2="http://schemas.microsoft.com/office/powerpoint/2019/9/main/command">
                  <pc:docMk/>
                  <pc:sldMk cId="3680533291" sldId="272"/>
                  <pc2:cmMk id="{0EE8E531-7EF0-41B6-B945-18FBEAA79562}"/>
                  <pc2:cmRplyMk id="{02864F1A-B9FB-2848-9F5E-CEA06775047B}"/>
                </pc2:cmRplyMkLst>
              </pc226:cmRplyChg>
            </pc226:cmChg>
          </p:ext>
        </pc:ext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Analyse_Conv_Lombair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enda\OneDrive\Documents\GitHub\MEC8211ProjetFinal\bin\Analyse_Conv_Lombair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arcd\Documents\GitHub\MEC8211ProjetFinal\bin\V&#233;rification_de_cod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77072861148995E-2"/>
          <c:y val="1.9033076134756903E-2"/>
          <c:w val="0.92466357488686535"/>
          <c:h val="0.90413678528210506"/>
        </c:manualLayout>
      </c:layout>
      <c:scatterChart>
        <c:scatterStyle val="lineMarker"/>
        <c:varyColors val="0"/>
        <c:ser>
          <c:idx val="0"/>
          <c:order val="0"/>
          <c:tx>
            <c:v>1 élément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Sheet3!$A$4:$A$5</c:f>
              <c:numCache>
                <c:formatCode>General</c:formatCode>
                <c:ptCount val="2"/>
                <c:pt idx="0">
                  <c:v>0</c:v>
                </c:pt>
                <c:pt idx="1">
                  <c:v>500</c:v>
                </c:pt>
              </c:numCache>
            </c:numRef>
          </c:xVal>
          <c:yVal>
            <c:numRef>
              <c:f>Sheet3!$B$4:$B$5</c:f>
              <c:numCache>
                <c:formatCode>General</c:formatCode>
                <c:ptCount val="2"/>
                <c:pt idx="0">
                  <c:v>0</c:v>
                </c:pt>
                <c:pt idx="1">
                  <c:v>53.088790000000003</c:v>
                </c:pt>
              </c:numCache>
            </c:numRef>
          </c:yVal>
          <c:smooth val="0"/>
          <c:extLst>
            <c:ext xmlns:c16="http://schemas.microsoft.com/office/drawing/2014/chart" uri="{C3380CC4-5D6E-409C-BE32-E72D297353CC}">
              <c16:uniqueId val="{00000000-4BB1-4E5E-ADCE-0B9FDF88141A}"/>
            </c:ext>
          </c:extLst>
        </c:ser>
        <c:ser>
          <c:idx val="1"/>
          <c:order val="1"/>
          <c:tx>
            <c:v>2 éléments</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Sheet3!$D$4:$D$6</c:f>
              <c:numCache>
                <c:formatCode>General</c:formatCode>
                <c:ptCount val="3"/>
                <c:pt idx="0">
                  <c:v>0</c:v>
                </c:pt>
                <c:pt idx="1">
                  <c:v>250</c:v>
                </c:pt>
                <c:pt idx="2">
                  <c:v>500</c:v>
                </c:pt>
              </c:numCache>
            </c:numRef>
          </c:xVal>
          <c:yVal>
            <c:numRef>
              <c:f>Sheet3!$E$4:$E$6</c:f>
              <c:numCache>
                <c:formatCode>General</c:formatCode>
                <c:ptCount val="3"/>
                <c:pt idx="0">
                  <c:v>0</c:v>
                </c:pt>
                <c:pt idx="1">
                  <c:v>16.59721</c:v>
                </c:pt>
                <c:pt idx="2">
                  <c:v>53.088790000000003</c:v>
                </c:pt>
              </c:numCache>
            </c:numRef>
          </c:yVal>
          <c:smooth val="0"/>
          <c:extLst>
            <c:ext xmlns:c16="http://schemas.microsoft.com/office/drawing/2014/chart" uri="{C3380CC4-5D6E-409C-BE32-E72D297353CC}">
              <c16:uniqueId val="{00000001-4BB1-4E5E-ADCE-0B9FDF88141A}"/>
            </c:ext>
          </c:extLst>
        </c:ser>
        <c:ser>
          <c:idx val="2"/>
          <c:order val="2"/>
          <c:tx>
            <c:v>4 éléments</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Sheet3!$G$4:$G$8</c:f>
              <c:numCache>
                <c:formatCode>General</c:formatCode>
                <c:ptCount val="5"/>
                <c:pt idx="0">
                  <c:v>0</c:v>
                </c:pt>
                <c:pt idx="1">
                  <c:v>125</c:v>
                </c:pt>
                <c:pt idx="2">
                  <c:v>250</c:v>
                </c:pt>
                <c:pt idx="3">
                  <c:v>375</c:v>
                </c:pt>
                <c:pt idx="4">
                  <c:v>500</c:v>
                </c:pt>
              </c:numCache>
            </c:numRef>
          </c:xVal>
          <c:yVal>
            <c:numRef>
              <c:f>Sheet3!$H$4:$H$8</c:f>
              <c:numCache>
                <c:formatCode>General</c:formatCode>
                <c:ptCount val="5"/>
                <c:pt idx="0">
                  <c:v>0</c:v>
                </c:pt>
                <c:pt idx="1">
                  <c:v>4.5684089999999999</c:v>
                </c:pt>
                <c:pt idx="2">
                  <c:v>16.59721</c:v>
                </c:pt>
                <c:pt idx="3">
                  <c:v>33.599600000000002</c:v>
                </c:pt>
                <c:pt idx="4">
                  <c:v>53.088790000000003</c:v>
                </c:pt>
              </c:numCache>
            </c:numRef>
          </c:yVal>
          <c:smooth val="0"/>
          <c:extLst>
            <c:ext xmlns:c16="http://schemas.microsoft.com/office/drawing/2014/chart" uri="{C3380CC4-5D6E-409C-BE32-E72D297353CC}">
              <c16:uniqueId val="{00000002-4BB1-4E5E-ADCE-0B9FDF88141A}"/>
            </c:ext>
          </c:extLst>
        </c:ser>
        <c:ser>
          <c:idx val="3"/>
          <c:order val="3"/>
          <c:tx>
            <c:v>8 éléments</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Sheet3!$J$4:$J$12</c:f>
              <c:numCache>
                <c:formatCode>General</c:formatCode>
                <c:ptCount val="9"/>
                <c:pt idx="0">
                  <c:v>0</c:v>
                </c:pt>
                <c:pt idx="1">
                  <c:v>62.5</c:v>
                </c:pt>
                <c:pt idx="2">
                  <c:v>125</c:v>
                </c:pt>
                <c:pt idx="3">
                  <c:v>187.5</c:v>
                </c:pt>
                <c:pt idx="4">
                  <c:v>250</c:v>
                </c:pt>
                <c:pt idx="5">
                  <c:v>312.5</c:v>
                </c:pt>
                <c:pt idx="6">
                  <c:v>375</c:v>
                </c:pt>
                <c:pt idx="7">
                  <c:v>437.5</c:v>
                </c:pt>
                <c:pt idx="8">
                  <c:v>500</c:v>
                </c:pt>
              </c:numCache>
            </c:numRef>
          </c:xVal>
          <c:yVal>
            <c:numRef>
              <c:f>Sheet3!$K$4:$K$12</c:f>
              <c:numCache>
                <c:formatCode>General</c:formatCode>
                <c:ptCount val="9"/>
                <c:pt idx="0">
                  <c:v>0</c:v>
                </c:pt>
                <c:pt idx="1">
                  <c:v>1.196231</c:v>
                </c:pt>
                <c:pt idx="2">
                  <c:v>4.5684089999999999</c:v>
                </c:pt>
                <c:pt idx="3">
                  <c:v>9.8056850000000004</c:v>
                </c:pt>
                <c:pt idx="4">
                  <c:v>16.59721</c:v>
                </c:pt>
                <c:pt idx="5">
                  <c:v>24.63213</c:v>
                </c:pt>
                <c:pt idx="6">
                  <c:v>33.599600000000002</c:v>
                </c:pt>
                <c:pt idx="7">
                  <c:v>43.188769999999998</c:v>
                </c:pt>
                <c:pt idx="8">
                  <c:v>53.088790000000003</c:v>
                </c:pt>
              </c:numCache>
            </c:numRef>
          </c:yVal>
          <c:smooth val="0"/>
          <c:extLst>
            <c:ext xmlns:c16="http://schemas.microsoft.com/office/drawing/2014/chart" uri="{C3380CC4-5D6E-409C-BE32-E72D297353CC}">
              <c16:uniqueId val="{00000003-4BB1-4E5E-ADCE-0B9FDF88141A}"/>
            </c:ext>
          </c:extLst>
        </c:ser>
        <c:ser>
          <c:idx val="4"/>
          <c:order val="4"/>
          <c:tx>
            <c:v>16 éléments</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Sheet3!$M$4:$M$20</c:f>
              <c:numCache>
                <c:formatCode>General</c:formatCode>
                <c:ptCount val="17"/>
                <c:pt idx="0">
                  <c:v>0</c:v>
                </c:pt>
                <c:pt idx="1">
                  <c:v>31.25</c:v>
                </c:pt>
                <c:pt idx="2">
                  <c:v>62.5</c:v>
                </c:pt>
                <c:pt idx="3">
                  <c:v>93.75</c:v>
                </c:pt>
                <c:pt idx="4">
                  <c:v>125</c:v>
                </c:pt>
                <c:pt idx="5">
                  <c:v>156.25</c:v>
                </c:pt>
                <c:pt idx="6">
                  <c:v>187.5</c:v>
                </c:pt>
                <c:pt idx="7">
                  <c:v>218.75</c:v>
                </c:pt>
                <c:pt idx="8">
                  <c:v>250</c:v>
                </c:pt>
                <c:pt idx="9">
                  <c:v>281.25</c:v>
                </c:pt>
                <c:pt idx="10">
                  <c:v>312.5</c:v>
                </c:pt>
                <c:pt idx="11">
                  <c:v>343.75</c:v>
                </c:pt>
                <c:pt idx="12">
                  <c:v>375</c:v>
                </c:pt>
                <c:pt idx="13">
                  <c:v>406.25</c:v>
                </c:pt>
                <c:pt idx="14">
                  <c:v>437.5</c:v>
                </c:pt>
                <c:pt idx="15">
                  <c:v>468.75</c:v>
                </c:pt>
                <c:pt idx="16">
                  <c:v>500</c:v>
                </c:pt>
              </c:numCache>
            </c:numRef>
          </c:xVal>
          <c:yVal>
            <c:numRef>
              <c:f>Sheet3!$N$4:$N$20</c:f>
              <c:numCache>
                <c:formatCode>General</c:formatCode>
                <c:ptCount val="17"/>
                <c:pt idx="0">
                  <c:v>0</c:v>
                </c:pt>
                <c:pt idx="1">
                  <c:v>0.30669419999999997</c:v>
                </c:pt>
                <c:pt idx="2">
                  <c:v>1.196231</c:v>
                </c:pt>
                <c:pt idx="3">
                  <c:v>2.6297549999999998</c:v>
                </c:pt>
                <c:pt idx="4">
                  <c:v>4.5684089999999999</c:v>
                </c:pt>
                <c:pt idx="5">
                  <c:v>6.9733390000000002</c:v>
                </c:pt>
                <c:pt idx="6">
                  <c:v>9.8056850000000004</c:v>
                </c:pt>
                <c:pt idx="7">
                  <c:v>13.026590000000001</c:v>
                </c:pt>
                <c:pt idx="8">
                  <c:v>16.59721</c:v>
                </c:pt>
                <c:pt idx="9">
                  <c:v>20.478670000000001</c:v>
                </c:pt>
                <c:pt idx="10">
                  <c:v>24.63213</c:v>
                </c:pt>
                <c:pt idx="11">
                  <c:v>29.018719999999998</c:v>
                </c:pt>
                <c:pt idx="12">
                  <c:v>33.599600000000002</c:v>
                </c:pt>
                <c:pt idx="13">
                  <c:v>38.335900000000002</c:v>
                </c:pt>
                <c:pt idx="14">
                  <c:v>43.188769999999998</c:v>
                </c:pt>
                <c:pt idx="15">
                  <c:v>48.119349999999997</c:v>
                </c:pt>
                <c:pt idx="16">
                  <c:v>53.088790000000003</c:v>
                </c:pt>
              </c:numCache>
            </c:numRef>
          </c:yVal>
          <c:smooth val="0"/>
          <c:extLst>
            <c:ext xmlns:c16="http://schemas.microsoft.com/office/drawing/2014/chart" uri="{C3380CC4-5D6E-409C-BE32-E72D297353CC}">
              <c16:uniqueId val="{00000004-4BB1-4E5E-ADCE-0B9FDF88141A}"/>
            </c:ext>
          </c:extLst>
        </c:ser>
        <c:ser>
          <c:idx val="5"/>
          <c:order val="5"/>
          <c:tx>
            <c:v>32 éléments</c:v>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Sheet3!$P$4:$P$36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Sheet3!$Q$4:$Q$36</c:f>
              <c:numCache>
                <c:formatCode>General</c:formatCode>
                <c:ptCount val="33"/>
                <c:pt idx="0">
                  <c:v>0</c:v>
                </c:pt>
                <c:pt idx="1">
                  <c:v>7.8063220000000003E-2</c:v>
                </c:pt>
                <c:pt idx="2">
                  <c:v>0.30669419999999997</c:v>
                </c:pt>
                <c:pt idx="3">
                  <c:v>0.68103590000000003</c:v>
                </c:pt>
                <c:pt idx="4">
                  <c:v>1.196231</c:v>
                </c:pt>
                <c:pt idx="5">
                  <c:v>1.847423</c:v>
                </c:pt>
                <c:pt idx="6">
                  <c:v>2.6297549999999998</c:v>
                </c:pt>
                <c:pt idx="7">
                  <c:v>3.53837</c:v>
                </c:pt>
                <c:pt idx="8">
                  <c:v>4.5684089999999999</c:v>
                </c:pt>
                <c:pt idx="9">
                  <c:v>5.7150179999999997</c:v>
                </c:pt>
                <c:pt idx="10">
                  <c:v>6.9733390000000002</c:v>
                </c:pt>
                <c:pt idx="11">
                  <c:v>8.3385130000000007</c:v>
                </c:pt>
                <c:pt idx="12">
                  <c:v>9.8056850000000004</c:v>
                </c:pt>
                <c:pt idx="13">
                  <c:v>11.37</c:v>
                </c:pt>
                <c:pt idx="14">
                  <c:v>13.026590000000001</c:v>
                </c:pt>
                <c:pt idx="15">
                  <c:v>14.770619999999999</c:v>
                </c:pt>
                <c:pt idx="16">
                  <c:v>16.59721</c:v>
                </c:pt>
                <c:pt idx="17">
                  <c:v>18.50151</c:v>
                </c:pt>
                <c:pt idx="18">
                  <c:v>20.478670000000001</c:v>
                </c:pt>
                <c:pt idx="19">
                  <c:v>22.52383</c:v>
                </c:pt>
                <c:pt idx="20">
                  <c:v>24.63213</c:v>
                </c:pt>
                <c:pt idx="21">
                  <c:v>26.79871</c:v>
                </c:pt>
                <c:pt idx="22">
                  <c:v>29.018719999999998</c:v>
                </c:pt>
                <c:pt idx="23">
                  <c:v>31.287310000000002</c:v>
                </c:pt>
                <c:pt idx="24">
                  <c:v>33.599600000000002</c:v>
                </c:pt>
                <c:pt idx="25">
                  <c:v>35.950749999999999</c:v>
                </c:pt>
                <c:pt idx="26">
                  <c:v>38.335900000000002</c:v>
                </c:pt>
                <c:pt idx="27">
                  <c:v>40.750190000000003</c:v>
                </c:pt>
                <c:pt idx="28">
                  <c:v>43.188769999999998</c:v>
                </c:pt>
                <c:pt idx="29">
                  <c:v>45.646769999999997</c:v>
                </c:pt>
                <c:pt idx="30">
                  <c:v>48.119349999999997</c:v>
                </c:pt>
                <c:pt idx="31">
                  <c:v>50.601640000000003</c:v>
                </c:pt>
                <c:pt idx="32">
                  <c:v>53.088790000000003</c:v>
                </c:pt>
              </c:numCache>
            </c:numRef>
          </c:yVal>
          <c:smooth val="0"/>
          <c:extLst>
            <c:ext xmlns:c16="http://schemas.microsoft.com/office/drawing/2014/chart" uri="{C3380CC4-5D6E-409C-BE32-E72D297353CC}">
              <c16:uniqueId val="{00000005-4BB1-4E5E-ADCE-0B9FDF88141A}"/>
            </c:ext>
          </c:extLst>
        </c:ser>
        <c:ser>
          <c:idx val="6"/>
          <c:order val="6"/>
          <c:tx>
            <c:v>Poutre d'Euler</c:v>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Sheet3!$W$4:$W$36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Sheet3!$X$4:$X$36</c:f>
              <c:numCache>
                <c:formatCode>General</c:formatCode>
                <c:ptCount val="33"/>
                <c:pt idx="0">
                  <c:v>0</c:v>
                </c:pt>
                <c:pt idx="1">
                  <c:v>7.6902872515206236E-2</c:v>
                </c:pt>
                <c:pt idx="2">
                  <c:v>0.30437347437597412</c:v>
                </c:pt>
                <c:pt idx="3">
                  <c:v>0.6775547820550275</c:v>
                </c:pt>
                <c:pt idx="4">
                  <c:v>1.1915897720250903</c:v>
                </c:pt>
                <c:pt idx="5">
                  <c:v>1.8416214207588861</c:v>
                </c:pt>
                <c:pt idx="6">
                  <c:v>2.6227927047291386</c:v>
                </c:pt>
                <c:pt idx="7">
                  <c:v>3.5302466004085722</c:v>
                </c:pt>
                <c:pt idx="8">
                  <c:v>4.5591260842699102</c:v>
                </c:pt>
                <c:pt idx="9">
                  <c:v>5.7045741327858766</c:v>
                </c:pt>
                <c:pt idx="10">
                  <c:v>6.9617337224291953</c:v>
                </c:pt>
                <c:pt idx="11">
                  <c:v>8.32574782967259</c:v>
                </c:pt>
                <c:pt idx="12">
                  <c:v>9.791759430988785</c:v>
                </c:pt>
                <c:pt idx="13">
                  <c:v>11.354911502850504</c:v>
                </c:pt>
                <c:pt idx="14">
                  <c:v>13.010347021730469</c:v>
                </c:pt>
                <c:pt idx="15">
                  <c:v>14.753208964101406</c:v>
                </c:pt>
                <c:pt idx="16">
                  <c:v>16.578640306436039</c:v>
                </c:pt>
                <c:pt idx="17">
                  <c:v>18.481784025207087</c:v>
                </c:pt>
                <c:pt idx="18">
                  <c:v>20.457783096887283</c:v>
                </c:pt>
                <c:pt idx="19">
                  <c:v>22.501780497949344</c:v>
                </c:pt>
                <c:pt idx="20">
                  <c:v>24.608919204865995</c:v>
                </c:pt>
                <c:pt idx="21">
                  <c:v>26.774342194109959</c:v>
                </c:pt>
                <c:pt idx="22">
                  <c:v>28.993192442153962</c:v>
                </c:pt>
                <c:pt idx="23">
                  <c:v>31.260612925470728</c:v>
                </c:pt>
                <c:pt idx="24">
                  <c:v>33.571746620532977</c:v>
                </c:pt>
                <c:pt idx="25">
                  <c:v>35.921736503813435</c:v>
                </c:pt>
                <c:pt idx="26">
                  <c:v>38.305725551784832</c:v>
                </c:pt>
                <c:pt idx="27">
                  <c:v>40.718856740919882</c:v>
                </c:pt>
                <c:pt idx="28">
                  <c:v>43.156273047691315</c:v>
                </c:pt>
                <c:pt idx="29">
                  <c:v>45.613117448571849</c:v>
                </c:pt>
                <c:pt idx="30">
                  <c:v>48.084532920034214</c:v>
                </c:pt>
                <c:pt idx="31">
                  <c:v>50.565662438551129</c:v>
                </c:pt>
                <c:pt idx="32" formatCode="0.00E+00">
                  <c:v>53.051648980595324</c:v>
                </c:pt>
              </c:numCache>
            </c:numRef>
          </c:yVal>
          <c:smooth val="0"/>
          <c:extLst>
            <c:ext xmlns:c16="http://schemas.microsoft.com/office/drawing/2014/chart" uri="{C3380CC4-5D6E-409C-BE32-E72D297353CC}">
              <c16:uniqueId val="{00000006-4BB1-4E5E-ADCE-0B9FDF88141A}"/>
            </c:ext>
          </c:extLst>
        </c:ser>
        <c:dLbls>
          <c:showLegendKey val="0"/>
          <c:showVal val="0"/>
          <c:showCatName val="0"/>
          <c:showSerName val="0"/>
          <c:showPercent val="0"/>
          <c:showBubbleSize val="0"/>
        </c:dLbls>
        <c:axId val="477280911"/>
        <c:axId val="477271791"/>
      </c:scatterChart>
      <c:valAx>
        <c:axId val="47728091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a:t>Longueur</a:t>
                </a:r>
                <a:r>
                  <a:rPr lang="en-CA" baseline="0" dirty="0"/>
                  <a:t> de la </a:t>
                </a:r>
                <a:r>
                  <a:rPr lang="en-CA" baseline="0" dirty="0" err="1"/>
                  <a:t>poutre</a:t>
                </a:r>
                <a:r>
                  <a:rPr lang="en-CA" baseline="0" dirty="0"/>
                  <a:t> [mm]</a:t>
                </a:r>
                <a:endParaRPr lang="en-CA"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271791"/>
        <c:crosses val="autoZero"/>
        <c:crossBetween val="midCat"/>
      </c:valAx>
      <c:valAx>
        <c:axId val="4772717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err="1"/>
                  <a:t>Déflexion</a:t>
                </a:r>
                <a:r>
                  <a:rPr lang="en-CA" baseline="0" dirty="0"/>
                  <a:t> [mm]</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280911"/>
        <c:crosses val="autoZero"/>
        <c:crossBetween val="midCat"/>
      </c:valAx>
      <c:spPr>
        <a:noFill/>
        <a:ln>
          <a:noFill/>
        </a:ln>
        <a:effectLst/>
      </c:spPr>
    </c:plotArea>
    <c:legend>
      <c:legendPos val="r"/>
      <c:layout>
        <c:manualLayout>
          <c:xMode val="edge"/>
          <c:yMode val="edge"/>
          <c:x val="0.10130212498484628"/>
          <c:y val="6.5133463661736321E-2"/>
          <c:w val="0.2465257226160775"/>
          <c:h val="0.2043907140387261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CA" dirty="0"/>
              <a:t>Convergence</a:t>
            </a:r>
            <a:r>
              <a:rPr lang="fr-CA" baseline="0" dirty="0"/>
              <a:t> de l'erreur L</a:t>
            </a:r>
            <a:r>
              <a:rPr lang="fr-CA" baseline="-25000" dirty="0"/>
              <a:t>2</a:t>
            </a:r>
            <a:r>
              <a:rPr lang="fr-CA" baseline="0" dirty="0"/>
              <a:t> en fonction du pas en espace dx</a:t>
            </a:r>
            <a:endParaRPr lang="fr-C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[2]AnalyseCV_Mehdi!$T$62</c:f>
              <c:strCache>
                <c:ptCount val="1"/>
                <c:pt idx="0">
                  <c:v>L2</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layout>
                <c:manualLayout>
                  <c:x val="-0.15263381944437834"/>
                  <c:y val="5.8601463102773456E-2"/>
                </c:manualLayout>
              </c:layout>
              <c:numFmt formatCode="General" sourceLinked="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rendlineLbl>
          </c:trendline>
          <c:xVal>
            <c:numRef>
              <c:f>[2]AnalyseCV_Mehdi!$Q$63:$Q$68</c:f>
              <c:numCache>
                <c:formatCode>General</c:formatCode>
                <c:ptCount val="6"/>
                <c:pt idx="0">
                  <c:v>500</c:v>
                </c:pt>
                <c:pt idx="1">
                  <c:v>250</c:v>
                </c:pt>
                <c:pt idx="2">
                  <c:v>125</c:v>
                </c:pt>
                <c:pt idx="3">
                  <c:v>62.5</c:v>
                </c:pt>
                <c:pt idx="4">
                  <c:v>31.25</c:v>
                </c:pt>
                <c:pt idx="5">
                  <c:v>15.625</c:v>
                </c:pt>
              </c:numCache>
            </c:numRef>
          </c:xVal>
          <c:yVal>
            <c:numRef>
              <c:f>[2]AnalyseCV_Mehdi!$T$63:$T$68</c:f>
              <c:numCache>
                <c:formatCode>General</c:formatCode>
                <c:ptCount val="6"/>
                <c:pt idx="0">
                  <c:v>7.118441843312846</c:v>
                </c:pt>
                <c:pt idx="1">
                  <c:v>1.9837612360525056</c:v>
                </c:pt>
                <c:pt idx="2">
                  <c:v>1.1131635559756325</c:v>
                </c:pt>
                <c:pt idx="3">
                  <c:v>0.13702613218810117</c:v>
                </c:pt>
                <c:pt idx="4">
                  <c:v>4.3048024262074103E-2</c:v>
                </c:pt>
                <c:pt idx="5">
                  <c:v>2.1287766398436783E-2</c:v>
                </c:pt>
              </c:numCache>
            </c:numRef>
          </c:yVal>
          <c:smooth val="0"/>
          <c:extLst>
            <c:ext xmlns:c16="http://schemas.microsoft.com/office/drawing/2014/chart" uri="{C3380CC4-5D6E-409C-BE32-E72D297353CC}">
              <c16:uniqueId val="{00000001-EFB4-41C8-9D97-799DDE8B7866}"/>
            </c:ext>
          </c:extLst>
        </c:ser>
        <c:dLbls>
          <c:showLegendKey val="0"/>
          <c:showVal val="0"/>
          <c:showCatName val="0"/>
          <c:showSerName val="0"/>
          <c:showPercent val="0"/>
          <c:showBubbleSize val="0"/>
        </c:dLbls>
        <c:axId val="1911372511"/>
        <c:axId val="1420657695"/>
        <c:extLst>
          <c:ext xmlns:c15="http://schemas.microsoft.com/office/drawing/2012/chart" uri="{02D57815-91ED-43cb-92C2-25804820EDAC}">
            <c15:filteredScatterSeries>
              <c15:ser>
                <c:idx val="1"/>
                <c:order val="1"/>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extLst>
                      <c:ext uri="{02D57815-91ED-43cb-92C2-25804820EDAC}">
                        <c15:formulaRef>
                          <c15:sqref>[2]AnalyseCV_Mehdi!$Q$66:$Q$68</c15:sqref>
                        </c15:formulaRef>
                      </c:ext>
                    </c:extLst>
                    <c:numCache>
                      <c:formatCode>General</c:formatCode>
                      <c:ptCount val="3"/>
                      <c:pt idx="0">
                        <c:v>62.5</c:v>
                      </c:pt>
                      <c:pt idx="1">
                        <c:v>31.25</c:v>
                      </c:pt>
                      <c:pt idx="2">
                        <c:v>15.625</c:v>
                      </c:pt>
                    </c:numCache>
                  </c:numRef>
                </c:xVal>
                <c:yVal>
                  <c:numRef>
                    <c:extLst>
                      <c:ext uri="{02D57815-91ED-43cb-92C2-25804820EDAC}">
                        <c15:formulaRef>
                          <c15:sqref>[2]AnalyseCV_Mehdi!$T$66:$T$68</c15:sqref>
                        </c15:formulaRef>
                      </c:ext>
                    </c:extLst>
                    <c:numCache>
                      <c:formatCode>General</c:formatCode>
                      <c:ptCount val="3"/>
                      <c:pt idx="0">
                        <c:v>0.13702613218810117</c:v>
                      </c:pt>
                      <c:pt idx="1">
                        <c:v>4.3048024262074103E-2</c:v>
                      </c:pt>
                      <c:pt idx="2">
                        <c:v>2.1287766398436783E-2</c:v>
                      </c:pt>
                    </c:numCache>
                  </c:numRef>
                </c:yVal>
                <c:smooth val="0"/>
                <c:extLst>
                  <c:ext xmlns:c16="http://schemas.microsoft.com/office/drawing/2014/chart" uri="{C3380CC4-5D6E-409C-BE32-E72D297353CC}">
                    <c16:uniqueId val="{00000003-EFB4-41C8-9D97-799DDE8B7866}"/>
                  </c:ext>
                </c:extLst>
              </c15:ser>
            </c15:filteredScatterSeries>
          </c:ext>
        </c:extLst>
      </c:scatterChart>
      <c:valAx>
        <c:axId val="1911372511"/>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dx</a:t>
                </a:r>
                <a:r>
                  <a:rPr lang="fr-CA" baseline="0"/>
                  <a:t> [m]</a:t>
                </a:r>
                <a:endParaRPr lang="fr-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0657695"/>
        <c:crosses val="autoZero"/>
        <c:crossBetween val="midCat"/>
      </c:valAx>
      <c:valAx>
        <c:axId val="1420657695"/>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dirty="0"/>
                  <a:t>Erreur L</a:t>
                </a:r>
                <a:r>
                  <a:rPr lang="fr-CA" baseline="-25000" dirty="0"/>
                  <a:t>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13725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Convergence de l'erreur</a:t>
            </a:r>
            <a:r>
              <a:rPr lang="en-CA" baseline="0"/>
              <a:t> de déformation en fonction de h</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Erreur de déformation</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Sheet1!$AB$3:$AI$3</c:f>
              <c:numCache>
                <c:formatCode>General</c:formatCode>
                <c:ptCount val="8"/>
                <c:pt idx="0">
                  <c:v>500</c:v>
                </c:pt>
                <c:pt idx="1">
                  <c:v>250</c:v>
                </c:pt>
                <c:pt idx="2">
                  <c:v>125</c:v>
                </c:pt>
                <c:pt idx="3">
                  <c:v>62.5</c:v>
                </c:pt>
                <c:pt idx="4">
                  <c:v>31.25</c:v>
                </c:pt>
                <c:pt idx="5">
                  <c:v>15.625</c:v>
                </c:pt>
                <c:pt idx="6">
                  <c:v>7.8125</c:v>
                </c:pt>
                <c:pt idx="7">
                  <c:v>3.90625</c:v>
                </c:pt>
              </c:numCache>
            </c:numRef>
          </c:xVal>
          <c:yVal>
            <c:numRef>
              <c:f>Sheet1!$P$3:$W$3</c:f>
              <c:numCache>
                <c:formatCode>General</c:formatCode>
                <c:ptCount val="8"/>
                <c:pt idx="0">
                  <c:v>6.3078313813422824</c:v>
                </c:pt>
                <c:pt idx="1">
                  <c:v>3.1539156906711412</c:v>
                </c:pt>
                <c:pt idx="2">
                  <c:v>1.5769578453355706</c:v>
                </c:pt>
                <c:pt idx="3">
                  <c:v>0.7884789226677853</c:v>
                </c:pt>
                <c:pt idx="4">
                  <c:v>0.39423946133389265</c:v>
                </c:pt>
                <c:pt idx="5">
                  <c:v>0.19711973066694632</c:v>
                </c:pt>
                <c:pt idx="6">
                  <c:v>9.8561126899749135E-2</c:v>
                </c:pt>
                <c:pt idx="7">
                  <c:v>4.9279301883598609E-2</c:v>
                </c:pt>
              </c:numCache>
            </c:numRef>
          </c:yVal>
          <c:smooth val="0"/>
          <c:extLst>
            <c:ext xmlns:c16="http://schemas.microsoft.com/office/drawing/2014/chart" uri="{C3380CC4-5D6E-409C-BE32-E72D297353CC}">
              <c16:uniqueId val="{00000001-A80C-4654-A8AE-01D6AEE703EA}"/>
            </c:ext>
          </c:extLst>
        </c:ser>
        <c:dLbls>
          <c:showLegendKey val="0"/>
          <c:showVal val="0"/>
          <c:showCatName val="0"/>
          <c:showSerName val="0"/>
          <c:showPercent val="0"/>
          <c:showBubbleSize val="0"/>
        </c:dLbls>
        <c:axId val="642881968"/>
        <c:axId val="642880048"/>
      </c:scatterChart>
      <c:valAx>
        <c:axId val="642881968"/>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880048"/>
        <c:crosses val="autoZero"/>
        <c:crossBetween val="midCat"/>
      </c:valAx>
      <c:valAx>
        <c:axId val="642880048"/>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88196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Propagation!$B$2</c:f>
              <c:strCache>
                <c:ptCount val="1"/>
                <c:pt idx="0">
                  <c:v>PDF</c:v>
                </c:pt>
              </c:strCache>
            </c:strRef>
          </c:tx>
          <c:spPr>
            <a:ln w="25400" cap="rnd">
              <a:noFill/>
              <a:round/>
            </a:ln>
            <a:effectLst/>
          </c:spPr>
          <c:marker>
            <c:symbol val="circle"/>
            <c:size val="5"/>
            <c:spPr>
              <a:solidFill>
                <a:schemeClr val="accent1"/>
              </a:solidFill>
              <a:ln w="9525">
                <a:solidFill>
                  <a:schemeClr val="accent1"/>
                </a:solidFill>
              </a:ln>
              <a:effectLst/>
            </c:spPr>
          </c:marker>
          <c:xVal>
            <c:numRef>
              <c:f>Propagation!$A$3:$A$102</c:f>
              <c:numCache>
                <c:formatCode>General</c:formatCode>
                <c:ptCount val="100"/>
                <c:pt idx="0">
                  <c:v>154.41013090000001</c:v>
                </c:pt>
                <c:pt idx="1">
                  <c:v>151.000393</c:v>
                </c:pt>
                <c:pt idx="2">
                  <c:v>152.446845</c:v>
                </c:pt>
                <c:pt idx="3">
                  <c:v>155.60223300000001</c:v>
                </c:pt>
                <c:pt idx="4">
                  <c:v>154.66889499999999</c:v>
                </c:pt>
                <c:pt idx="5">
                  <c:v>147.55680530000001</c:v>
                </c:pt>
                <c:pt idx="6">
                  <c:v>152.37522100000001</c:v>
                </c:pt>
                <c:pt idx="7">
                  <c:v>149.62160700000001</c:v>
                </c:pt>
                <c:pt idx="8">
                  <c:v>149.7419529</c:v>
                </c:pt>
                <c:pt idx="9">
                  <c:v>151.02649629999999</c:v>
                </c:pt>
                <c:pt idx="10">
                  <c:v>150.3601089</c:v>
                </c:pt>
                <c:pt idx="11">
                  <c:v>153.63568380000001</c:v>
                </c:pt>
                <c:pt idx="12">
                  <c:v>151.9025943</c:v>
                </c:pt>
                <c:pt idx="13">
                  <c:v>150.30418750000001</c:v>
                </c:pt>
                <c:pt idx="14">
                  <c:v>151.10965809999999</c:v>
                </c:pt>
                <c:pt idx="15">
                  <c:v>150.8341858</c:v>
                </c:pt>
                <c:pt idx="16">
                  <c:v>153.73519769999999</c:v>
                </c:pt>
                <c:pt idx="17">
                  <c:v>149.4871043</c:v>
                </c:pt>
                <c:pt idx="18">
                  <c:v>150.78266930000001</c:v>
                </c:pt>
                <c:pt idx="19">
                  <c:v>147.86476070000001</c:v>
                </c:pt>
                <c:pt idx="20">
                  <c:v>143.6175255</c:v>
                </c:pt>
                <c:pt idx="21">
                  <c:v>151.63404650000001</c:v>
                </c:pt>
                <c:pt idx="22">
                  <c:v>152.1610905</c:v>
                </c:pt>
                <c:pt idx="23">
                  <c:v>148.14458740000001</c:v>
                </c:pt>
                <c:pt idx="24">
                  <c:v>155.67438659999999</c:v>
                </c:pt>
                <c:pt idx="25">
                  <c:v>146.3640858</c:v>
                </c:pt>
                <c:pt idx="26">
                  <c:v>150.11439630000001</c:v>
                </c:pt>
                <c:pt idx="27">
                  <c:v>149.5320404</c:v>
                </c:pt>
                <c:pt idx="28">
                  <c:v>153.83194800000001</c:v>
                </c:pt>
                <c:pt idx="29">
                  <c:v>153.6733969</c:v>
                </c:pt>
                <c:pt idx="30">
                  <c:v>150.3873686</c:v>
                </c:pt>
                <c:pt idx="31">
                  <c:v>150.9454063</c:v>
                </c:pt>
                <c:pt idx="32">
                  <c:v>147.78053560000001</c:v>
                </c:pt>
                <c:pt idx="33">
                  <c:v>145.04800879999999</c:v>
                </c:pt>
                <c:pt idx="34">
                  <c:v>149.1302196</c:v>
                </c:pt>
                <c:pt idx="35">
                  <c:v>150.39087240000001</c:v>
                </c:pt>
                <c:pt idx="36">
                  <c:v>153.07572669999999</c:v>
                </c:pt>
                <c:pt idx="37">
                  <c:v>153.00594960000001</c:v>
                </c:pt>
                <c:pt idx="38">
                  <c:v>149.03168299999999</c:v>
                </c:pt>
                <c:pt idx="39">
                  <c:v>149.24424310000001</c:v>
                </c:pt>
                <c:pt idx="40">
                  <c:v>147.37861760000001</c:v>
                </c:pt>
                <c:pt idx="41">
                  <c:v>146.44995520000001</c:v>
                </c:pt>
                <c:pt idx="42">
                  <c:v>145.73432450000001</c:v>
                </c:pt>
                <c:pt idx="43">
                  <c:v>154.87693849999999</c:v>
                </c:pt>
                <c:pt idx="44">
                  <c:v>148.72586949999999</c:v>
                </c:pt>
                <c:pt idx="45">
                  <c:v>148.9048142</c:v>
                </c:pt>
                <c:pt idx="46">
                  <c:v>146.86801159999999</c:v>
                </c:pt>
                <c:pt idx="47">
                  <c:v>151.9437259</c:v>
                </c:pt>
                <c:pt idx="48">
                  <c:v>145.96525539999999</c:v>
                </c:pt>
                <c:pt idx="49">
                  <c:v>149.46814929999999</c:v>
                </c:pt>
                <c:pt idx="50">
                  <c:v>147.7613336</c:v>
                </c:pt>
                <c:pt idx="51">
                  <c:v>150.96725620000001</c:v>
                </c:pt>
                <c:pt idx="52">
                  <c:v>148.72298720000001</c:v>
                </c:pt>
                <c:pt idx="53">
                  <c:v>147.04841949999999</c:v>
                </c:pt>
                <c:pt idx="54">
                  <c:v>149.9295444</c:v>
                </c:pt>
                <c:pt idx="55">
                  <c:v>151.07082969999999</c:v>
                </c:pt>
                <c:pt idx="56">
                  <c:v>150.16629309999999</c:v>
                </c:pt>
                <c:pt idx="57">
                  <c:v>150.75617969999999</c:v>
                </c:pt>
                <c:pt idx="58">
                  <c:v>148.41419479999999</c:v>
                </c:pt>
                <c:pt idx="59">
                  <c:v>149.09314710000001</c:v>
                </c:pt>
                <c:pt idx="60">
                  <c:v>148.31884890000001</c:v>
                </c:pt>
                <c:pt idx="61">
                  <c:v>149.10111710000001</c:v>
                </c:pt>
                <c:pt idx="62">
                  <c:v>147.9671343</c:v>
                </c:pt>
                <c:pt idx="63">
                  <c:v>145.6842935</c:v>
                </c:pt>
                <c:pt idx="64">
                  <c:v>150.44356540000001</c:v>
                </c:pt>
                <c:pt idx="65">
                  <c:v>148.9955477</c:v>
                </c:pt>
                <c:pt idx="66">
                  <c:v>145.92450410000001</c:v>
                </c:pt>
                <c:pt idx="67">
                  <c:v>151.1569556</c:v>
                </c:pt>
                <c:pt idx="68">
                  <c:v>147.73175409999999</c:v>
                </c:pt>
                <c:pt idx="69">
                  <c:v>150.1298635</c:v>
                </c:pt>
                <c:pt idx="70">
                  <c:v>151.82272639999999</c:v>
                </c:pt>
                <c:pt idx="71">
                  <c:v>150.3224573</c:v>
                </c:pt>
                <c:pt idx="72">
                  <c:v>152.84850170000001</c:v>
                </c:pt>
                <c:pt idx="73">
                  <c:v>146.91293540000001</c:v>
                </c:pt>
                <c:pt idx="74">
                  <c:v>151.00585409999999</c:v>
                </c:pt>
                <c:pt idx="75">
                  <c:v>148.2879748</c:v>
                </c:pt>
                <c:pt idx="76">
                  <c:v>147.82300710000001</c:v>
                </c:pt>
                <c:pt idx="77">
                  <c:v>148.55287580000001</c:v>
                </c:pt>
                <c:pt idx="78">
                  <c:v>149.22111870000001</c:v>
                </c:pt>
                <c:pt idx="79">
                  <c:v>150.1404134</c:v>
                </c:pt>
                <c:pt idx="80">
                  <c:v>147.08712539999999</c:v>
                </c:pt>
                <c:pt idx="81">
                  <c:v>152.2520662</c:v>
                </c:pt>
                <c:pt idx="82">
                  <c:v>151.16415610000001</c:v>
                </c:pt>
                <c:pt idx="83">
                  <c:v>146.15939080000001</c:v>
                </c:pt>
                <c:pt idx="84">
                  <c:v>153.7206305</c:v>
                </c:pt>
                <c:pt idx="85">
                  <c:v>154.7397229</c:v>
                </c:pt>
                <c:pt idx="86">
                  <c:v>152.9469489</c:v>
                </c:pt>
                <c:pt idx="87">
                  <c:v>149.5501879</c:v>
                </c:pt>
                <c:pt idx="88">
                  <c:v>147.3231184</c:v>
                </c:pt>
                <c:pt idx="89">
                  <c:v>152.63612929999999</c:v>
                </c:pt>
                <c:pt idx="90">
                  <c:v>148.99205760000001</c:v>
                </c:pt>
                <c:pt idx="91">
                  <c:v>153.0561127</c:v>
                </c:pt>
                <c:pt idx="92">
                  <c:v>150.52068740000001</c:v>
                </c:pt>
                <c:pt idx="93">
                  <c:v>152.44159759999999</c:v>
                </c:pt>
                <c:pt idx="94">
                  <c:v>150.890916</c:v>
                </c:pt>
                <c:pt idx="95">
                  <c:v>151.76643290000001</c:v>
                </c:pt>
                <c:pt idx="96">
                  <c:v>150.0262501</c:v>
                </c:pt>
                <c:pt idx="97">
                  <c:v>154.46467620000001</c:v>
                </c:pt>
                <c:pt idx="98">
                  <c:v>150.3172802</c:v>
                </c:pt>
                <c:pt idx="99">
                  <c:v>151.00497340000001</c:v>
                </c:pt>
              </c:numCache>
            </c:numRef>
          </c:xVal>
          <c:yVal>
            <c:numRef>
              <c:f>Propagation!$B$3:$B$102</c:f>
              <c:numCache>
                <c:formatCode>General</c:formatCode>
                <c:ptCount val="100"/>
                <c:pt idx="0">
                  <c:v>3.7904733279979785E-2</c:v>
                </c:pt>
                <c:pt idx="1">
                  <c:v>0.14955410962950041</c:v>
                </c:pt>
                <c:pt idx="2">
                  <c:v>0.10448428296406939</c:v>
                </c:pt>
                <c:pt idx="3">
                  <c:v>1.5228467513367552E-2</c:v>
                </c:pt>
                <c:pt idx="4">
                  <c:v>3.1694784557095727E-2</c:v>
                </c:pt>
                <c:pt idx="5">
                  <c:v>9.324958690748128E-2</c:v>
                </c:pt>
                <c:pt idx="6">
                  <c:v>0.1071842646866511</c:v>
                </c:pt>
                <c:pt idx="7">
                  <c:v>0.15489177701418805</c:v>
                </c:pt>
                <c:pt idx="8">
                  <c:v>0.15627118055214345</c:v>
                </c:pt>
                <c:pt idx="9">
                  <c:v>0.14902383734361796</c:v>
                </c:pt>
                <c:pt idx="10">
                  <c:v>0.15777691943476754</c:v>
                </c:pt>
                <c:pt idx="11">
                  <c:v>6.0797921893936235E-2</c:v>
                </c:pt>
                <c:pt idx="12">
                  <c:v>0.12429324527439262</c:v>
                </c:pt>
                <c:pt idx="13">
                  <c:v>0.1580309225234795</c:v>
                </c:pt>
                <c:pt idx="14">
                  <c:v>0.14724155644608863</c:v>
                </c:pt>
                <c:pt idx="15">
                  <c:v>0.15259045503563734</c:v>
                </c:pt>
                <c:pt idx="16">
                  <c:v>5.7520018746899847E-2</c:v>
                </c:pt>
                <c:pt idx="17">
                  <c:v>0.152951062562423</c:v>
                </c:pt>
                <c:pt idx="18">
                  <c:v>0.15340846777874129</c:v>
                </c:pt>
                <c:pt idx="19">
                  <c:v>0.10495912974561206</c:v>
                </c:pt>
                <c:pt idx="20">
                  <c:v>5.4986284473820899E-3</c:v>
                </c:pt>
                <c:pt idx="21">
                  <c:v>0.13310203480444685</c:v>
                </c:pt>
                <c:pt idx="22">
                  <c:v>0.1151234325462925</c:v>
                </c:pt>
                <c:pt idx="23">
                  <c:v>0.11536540391298217</c:v>
                </c:pt>
                <c:pt idx="24">
                  <c:v>1.4307559434289324E-2</c:v>
                </c:pt>
                <c:pt idx="25">
                  <c:v>5.1222251256953164E-2</c:v>
                </c:pt>
                <c:pt idx="26">
                  <c:v>0.15831354284068963</c:v>
                </c:pt>
                <c:pt idx="27">
                  <c:v>0.15364540971742668</c:v>
                </c:pt>
                <c:pt idx="28">
                  <c:v>5.4421221963222847E-2</c:v>
                </c:pt>
                <c:pt idx="29">
                  <c:v>5.9545188330686248E-2</c:v>
                </c:pt>
                <c:pt idx="30">
                  <c:v>0.15762509986406975</c:v>
                </c:pt>
                <c:pt idx="31">
                  <c:v>0.15062441063926357</c:v>
                </c:pt>
                <c:pt idx="32">
                  <c:v>0.10176870230029622</c:v>
                </c:pt>
                <c:pt idx="33">
                  <c:v>2.0390711581255921E-2</c:v>
                </c:pt>
                <c:pt idx="34">
                  <c:v>0.1458898347858657</c:v>
                </c:pt>
                <c:pt idx="35">
                  <c:v>0.15760425860200786</c:v>
                </c:pt>
                <c:pt idx="36">
                  <c:v>8.0667227991157872E-2</c:v>
                </c:pt>
                <c:pt idx="37">
                  <c:v>8.3271730740309927E-2</c:v>
                </c:pt>
                <c:pt idx="38">
                  <c:v>0.14349028824502905</c:v>
                </c:pt>
                <c:pt idx="39">
                  <c:v>0.14843305150755084</c:v>
                </c:pt>
                <c:pt idx="40">
                  <c:v>8.6488582035254571E-2</c:v>
                </c:pt>
                <c:pt idx="41">
                  <c:v>5.3881733218629171E-2</c:v>
                </c:pt>
                <c:pt idx="42">
                  <c:v>3.4105404615461105E-2</c:v>
                </c:pt>
                <c:pt idx="43">
                  <c:v>2.723903543527384E-2</c:v>
                </c:pt>
                <c:pt idx="44">
                  <c:v>0.1349707906326767</c:v>
                </c:pt>
                <c:pt idx="45">
                  <c:v>0.14014285636524185</c:v>
                </c:pt>
                <c:pt idx="46">
                  <c:v>6.7804767001440613E-2</c:v>
                </c:pt>
                <c:pt idx="47">
                  <c:v>0.12287321939782264</c:v>
                </c:pt>
                <c:pt idx="48">
                  <c:v>3.9879050763032657E-2</c:v>
                </c:pt>
                <c:pt idx="49">
                  <c:v>0.15264455483172595</c:v>
                </c:pt>
                <c:pt idx="50">
                  <c:v>0.10103921346813553</c:v>
                </c:pt>
                <c:pt idx="51">
                  <c:v>0.15020675886649423</c:v>
                </c:pt>
                <c:pt idx="52">
                  <c:v>0.13488349717536829</c:v>
                </c:pt>
                <c:pt idx="53">
                  <c:v>7.4240895378611907E-2</c:v>
                </c:pt>
                <c:pt idx="54">
                  <c:v>0.15772670837020367</c:v>
                </c:pt>
                <c:pt idx="55">
                  <c:v>0.148091113100527</c:v>
                </c:pt>
                <c:pt idx="56">
                  <c:v>0.1583254168503746</c:v>
                </c:pt>
                <c:pt idx="57">
                  <c:v>0.15380576144845207</c:v>
                </c:pt>
                <c:pt idx="58">
                  <c:v>0.12490078946933775</c:v>
                </c:pt>
                <c:pt idx="59">
                  <c:v>0.14500839825700676</c:v>
                </c:pt>
                <c:pt idx="60">
                  <c:v>0.12160076592302589</c:v>
                </c:pt>
                <c:pt idx="61">
                  <c:v>0.1452000949566529</c:v>
                </c:pt>
                <c:pt idx="62">
                  <c:v>0.10880817281940351</c:v>
                </c:pt>
                <c:pt idx="63">
                  <c:v>3.2932694745230702E-2</c:v>
                </c:pt>
                <c:pt idx="64">
                  <c:v>0.15725448628893854</c:v>
                </c:pt>
                <c:pt idx="65">
                  <c:v>0.14256560425195774</c:v>
                </c:pt>
                <c:pt idx="66">
                  <c:v>3.8817188148718533E-2</c:v>
                </c:pt>
                <c:pt idx="67">
                  <c:v>0.14616638061368648</c:v>
                </c:pt>
                <c:pt idx="68">
                  <c:v>9.991434470275902E-2</c:v>
                </c:pt>
                <c:pt idx="69">
                  <c:v>0.15832410709561584</c:v>
                </c:pt>
                <c:pt idx="70">
                  <c:v>0.12700094964295755</c:v>
                </c:pt>
                <c:pt idx="71">
                  <c:v>0.15795645034282696</c:v>
                </c:pt>
                <c:pt idx="72">
                  <c:v>8.9210071056505871E-2</c:v>
                </c:pt>
                <c:pt idx="73">
                  <c:v>6.9386542341116894E-2</c:v>
                </c:pt>
                <c:pt idx="74">
                  <c:v>0.14944434165781897</c:v>
                </c:pt>
                <c:pt idx="75">
                  <c:v>0.12051398953589323</c:v>
                </c:pt>
                <c:pt idx="76">
                  <c:v>0.10337963978978022</c:v>
                </c:pt>
                <c:pt idx="77">
                  <c:v>0.12952970894811006</c:v>
                </c:pt>
                <c:pt idx="78">
                  <c:v>0.14793820592917362</c:v>
                </c:pt>
                <c:pt idx="79">
                  <c:v>0.15832789071826131</c:v>
                </c:pt>
                <c:pt idx="80">
                  <c:v>7.564889949130521E-2</c:v>
                </c:pt>
                <c:pt idx="81">
                  <c:v>0.11177954883625135</c:v>
                </c:pt>
                <c:pt idx="82">
                  <c:v>0.14599887548349647</c:v>
                </c:pt>
                <c:pt idx="83">
                  <c:v>4.5187853112695825E-2</c:v>
                </c:pt>
                <c:pt idx="84">
                  <c:v>5.7994225513166235E-2</c:v>
                </c:pt>
                <c:pt idx="85">
                  <c:v>3.0124516913694773E-2</c:v>
                </c:pt>
                <c:pt idx="86">
                  <c:v>8.5488330042513661E-2</c:v>
                </c:pt>
                <c:pt idx="87">
                  <c:v>0.15391283833540451</c:v>
                </c:pt>
                <c:pt idx="88">
                  <c:v>8.4398356090962703E-2</c:v>
                </c:pt>
                <c:pt idx="89">
                  <c:v>9.7292646828103208E-2</c:v>
                </c:pt>
                <c:pt idx="90">
                  <c:v>0.14247505878335806</c:v>
                </c:pt>
                <c:pt idx="91">
                  <c:v>8.1397304966104672E-2</c:v>
                </c:pt>
                <c:pt idx="92">
                  <c:v>0.15662041916280514</c:v>
                </c:pt>
                <c:pt idx="93">
                  <c:v>0.10468263359541212</c:v>
                </c:pt>
                <c:pt idx="94">
                  <c:v>0.15162135715427885</c:v>
                </c:pt>
                <c:pt idx="95">
                  <c:v>0.12886697887323206</c:v>
                </c:pt>
                <c:pt idx="96">
                  <c:v>0.15813956611322061</c:v>
                </c:pt>
                <c:pt idx="97">
                  <c:v>3.6533790425808572E-2</c:v>
                </c:pt>
                <c:pt idx="98">
                  <c:v>0.15797839320779722</c:v>
                </c:pt>
                <c:pt idx="99">
                  <c:v>0.14946208573766059</c:v>
                </c:pt>
              </c:numCache>
            </c:numRef>
          </c:yVal>
          <c:smooth val="0"/>
          <c:extLst>
            <c:ext xmlns:c16="http://schemas.microsoft.com/office/drawing/2014/chart" uri="{C3380CC4-5D6E-409C-BE32-E72D297353CC}">
              <c16:uniqueId val="{00000000-A7B1-4176-A387-7AE8EEB77CCB}"/>
            </c:ext>
          </c:extLst>
        </c:ser>
        <c:dLbls>
          <c:showLegendKey val="0"/>
          <c:showVal val="0"/>
          <c:showCatName val="0"/>
          <c:showSerName val="0"/>
          <c:showPercent val="0"/>
          <c:showBubbleSize val="0"/>
        </c:dLbls>
        <c:axId val="1457258720"/>
        <c:axId val="1457253920"/>
      </c:scatterChart>
      <c:valAx>
        <c:axId val="1457258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Force [N]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3920"/>
        <c:crosses val="autoZero"/>
        <c:crossBetween val="midCat"/>
      </c:valAx>
      <c:valAx>
        <c:axId val="1457253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8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Propagation!$J$2</c:f>
              <c:strCache>
                <c:ptCount val="1"/>
                <c:pt idx="0">
                  <c:v>PDF</c:v>
                </c:pt>
              </c:strCache>
            </c:strRef>
          </c:tx>
          <c:spPr>
            <a:ln w="38100" cap="rnd">
              <a:noFill/>
              <a:round/>
            </a:ln>
            <a:effectLst/>
          </c:spPr>
          <c:marker>
            <c:symbol val="circle"/>
            <c:size val="5"/>
            <c:spPr>
              <a:solidFill>
                <a:schemeClr val="accent2"/>
              </a:solidFill>
              <a:ln w="9525">
                <a:solidFill>
                  <a:schemeClr val="accent2"/>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Propagation!$J$3:$J$102</c:f>
              <c:numCache>
                <c:formatCode>General</c:formatCode>
                <c:ptCount val="100"/>
                <c:pt idx="0">
                  <c:v>0.12818297398990411</c:v>
                </c:pt>
                <c:pt idx="1">
                  <c:v>0.53904485965719351</c:v>
                </c:pt>
                <c:pt idx="2">
                  <c:v>0.37540517999904854</c:v>
                </c:pt>
                <c:pt idx="3">
                  <c:v>4.698600931395764E-2</c:v>
                </c:pt>
                <c:pt idx="4">
                  <c:v>0.10537100567605687</c:v>
                </c:pt>
                <c:pt idx="5">
                  <c:v>0.335375069028855</c:v>
                </c:pt>
                <c:pt idx="6">
                  <c:v>0.38518077929987821</c:v>
                </c:pt>
                <c:pt idx="7">
                  <c:v>0.5529564092357877</c:v>
                </c:pt>
                <c:pt idx="8">
                  <c:v>0.55830953711217612</c:v>
                </c:pt>
                <c:pt idx="9">
                  <c:v>0.5369202881728864</c:v>
                </c:pt>
                <c:pt idx="10">
                  <c:v>0.56627209627586472</c:v>
                </c:pt>
                <c:pt idx="11">
                  <c:v>0.21253349807946439</c:v>
                </c:pt>
                <c:pt idx="12">
                  <c:v>0.44901359107095729</c:v>
                </c:pt>
                <c:pt idx="13">
                  <c:v>0.56699006240363259</c:v>
                </c:pt>
                <c:pt idx="14">
                  <c:v>0.53093441218404369</c:v>
                </c:pt>
                <c:pt idx="15">
                  <c:v>0.54967124733502881</c:v>
                </c:pt>
                <c:pt idx="16">
                  <c:v>0.20025981088431727</c:v>
                </c:pt>
                <c:pt idx="17">
                  <c:v>0.5458540784690028</c:v>
                </c:pt>
                <c:pt idx="18">
                  <c:v>0.55233201607668547</c:v>
                </c:pt>
                <c:pt idx="19">
                  <c:v>0.37475084820797122</c:v>
                </c:pt>
                <c:pt idx="20">
                  <c:v>2.5808011952960005E-2</c:v>
                </c:pt>
                <c:pt idx="21">
                  <c:v>0.48110529745055092</c:v>
                </c:pt>
                <c:pt idx="22">
                  <c:v>0.41526723559045903</c:v>
                </c:pt>
                <c:pt idx="23">
                  <c:v>0.41093716257383783</c:v>
                </c:pt>
                <c:pt idx="24">
                  <c:v>4.3907372443042422E-2</c:v>
                </c:pt>
                <c:pt idx="25">
                  <c:v>0.18998145402152372</c:v>
                </c:pt>
                <c:pt idx="26">
                  <c:v>0.56713455355725029</c:v>
                </c:pt>
                <c:pt idx="27">
                  <c:v>0.54817240557076063</c:v>
                </c:pt>
                <c:pt idx="28">
                  <c:v>0.1895211060957511</c:v>
                </c:pt>
                <c:pt idx="29">
                  <c:v>0.20877917589339998</c:v>
                </c:pt>
                <c:pt idx="30">
                  <c:v>0.56579227815720601</c:v>
                </c:pt>
                <c:pt idx="31">
                  <c:v>0.5424128158141186</c:v>
                </c:pt>
                <c:pt idx="32">
                  <c:v>0.36428426519419072</c:v>
                </c:pt>
                <c:pt idx="33">
                  <c:v>8.2204450952704677E-2</c:v>
                </c:pt>
                <c:pt idx="34">
                  <c:v>0.5196375750339246</c:v>
                </c:pt>
                <c:pt idx="35">
                  <c:v>0.56579227815720601</c:v>
                </c:pt>
                <c:pt idx="36">
                  <c:v>0.28666932650318211</c:v>
                </c:pt>
                <c:pt idx="37">
                  <c:v>0.29638441783999936</c:v>
                </c:pt>
                <c:pt idx="38">
                  <c:v>0.51081950512049201</c:v>
                </c:pt>
                <c:pt idx="39">
                  <c:v>0.5286021636936804</c:v>
                </c:pt>
                <c:pt idx="40">
                  <c:v>0.31186868662619205</c:v>
                </c:pt>
                <c:pt idx="41">
                  <c:v>0.19958296751388713</c:v>
                </c:pt>
                <c:pt idx="42">
                  <c:v>0.13054103543534851</c:v>
                </c:pt>
                <c:pt idx="43">
                  <c:v>8.9107986000028033E-2</c:v>
                </c:pt>
                <c:pt idx="44">
                  <c:v>0.48088980971257084</c:v>
                </c:pt>
                <c:pt idx="45">
                  <c:v>0.49845333855894131</c:v>
                </c:pt>
                <c:pt idx="46">
                  <c:v>0.24774148289366418</c:v>
                </c:pt>
                <c:pt idx="47">
                  <c:v>0.44395607519625485</c:v>
                </c:pt>
                <c:pt idx="48">
                  <c:v>0.15150330235631501</c:v>
                </c:pt>
                <c:pt idx="49">
                  <c:v>0.54462638703706545</c:v>
                </c:pt>
                <c:pt idx="50">
                  <c:v>0.36164855484973629</c:v>
                </c:pt>
                <c:pt idx="51">
                  <c:v>0.54107498312045832</c:v>
                </c:pt>
                <c:pt idx="52">
                  <c:v>0.47982472904293361</c:v>
                </c:pt>
                <c:pt idx="53">
                  <c:v>0.26978163558796081</c:v>
                </c:pt>
                <c:pt idx="54">
                  <c:v>0.56432308388760555</c:v>
                </c:pt>
                <c:pt idx="55">
                  <c:v>0.53398793695652558</c:v>
                </c:pt>
                <c:pt idx="56">
                  <c:v>0.56743691046680622</c:v>
                </c:pt>
                <c:pt idx="57">
                  <c:v>0.55335615074931421</c:v>
                </c:pt>
                <c:pt idx="58">
                  <c:v>0.4443772118286945</c:v>
                </c:pt>
                <c:pt idx="59">
                  <c:v>0.5161735257766441</c:v>
                </c:pt>
                <c:pt idx="60">
                  <c:v>0.43346044970291503</c:v>
                </c:pt>
                <c:pt idx="61">
                  <c:v>0.51704900588088654</c:v>
                </c:pt>
                <c:pt idx="62">
                  <c:v>0.3891085293380846</c:v>
                </c:pt>
                <c:pt idx="63">
                  <c:v>0.12641745043442501</c:v>
                </c:pt>
                <c:pt idx="64">
                  <c:v>0.5648176370331397</c:v>
                </c:pt>
                <c:pt idx="65">
                  <c:v>0.50803690928313938</c:v>
                </c:pt>
                <c:pt idx="66">
                  <c:v>0.14697004345700579</c:v>
                </c:pt>
                <c:pt idx="67">
                  <c:v>0.5269462464198954</c:v>
                </c:pt>
                <c:pt idx="68">
                  <c:v>0.35772227364203213</c:v>
                </c:pt>
                <c:pt idx="69">
                  <c:v>0.5672715805481332</c:v>
                </c:pt>
                <c:pt idx="70">
                  <c:v>0.45886544798882672</c:v>
                </c:pt>
                <c:pt idx="71">
                  <c:v>0.56678642425983916</c:v>
                </c:pt>
                <c:pt idx="72">
                  <c:v>0.31889857537490474</c:v>
                </c:pt>
                <c:pt idx="73">
                  <c:v>0.25257849407079819</c:v>
                </c:pt>
                <c:pt idx="74">
                  <c:v>0.53833912960023123</c:v>
                </c:pt>
                <c:pt idx="75">
                  <c:v>0.42975779170794498</c:v>
                </c:pt>
                <c:pt idx="76">
                  <c:v>0.36953708353485964</c:v>
                </c:pt>
                <c:pt idx="77">
                  <c:v>0.46085052431791451</c:v>
                </c:pt>
                <c:pt idx="78">
                  <c:v>0.5270307078891483</c:v>
                </c:pt>
                <c:pt idx="79">
                  <c:v>0.56732637622110749</c:v>
                </c:pt>
                <c:pt idx="80">
                  <c:v>0.27480343104538718</c:v>
                </c:pt>
                <c:pt idx="81">
                  <c:v>0.40307965590132944</c:v>
                </c:pt>
                <c:pt idx="82">
                  <c:v>0.5269462464198954</c:v>
                </c:pt>
                <c:pt idx="83">
                  <c:v>0.16959289206206374</c:v>
                </c:pt>
                <c:pt idx="84">
                  <c:v>0.20267532783243083</c:v>
                </c:pt>
                <c:pt idx="85">
                  <c:v>9.974123909109453E-2</c:v>
                </c:pt>
                <c:pt idx="86">
                  <c:v>0.30480974309222358</c:v>
                </c:pt>
                <c:pt idx="87">
                  <c:v>0.54928884172648884</c:v>
                </c:pt>
                <c:pt idx="88">
                  <c:v>0.30410047664194767</c:v>
                </c:pt>
                <c:pt idx="89">
                  <c:v>0.34863610484621604</c:v>
                </c:pt>
                <c:pt idx="90">
                  <c:v>0.50710288053902142</c:v>
                </c:pt>
                <c:pt idx="91">
                  <c:v>0.28943387445888541</c:v>
                </c:pt>
                <c:pt idx="92">
                  <c:v>0.56279282325150881</c:v>
                </c:pt>
                <c:pt idx="93">
                  <c:v>0.37681023989191975</c:v>
                </c:pt>
                <c:pt idx="94">
                  <c:v>0.546184199443707</c:v>
                </c:pt>
                <c:pt idx="95">
                  <c:v>0.46489012354994275</c:v>
                </c:pt>
                <c:pt idx="96">
                  <c:v>0.56623601699292603</c:v>
                </c:pt>
                <c:pt idx="97">
                  <c:v>0.12356394375026745</c:v>
                </c:pt>
                <c:pt idx="98">
                  <c:v>0.56678680104251977</c:v>
                </c:pt>
                <c:pt idx="99">
                  <c:v>0.53903652619824383</c:v>
                </c:pt>
              </c:numCache>
            </c:numRef>
          </c:yVal>
          <c:smooth val="0"/>
          <c:extLst>
            <c:ext xmlns:c16="http://schemas.microsoft.com/office/drawing/2014/chart" uri="{C3380CC4-5D6E-409C-BE32-E72D297353CC}">
              <c16:uniqueId val="{00000000-2878-4343-9A5D-7F316E1D8549}"/>
            </c:ext>
          </c:extLst>
        </c:ser>
        <c:dLbls>
          <c:showLegendKey val="0"/>
          <c:showVal val="0"/>
          <c:showCatName val="0"/>
          <c:showSerName val="0"/>
          <c:showPercent val="0"/>
          <c:showBubbleSize val="0"/>
        </c:dLbls>
        <c:axId val="2041944352"/>
        <c:axId val="2041938592"/>
      </c:scatterChart>
      <c:valAx>
        <c:axId val="20419443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err="1"/>
                  <a:t>Déplacement</a:t>
                </a:r>
                <a:r>
                  <a:rPr lang="en-CA" sz="1100" dirty="0"/>
                  <a:t> </a:t>
                </a:r>
                <a:r>
                  <a:rPr lang="en-CA" sz="1100" dirty="0" err="1"/>
                  <a:t>postérieur</a:t>
                </a:r>
                <a:r>
                  <a:rPr lang="en-CA" sz="1100" dirty="0"/>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938592"/>
        <c:crosses val="autoZero"/>
        <c:crossBetween val="midCat"/>
      </c:valAx>
      <c:valAx>
        <c:axId val="2041938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9443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Propagation!$K$2</c:f>
              <c:strCache>
                <c:ptCount val="1"/>
                <c:pt idx="0">
                  <c:v>CDF</c:v>
                </c:pt>
              </c:strCache>
            </c:strRef>
          </c:tx>
          <c:spPr>
            <a:ln w="381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Propagation!$K$3:$K$102</c:f>
              <c:numCache>
                <c:formatCode>General</c:formatCode>
                <c:ptCount val="100"/>
                <c:pt idx="0">
                  <c:v>0.95773177643904617</c:v>
                </c:pt>
                <c:pt idx="1">
                  <c:v>0.62573655660205629</c:v>
                </c:pt>
                <c:pt idx="2">
                  <c:v>0.81833623289418855</c:v>
                </c:pt>
                <c:pt idx="3">
                  <c:v>0.9871987863081424</c:v>
                </c:pt>
                <c:pt idx="4">
                  <c:v>0.96675059964548615</c:v>
                </c:pt>
                <c:pt idx="5">
                  <c:v>0.15253821383475363</c:v>
                </c:pt>
                <c:pt idx="6">
                  <c:v>0.81065420922355758</c:v>
                </c:pt>
                <c:pt idx="7">
                  <c:v>0.40996959901610774</c:v>
                </c:pt>
                <c:pt idx="8">
                  <c:v>0.42841989973288097</c:v>
                </c:pt>
                <c:pt idx="9">
                  <c:v>0.63030945824422946</c:v>
                </c:pt>
                <c:pt idx="10">
                  <c:v>0.52590154604574302</c:v>
                </c:pt>
                <c:pt idx="11">
                  <c:v>0.91946605329830133</c:v>
                </c:pt>
                <c:pt idx="12">
                  <c:v>0.75310663131238065</c:v>
                </c:pt>
                <c:pt idx="13">
                  <c:v>0.51638169216080165</c:v>
                </c:pt>
                <c:pt idx="14">
                  <c:v>0.64237712918882717</c:v>
                </c:pt>
                <c:pt idx="15">
                  <c:v>0.59965254465901485</c:v>
                </c:pt>
                <c:pt idx="16">
                  <c:v>0.92553321044880033</c:v>
                </c:pt>
                <c:pt idx="17">
                  <c:v>0.39024193889341241</c:v>
                </c:pt>
                <c:pt idx="18">
                  <c:v>0.59193828187194164</c:v>
                </c:pt>
                <c:pt idx="19">
                  <c:v>0.1811582633372831</c:v>
                </c:pt>
                <c:pt idx="20">
                  <c:v>6.4564613583887268E-3</c:v>
                </c:pt>
                <c:pt idx="21">
                  <c:v>0.71722883840502105</c:v>
                </c:pt>
                <c:pt idx="22">
                  <c:v>0.78531485159461611</c:v>
                </c:pt>
                <c:pt idx="23">
                  <c:v>0.21086487086234459</c:v>
                </c:pt>
                <c:pt idx="24">
                  <c:v>0.98816196058129124</c:v>
                </c:pt>
                <c:pt idx="25">
                  <c:v>6.9521532719429319E-2</c:v>
                </c:pt>
                <c:pt idx="26">
                  <c:v>0.4863131515074447</c:v>
                </c:pt>
                <c:pt idx="27">
                  <c:v>0.39625919831060763</c:v>
                </c:pt>
                <c:pt idx="28">
                  <c:v>0.93069711200565119</c:v>
                </c:pt>
                <c:pt idx="29">
                  <c:v>0.92134087011076582</c:v>
                </c:pt>
                <c:pt idx="30">
                  <c:v>0.53065627270079241</c:v>
                </c:pt>
                <c:pt idx="31">
                  <c:v>0.61811204905901507</c:v>
                </c:pt>
                <c:pt idx="32">
                  <c:v>0.17321354788298471</c:v>
                </c:pt>
                <c:pt idx="33">
                  <c:v>2.4667000943806087E-2</c:v>
                </c:pt>
                <c:pt idx="34">
                  <c:v>0.33736999518366617</c:v>
                </c:pt>
                <c:pt idx="35">
                  <c:v>0.53065627270079241</c:v>
                </c:pt>
                <c:pt idx="36">
                  <c:v>0.87872499633925971</c:v>
                </c:pt>
                <c:pt idx="37">
                  <c:v>0.87280713739111904</c:v>
                </c:pt>
                <c:pt idx="38">
                  <c:v>0.3232512906717353</c:v>
                </c:pt>
                <c:pt idx="39">
                  <c:v>0.35320046357456036</c:v>
                </c:pt>
                <c:pt idx="40">
                  <c:v>0.13694039127735921</c:v>
                </c:pt>
                <c:pt idx="41">
                  <c:v>7.4137373324389563E-2</c:v>
                </c:pt>
                <c:pt idx="42">
                  <c:v>4.3232246532124971E-2</c:v>
                </c:pt>
                <c:pt idx="43">
                  <c:v>0.97283730937521518</c:v>
                </c:pt>
                <c:pt idx="44">
                  <c:v>0.28250770498843397</c:v>
                </c:pt>
                <c:pt idx="45">
                  <c:v>0.30528329389452025</c:v>
                </c:pt>
                <c:pt idx="46">
                  <c:v>9.8963902493683698E-2</c:v>
                </c:pt>
                <c:pt idx="47">
                  <c:v>0.7582412664854139</c:v>
                </c:pt>
                <c:pt idx="48">
                  <c:v>5.2063882047133428E-2</c:v>
                </c:pt>
                <c:pt idx="49">
                  <c:v>0.38718857873512014</c:v>
                </c:pt>
                <c:pt idx="50">
                  <c:v>0.17125352824492493</c:v>
                </c:pt>
                <c:pt idx="51">
                  <c:v>0.62120000463285596</c:v>
                </c:pt>
                <c:pt idx="52">
                  <c:v>0.28121073929828627</c:v>
                </c:pt>
                <c:pt idx="53">
                  <c:v>0.11132998623902951</c:v>
                </c:pt>
                <c:pt idx="54">
                  <c:v>0.45801484238990786</c:v>
                </c:pt>
                <c:pt idx="55">
                  <c:v>0.63636020486417233</c:v>
                </c:pt>
                <c:pt idx="56">
                  <c:v>0.49578726850574634</c:v>
                </c:pt>
                <c:pt idx="57">
                  <c:v>0.5887870542348741</c:v>
                </c:pt>
                <c:pt idx="58">
                  <c:v>0.24218170029485409</c:v>
                </c:pt>
                <c:pt idx="59">
                  <c:v>0.33167293913910156</c:v>
                </c:pt>
                <c:pt idx="60">
                  <c:v>0.23147155787353388</c:v>
                </c:pt>
                <c:pt idx="61">
                  <c:v>0.33309324963020992</c:v>
                </c:pt>
                <c:pt idx="62">
                  <c:v>0.19250335880584704</c:v>
                </c:pt>
                <c:pt idx="63">
                  <c:v>4.1550331906975803E-2</c:v>
                </c:pt>
                <c:pt idx="64">
                  <c:v>0.53854629331243031</c:v>
                </c:pt>
                <c:pt idx="65">
                  <c:v>0.31903983509589706</c:v>
                </c:pt>
                <c:pt idx="66">
                  <c:v>5.0113956972296619E-2</c:v>
                </c:pt>
                <c:pt idx="67">
                  <c:v>0.64985654628326839</c:v>
                </c:pt>
                <c:pt idx="68">
                  <c:v>0.16836298917437334</c:v>
                </c:pt>
                <c:pt idx="69">
                  <c:v>0.48948908572580796</c:v>
                </c:pt>
                <c:pt idx="70">
                  <c:v>0.74273820673585411</c:v>
                </c:pt>
                <c:pt idx="71">
                  <c:v>0.51955882277486176</c:v>
                </c:pt>
                <c:pt idx="72">
                  <c:v>0.85849978255550652</c:v>
                </c:pt>
                <c:pt idx="73">
                  <c:v>0.10162076694942612</c:v>
                </c:pt>
                <c:pt idx="74">
                  <c:v>0.62727444872326277</c:v>
                </c:pt>
                <c:pt idx="75">
                  <c:v>0.2279529718352592</c:v>
                </c:pt>
                <c:pt idx="76">
                  <c:v>0.17716793757990909</c:v>
                </c:pt>
                <c:pt idx="77">
                  <c:v>0.25941382766076582</c:v>
                </c:pt>
                <c:pt idx="78">
                  <c:v>0.35029779304473252</c:v>
                </c:pt>
                <c:pt idx="79">
                  <c:v>0.49106994581954649</c:v>
                </c:pt>
                <c:pt idx="80">
                  <c:v>0.11424323404104628</c:v>
                </c:pt>
                <c:pt idx="81">
                  <c:v>0.79591115218994102</c:v>
                </c:pt>
                <c:pt idx="82">
                  <c:v>0.64985654628326839</c:v>
                </c:pt>
                <c:pt idx="83">
                  <c:v>6.0067154671343582E-2</c:v>
                </c:pt>
                <c:pt idx="84">
                  <c:v>0.92435322422023147</c:v>
                </c:pt>
                <c:pt idx="85">
                  <c:v>0.96889026192182448</c:v>
                </c:pt>
                <c:pt idx="86">
                  <c:v>0.86755269558375692</c:v>
                </c:pt>
                <c:pt idx="87">
                  <c:v>0.39928827720612137</c:v>
                </c:pt>
                <c:pt idx="88">
                  <c:v>0.13200048016949137</c:v>
                </c:pt>
                <c:pt idx="89">
                  <c:v>0.83819659242518862</c:v>
                </c:pt>
                <c:pt idx="90">
                  <c:v>0.31764962516608775</c:v>
                </c:pt>
                <c:pt idx="91">
                  <c:v>0.87705602296901897</c:v>
                </c:pt>
                <c:pt idx="92">
                  <c:v>0.55117760614475708</c:v>
                </c:pt>
                <c:pt idx="93">
                  <c:v>0.81724714128645282</c:v>
                </c:pt>
                <c:pt idx="94">
                  <c:v>0.60892202927556793</c:v>
                </c:pt>
                <c:pt idx="95">
                  <c:v>0.73613702653076241</c:v>
                </c:pt>
                <c:pt idx="96">
                  <c:v>0.47371096083679892</c:v>
                </c:pt>
                <c:pt idx="97">
                  <c:v>0.95960291001816533</c:v>
                </c:pt>
                <c:pt idx="98">
                  <c:v>0.51955342129844317</c:v>
                </c:pt>
                <c:pt idx="99">
                  <c:v>0.62575483008154875</c:v>
                </c:pt>
              </c:numCache>
            </c:numRef>
          </c:yVal>
          <c:smooth val="0"/>
          <c:extLst>
            <c:ext xmlns:c16="http://schemas.microsoft.com/office/drawing/2014/chart" uri="{C3380CC4-5D6E-409C-BE32-E72D297353CC}">
              <c16:uniqueId val="{00000000-6EDF-4EE1-90B1-C67DC9614A74}"/>
            </c:ext>
          </c:extLst>
        </c:ser>
        <c:dLbls>
          <c:showLegendKey val="0"/>
          <c:showVal val="0"/>
          <c:showCatName val="0"/>
          <c:showSerName val="0"/>
          <c:showPercent val="0"/>
          <c:showBubbleSize val="0"/>
        </c:dLbls>
        <c:axId val="2041040032"/>
        <c:axId val="2041041472"/>
      </c:scatterChart>
      <c:valAx>
        <c:axId val="20410400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b="0" i="0" u="none" strike="noStrike" kern="1200" baseline="0" dirty="0" err="1">
                    <a:solidFill>
                      <a:prstClr val="black">
                        <a:lumMod val="65000"/>
                        <a:lumOff val="35000"/>
                      </a:prstClr>
                    </a:solidFill>
                  </a:rPr>
                  <a:t>Déplacement</a:t>
                </a:r>
                <a:r>
                  <a:rPr lang="en-CA" sz="1100" b="0" i="0" u="none" strike="noStrike" kern="1200" baseline="0" dirty="0">
                    <a:solidFill>
                      <a:prstClr val="black">
                        <a:lumMod val="65000"/>
                        <a:lumOff val="35000"/>
                      </a:prstClr>
                    </a:solidFill>
                  </a:rPr>
                  <a:t> </a:t>
                </a:r>
                <a:r>
                  <a:rPr lang="en-CA" sz="1100" b="0" i="0" u="none" strike="noStrike" kern="1200" baseline="0" dirty="0" err="1">
                    <a:solidFill>
                      <a:prstClr val="black">
                        <a:lumMod val="65000"/>
                        <a:lumOff val="35000"/>
                      </a:prstClr>
                    </a:solidFill>
                  </a:rPr>
                  <a:t>postérieur</a:t>
                </a:r>
                <a:r>
                  <a:rPr lang="en-CA" sz="1100" b="0" i="0" u="none" strike="noStrike" kern="1200" baseline="0" dirty="0">
                    <a:solidFill>
                      <a:prstClr val="black">
                        <a:lumMod val="65000"/>
                        <a:lumOff val="35000"/>
                      </a:prstClr>
                    </a:solidFill>
                  </a:rPr>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041472"/>
        <c:crosses val="autoZero"/>
        <c:crossBetween val="midCat"/>
      </c:valAx>
      <c:valAx>
        <c:axId val="2041041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CDF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0400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376761119742978"/>
          <c:y val="4.1388226901103171E-2"/>
          <c:w val="0.6602457667289916"/>
          <c:h val="0.91722354619779367"/>
        </c:manualLayout>
      </c:layout>
      <c:scatterChart>
        <c:scatterStyle val="lineMarker"/>
        <c:varyColors val="0"/>
        <c:ser>
          <c:idx val="0"/>
          <c:order val="0"/>
          <c:tx>
            <c:v>E=S-D</c:v>
          </c:tx>
          <c:spPr>
            <a:ln w="25400" cap="rnd">
              <a:noFill/>
              <a:round/>
            </a:ln>
            <a:effectLst/>
          </c:spPr>
          <c:marker>
            <c:symbol val="circle"/>
            <c:size val="5"/>
            <c:spPr>
              <a:solidFill>
                <a:schemeClr val="accent1"/>
              </a:solidFill>
              <a:ln w="9525">
                <a:solidFill>
                  <a:schemeClr val="accent1"/>
                </a:solidFill>
              </a:ln>
              <a:effectLst/>
            </c:spPr>
          </c:marker>
          <c:errBars>
            <c:errDir val="x"/>
            <c:errBarType val="both"/>
            <c:errValType val="stdDev"/>
            <c:noEndCap val="0"/>
            <c:val val="1"/>
            <c:spPr>
              <a:noFill/>
              <a:ln w="9525" cap="flat" cmpd="sng" algn="ctr">
                <a:solidFill>
                  <a:schemeClr val="tx1">
                    <a:lumMod val="65000"/>
                    <a:lumOff val="35000"/>
                  </a:schemeClr>
                </a:solidFill>
                <a:round/>
              </a:ln>
              <a:effectLst/>
            </c:spPr>
          </c:errBars>
          <c:errBars>
            <c:errDir val="y"/>
            <c:errBarType val="both"/>
            <c:errValType val="cust"/>
            <c:noEndCap val="0"/>
            <c:plus>
              <c:numRef>
                <c:f>'Calcul Erreur'!$J$11</c:f>
                <c:numCache>
                  <c:formatCode>General</c:formatCode>
                  <c:ptCount val="1"/>
                  <c:pt idx="0">
                    <c:v>1.4135766657179212</c:v>
                  </c:pt>
                </c:numCache>
              </c:numRef>
            </c:plus>
            <c:minus>
              <c:numRef>
                <c:f>'Calcul Erreur'!$J$11</c:f>
                <c:numCache>
                  <c:formatCode>General</c:formatCode>
                  <c:ptCount val="1"/>
                  <c:pt idx="0">
                    <c:v>1.4135766657179212</c:v>
                  </c:pt>
                </c:numCache>
              </c:numRef>
            </c:minus>
            <c:spPr>
              <a:noFill/>
              <a:ln w="9525" cap="flat" cmpd="sng" algn="ctr">
                <a:solidFill>
                  <a:schemeClr val="tx1">
                    <a:lumMod val="65000"/>
                    <a:lumOff val="35000"/>
                  </a:schemeClr>
                </a:solidFill>
                <a:round/>
              </a:ln>
              <a:effectLst/>
            </c:spPr>
          </c:errBars>
          <c:yVal>
            <c:numRef>
              <c:f>'Calcul Erreur'!$J$6</c:f>
              <c:numCache>
                <c:formatCode>General</c:formatCode>
                <c:ptCount val="1"/>
                <c:pt idx="0">
                  <c:v>1.0199999999999996</c:v>
                </c:pt>
              </c:numCache>
            </c:numRef>
          </c:yVal>
          <c:smooth val="0"/>
          <c:extLst>
            <c:ext xmlns:c16="http://schemas.microsoft.com/office/drawing/2014/chart" uri="{C3380CC4-5D6E-409C-BE32-E72D297353CC}">
              <c16:uniqueId val="{00000000-BE2E-4FE4-BBD6-9609D8AAB846}"/>
            </c:ext>
          </c:extLst>
        </c:ser>
        <c:dLbls>
          <c:showLegendKey val="0"/>
          <c:showVal val="0"/>
          <c:showCatName val="0"/>
          <c:showSerName val="0"/>
          <c:showPercent val="0"/>
          <c:showBubbleSize val="0"/>
        </c:dLbls>
        <c:axId val="1632011967"/>
        <c:axId val="1632014847"/>
      </c:scatterChart>
      <c:valAx>
        <c:axId val="1632011967"/>
        <c:scaling>
          <c:orientation val="minMax"/>
        </c:scaling>
        <c:delete val="1"/>
        <c:axPos val="b"/>
        <c:majorGridlines>
          <c:spPr>
            <a:ln w="9525" cap="flat" cmpd="sng" algn="ctr">
              <a:solidFill>
                <a:schemeClr val="tx1">
                  <a:lumMod val="15000"/>
                  <a:lumOff val="85000"/>
                </a:schemeClr>
              </a:solidFill>
              <a:round/>
            </a:ln>
            <a:effectLst/>
          </c:spPr>
        </c:majorGridlines>
        <c:majorTickMark val="out"/>
        <c:minorTickMark val="none"/>
        <c:tickLblPos val="nextTo"/>
        <c:crossAx val="1632014847"/>
        <c:crosses val="autoZero"/>
        <c:crossBetween val="midCat"/>
      </c:valAx>
      <c:valAx>
        <c:axId val="16320148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E=S-D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20119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modernComment_106_4791FEFC.xml><?xml version="1.0" encoding="utf-8"?>
<p188:cmLst xmlns:a="http://schemas.openxmlformats.org/drawingml/2006/main" xmlns:r="http://schemas.openxmlformats.org/officeDocument/2006/relationships" xmlns:p188="http://schemas.microsoft.com/office/powerpoint/2018/8/main">
  <p188:cm id="{3724C460-C9F0-49DB-9DE2-9E5AD2B8FA85}" authorId="{53E43574-7A34-154C-E512-F6CBCA51E7C2}" created="2024-04-13T02:50:35.708">
    <ac:txMkLst xmlns:ac="http://schemas.microsoft.com/office/drawing/2013/main/command">
      <pc:docMk xmlns:pc="http://schemas.microsoft.com/office/powerpoint/2013/main/command"/>
      <pc:sldMk xmlns:pc="http://schemas.microsoft.com/office/powerpoint/2013/main/command" cId="1200750332" sldId="262"/>
      <ac:spMk id="3" creationId="{57846E6E-541E-C380-2EC3-91AF5BEE61F6}"/>
      <ac:txMk cp="0">
        <ac:context len="323" hash="1464792153"/>
      </ac:txMk>
    </ac:txMkLst>
    <p188:pos x="10506075" y="2002400"/>
    <p188:txBody>
      <a:bodyPr/>
      <a:lstStyle/>
      <a:p>
        <a:r>
          <a:rPr lang="en-CA"/>
          <a:t>Est-ce qu'on garde cette partie là?</a:t>
        </a:r>
      </a:p>
    </p188:txBody>
  </p188:cm>
</p188:cmLst>
</file>

<file path=ppt/comments/modernComment_108_E5C5E786.xml><?xml version="1.0" encoding="utf-8"?>
<p188:cmLst xmlns:a="http://schemas.openxmlformats.org/drawingml/2006/main" xmlns:r="http://schemas.openxmlformats.org/officeDocument/2006/relationships" xmlns:p188="http://schemas.microsoft.com/office/powerpoint/2018/8/main">
  <p188:cm id="{E208A256-2645-4215-A2E1-5835D144B8FF}" authorId="{4BB11620-EFBC-D13A-7B93-45F2C922ABDE}" created="2024-04-09T02:44:11.886">
    <ac:txMkLst xmlns:ac="http://schemas.microsoft.com/office/drawing/2013/main/command">
      <pc:docMk xmlns:pc="http://schemas.microsoft.com/office/powerpoint/2013/main/command"/>
      <pc:sldMk xmlns:pc="http://schemas.microsoft.com/office/powerpoint/2013/main/command" cId="3854952326" sldId="264"/>
      <ac:spMk id="13" creationId="{0A89B34A-8F02-C6EA-B396-FDA8E978F524}"/>
      <ac:txMk cp="757" len="70">
        <ac:context len="828" hash="3614477621"/>
      </ac:txMk>
    </ac:txMkLst>
    <p188:replyLst>
      <p188:reply id="{4D2E3173-7F5B-494D-9B6F-EC70F917A23F}" authorId="{E68F2F47-82E5-2BC7-0FEC-4F4EC863DDC3}" created="2024-04-11T03:56:20.273">
        <p188:txBody>
          <a:bodyPr/>
          <a:lstStyle/>
          <a:p>
            <a:r>
              <a:rPr lang="fr-FR"/>
              <a:t>La force est une condition de Neumann puisqu'elle agit sur une des dérivées de la flèche (dérivée seconde). Je ne sais pas si ces deux affirmations sont compatibles  </a:t>
            </a:r>
          </a:p>
        </p188:txBody>
      </p188:reply>
      <p188:reply id="{ED1DFAE6-706E-4F5A-9066-E3A5E6431B52}" authorId="{4BB11620-EFBC-D13A-7B93-45F2C922ABDE}" created="2024-04-11T04:53:01.967">
        <p188:txBody>
          <a:bodyPr/>
          <a:lstStyle/>
          <a:p>
            <a:r>
              <a:rPr lang="en-CA"/>
              <a:t>Oui "une force" est en general une condition de neumann mais dans ce cas particulier je ne crois pas que le role de la force soit une condition frontiere car on l'utilise aussi comme variable d'entrée qui varie</a:t>
            </a:r>
          </a:p>
        </p188:txBody>
      </p188:reply>
    </p188:replyLst>
    <p188:txBody>
      <a:bodyPr/>
      <a:lstStyle/>
      <a:p>
        <a:r>
          <a:rPr lang="en-CA"/>
          <a:t>La force ne peut pas etre une condition frontiere si c'est une donne d'entree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2024-04-14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2A7CCEF2-C69F-4E36-B143-D7EDF5804833}" type="datetime1">
              <a:rPr lang="en-CA" smtClean="0"/>
              <a:t>2024-04-14</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1ADBD09C-FF50-4FD1-994D-EF0F9475051B}" type="datetime1">
              <a:rPr lang="en-CA" smtClean="0"/>
              <a:t>2024-04-14</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F13BACFD-6F67-41F6-B00F-BBB71923F71E}" type="datetime1">
              <a:rPr lang="en-CA" smtClean="0"/>
              <a:t>2024-04-14</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5058C9F4-251E-4DE2-9C11-2A3B8F78563B}" type="datetime1">
              <a:rPr lang="en-CA" smtClean="0"/>
              <a:t>2024-04-14</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4D3073F6-965A-4621-887D-89670704DFB4}" type="datetime1">
              <a:rPr lang="en-CA" smtClean="0"/>
              <a:t>2024-04-14</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EC29819C-B3B1-4251-9A48-94426B66773E}" type="datetime1">
              <a:rPr lang="en-CA" smtClean="0"/>
              <a:t>2024-04-14</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B1504549-8561-4C94-83E0-C906D977457F}" type="datetime1">
              <a:rPr lang="en-CA" smtClean="0"/>
              <a:t>2024-04-14</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A6DE78F7-A5FC-46A3-8377-658545803A23}" type="datetime1">
              <a:rPr lang="en-CA" smtClean="0"/>
              <a:t>2024-04-14</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AA0F9148-62B5-43B1-A5B6-5BEC21F9D988}" type="datetime1">
              <a:rPr lang="en-CA" smtClean="0"/>
              <a:t>2024-04-14</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39A04186-BB2B-42C3-A452-9227BB1E24B8}" type="datetime1">
              <a:rPr lang="en-CA" smtClean="0"/>
              <a:t>2024-04-14</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3F174ED6-FA25-4A67-8D78-BA9EC6218AB2}" type="datetime1">
              <a:rPr lang="en-CA" smtClean="0"/>
              <a:t>2024-04-14</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C0A320-8816-4056-8D50-A9D48AEC0EAA}" type="datetime1">
              <a:rPr lang="en-CA" smtClean="0"/>
              <a:t>2024-04-14</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8_E5C5E78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06_4791FEFC.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320872"/>
            <a:ext cx="9889797" cy="2290112"/>
          </a:xfrm>
        </p:spPr>
        <p:txBody>
          <a:bodyPr anchor="b">
            <a:normAutofit fontScale="90000"/>
          </a:bodyPr>
          <a:lstStyle/>
          <a:p>
            <a:pPr algn="just"/>
            <a:r>
              <a:rPr lang="en-CA" sz="4400" dirty="0" err="1">
                <a:solidFill>
                  <a:schemeClr val="bg1"/>
                </a:solidFill>
              </a:rPr>
              <a:t>Projet</a:t>
            </a:r>
            <a:r>
              <a:rPr lang="en-CA" sz="4400" dirty="0">
                <a:solidFill>
                  <a:schemeClr val="bg1"/>
                </a:solidFill>
              </a:rPr>
              <a:t> Final – </a:t>
            </a:r>
            <a:r>
              <a:rPr lang="fr-CA" sz="4400" dirty="0">
                <a:solidFill>
                  <a:schemeClr val="bg1"/>
                </a:solidFill>
              </a:rPr>
              <a:t>V&amp;V d’un modèle d’éléments finis modélisant la section lombaire d’une colonne vertébrale</a:t>
            </a:r>
            <a:br>
              <a:rPr lang="fr-CA" sz="1800" kern="100" dirty="0">
                <a:effectLst/>
                <a:latin typeface="Aptos" panose="020B0004020202020204" pitchFamily="34" charset="0"/>
                <a:ea typeface="Aptos" panose="020B0004020202020204" pitchFamily="34" charset="0"/>
                <a:cs typeface="Arial" panose="020B0604020202020204" pitchFamily="34" charset="0"/>
              </a:rPr>
            </a:br>
            <a:endParaRPr lang="en-CA" sz="4400" dirty="0">
              <a:solidFill>
                <a:schemeClr val="bg1"/>
              </a:solidFill>
            </a:endParaRP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r>
              <a:rPr lang="en-CA" dirty="0" err="1"/>
              <a:t>Deschênes</a:t>
            </a:r>
            <a:r>
              <a:rPr lang="en-CA" dirty="0"/>
              <a:t>, Alexandre</a:t>
            </a:r>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A96887F-4FF8-0232-2D9B-34C552678221}"/>
              </a:ext>
            </a:extLst>
          </p:cNvPr>
          <p:cNvSpPr>
            <a:spLocks noGrp="1"/>
          </p:cNvSpPr>
          <p:nvPr>
            <p:ph type="sldNum" sz="quarter" idx="12"/>
          </p:nvPr>
        </p:nvSpPr>
        <p:spPr/>
        <p:txBody>
          <a:bodyPr/>
          <a:lstStyle/>
          <a:p>
            <a:fld id="{4BD3201E-7DF8-462B-AC18-61E63795AE0D}" type="slidenum">
              <a:rPr lang="en-CA" smtClean="0"/>
              <a:t>1</a:t>
            </a:fld>
            <a:endParaRPr lang="en-CA"/>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714375" y="1150374"/>
            <a:ext cx="6715125" cy="5342501"/>
          </a:xfrm>
        </p:spPr>
        <p:txBody>
          <a:bodyPr>
            <a:normAutofit/>
          </a:bodyPr>
          <a:lstStyle/>
          <a:p>
            <a:pPr algn="just"/>
            <a:r>
              <a:rPr lang="fr-CA" sz="1800" dirty="0"/>
              <a:t>Observation : Malgré le fait d’avoir imposé un encastrement à l’extrémité inférieure de la poutre, ce qui devrait se traduire </a:t>
            </a:r>
            <a:r>
              <a:rPr lang="fr-FR" sz="1800" dirty="0"/>
              <a:t>par un angle nul au premier élément, cette condition ne peut pas être respectée par des éléments linéaires</a:t>
            </a:r>
            <a:endParaRPr lang="en-CA" sz="1800" dirty="0">
              <a:highlight>
                <a:srgbClr val="FFFF00"/>
              </a:highlight>
            </a:endParaRPr>
          </a:p>
          <a:p>
            <a:pPr marL="0" indent="0" algn="just">
              <a:buNone/>
            </a:pPr>
            <a:endParaRPr lang="fr-CA" sz="1800" dirty="0"/>
          </a:p>
          <a:p>
            <a:pPr marL="0" indent="0" algn="just">
              <a:buNone/>
            </a:pPr>
            <a:r>
              <a:rPr lang="fr-CA" sz="1800" dirty="0"/>
              <a:t>Il est important de noter que cet écart ne remet pas en question la vérification du code de </a:t>
            </a:r>
            <a:r>
              <a:rPr lang="fr-CA" sz="1800" dirty="0" err="1"/>
              <a:t>SimCenter</a:t>
            </a:r>
            <a:r>
              <a:rPr lang="fr-CA" sz="1800" dirty="0"/>
              <a:t>/</a:t>
            </a:r>
            <a:r>
              <a:rPr lang="fr-CA" sz="1800" dirty="0" err="1"/>
              <a:t>Nastran</a:t>
            </a:r>
            <a:r>
              <a:rPr lang="fr-CA" sz="1800" dirty="0"/>
              <a:t> mais plutôt la méthode utilisée pour la vérification.</a:t>
            </a:r>
          </a:p>
        </p:txBody>
      </p:sp>
      <p:pic>
        <p:nvPicPr>
          <p:cNvPr id="10" name="Picture 9">
            <a:extLst>
              <a:ext uri="{FF2B5EF4-FFF2-40B4-BE49-F238E27FC236}">
                <a16:creationId xmlns:a16="http://schemas.microsoft.com/office/drawing/2014/main" id="{4C6094C8-647C-6C33-05D7-E0D0C50BE585}"/>
              </a:ext>
            </a:extLst>
          </p:cNvPr>
          <p:cNvPicPr>
            <a:picLocks noChangeAspect="1"/>
          </p:cNvPicPr>
          <p:nvPr/>
        </p:nvPicPr>
        <p:blipFill>
          <a:blip r:embed="rId2"/>
          <a:stretch>
            <a:fillRect/>
          </a:stretch>
        </p:blipFill>
        <p:spPr>
          <a:xfrm>
            <a:off x="7746693" y="718420"/>
            <a:ext cx="4261003" cy="4476750"/>
          </a:xfrm>
          <a:prstGeom prst="rect">
            <a:avLst/>
          </a:prstGeom>
        </p:spPr>
      </p:pic>
      <p:sp>
        <p:nvSpPr>
          <p:cNvPr id="11" name="ZoneTexte 4">
            <a:extLst>
              <a:ext uri="{FF2B5EF4-FFF2-40B4-BE49-F238E27FC236}">
                <a16:creationId xmlns:a16="http://schemas.microsoft.com/office/drawing/2014/main" id="{D45E035C-2C6B-E5B4-30DE-7A0788EED6B4}"/>
              </a:ext>
            </a:extLst>
          </p:cNvPr>
          <p:cNvSpPr txBox="1"/>
          <p:nvPr/>
        </p:nvSpPr>
        <p:spPr>
          <a:xfrm>
            <a:off x="7746693" y="5271466"/>
            <a:ext cx="5435048" cy="276999"/>
          </a:xfrm>
          <a:prstGeom prst="rect">
            <a:avLst/>
          </a:prstGeom>
          <a:noFill/>
        </p:spPr>
        <p:txBody>
          <a:bodyPr wrap="square" rtlCol="0">
            <a:spAutoFit/>
          </a:bodyPr>
          <a:lstStyle/>
          <a:p>
            <a:r>
              <a:rPr lang="fr-FR" sz="1200" dirty="0"/>
              <a:t>Fig.4. Simulation d’une poutre encastrée-libre à un élément</a:t>
            </a:r>
          </a:p>
        </p:txBody>
      </p:sp>
      <p:sp>
        <p:nvSpPr>
          <p:cNvPr id="4" name="Slide Number Placeholder 3">
            <a:extLst>
              <a:ext uri="{FF2B5EF4-FFF2-40B4-BE49-F238E27FC236}">
                <a16:creationId xmlns:a16="http://schemas.microsoft.com/office/drawing/2014/main" id="{A39722D7-DF6C-5874-2BE9-0D86EE5DED57}"/>
              </a:ext>
            </a:extLst>
          </p:cNvPr>
          <p:cNvSpPr>
            <a:spLocks noGrp="1"/>
          </p:cNvSpPr>
          <p:nvPr>
            <p:ph type="sldNum" sz="quarter" idx="12"/>
          </p:nvPr>
        </p:nvSpPr>
        <p:spPr/>
        <p:txBody>
          <a:bodyPr/>
          <a:lstStyle/>
          <a:p>
            <a:fld id="{4BD3201E-7DF8-462B-AC18-61E63795AE0D}" type="slidenum">
              <a:rPr lang="en-CA" smtClean="0"/>
              <a:t>10</a:t>
            </a:fld>
            <a:endParaRPr lang="en-CA"/>
          </a:p>
        </p:txBody>
      </p:sp>
      <p:sp>
        <p:nvSpPr>
          <p:cNvPr id="5" name="Rectangle 4">
            <a:extLst>
              <a:ext uri="{FF2B5EF4-FFF2-40B4-BE49-F238E27FC236}">
                <a16:creationId xmlns:a16="http://schemas.microsoft.com/office/drawing/2014/main" id="{DC4C1535-31D9-41B6-E383-14B31ABE66BC}"/>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94895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6272814" cy="5342501"/>
              </a:xfrm>
            </p:spPr>
            <p:txBody>
              <a:bodyPr>
                <a:normAutofit fontScale="70000" lnSpcReduction="20000"/>
              </a:bodyPr>
              <a:lstStyle/>
              <a:p>
                <a:pPr algn="just"/>
                <a:r>
                  <a:rPr lang="fr-CA" sz="1800" dirty="0"/>
                  <a:t>Norme L2 non-valide pour les éléments poutre</a:t>
                </a:r>
              </a:p>
              <a:p>
                <a:pPr marL="0" indent="0" algn="just">
                  <a:buNone/>
                </a:pPr>
                <a:endParaRPr lang="fr-CA" sz="1800" dirty="0"/>
              </a:p>
              <a:p>
                <a:pPr algn="just"/>
                <a:r>
                  <a:rPr lang="fr-CA" sz="1800" dirty="0"/>
                  <a:t>Utilisation de l’énergie de déformation</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𝑈</m:t>
                      </m:r>
                      <m:r>
                        <a:rPr lang="fr-CA" sz="1800" b="0" i="1" smtClean="0">
                          <a:latin typeface="Cambria Math" panose="02040503050406030204" pitchFamily="18" charset="0"/>
                        </a:rPr>
                        <m:t>=</m:t>
                      </m:r>
                      <m:f>
                        <m:fPr>
                          <m:ctrlPr>
                            <a:rPr lang="fr-CA" sz="1800" b="0" i="1" smtClean="0">
                              <a:latin typeface="Cambria Math" panose="02040503050406030204" pitchFamily="18" charset="0"/>
                            </a:rPr>
                          </m:ctrlPr>
                        </m:fPr>
                        <m:num>
                          <m:sSubSup>
                            <m:sSubSupPr>
                              <m:ctrlPr>
                                <a:rPr lang="fr-CA" sz="1800" b="0" i="1" smtClean="0">
                                  <a:latin typeface="Cambria Math" panose="02040503050406030204" pitchFamily="18" charset="0"/>
                                </a:rPr>
                              </m:ctrlPr>
                            </m:sSubSupPr>
                            <m:e>
                              <m:r>
                                <a:rPr lang="fr-CA" sz="1800" b="0" i="1" smtClean="0">
                                  <a:latin typeface="Cambria Math" panose="02040503050406030204" pitchFamily="18" charset="0"/>
                                </a:rPr>
                                <m:t>𝑀</m:t>
                              </m:r>
                            </m:e>
                            <m:sub>
                              <m:r>
                                <a:rPr lang="fr-CA" sz="1800" b="0" i="1" smtClean="0">
                                  <a:latin typeface="Cambria Math" panose="02040503050406030204" pitchFamily="18" charset="0"/>
                                </a:rPr>
                                <m:t>𝑒𝑓</m:t>
                              </m:r>
                            </m:sub>
                            <m:sup>
                              <m:r>
                                <a:rPr lang="fr-CA" sz="1800" b="0" i="1" smtClean="0">
                                  <a:latin typeface="Cambria Math" panose="02040503050406030204" pitchFamily="18" charset="0"/>
                                </a:rPr>
                                <m:t>2</m:t>
                              </m:r>
                            </m:sup>
                          </m:sSubSup>
                        </m:num>
                        <m:den>
                          <m:r>
                            <a:rPr lang="fr-CA" sz="1800" b="0" i="1" smtClean="0">
                              <a:latin typeface="Cambria Math" panose="02040503050406030204" pitchFamily="18" charset="0"/>
                            </a:rPr>
                            <m:t>2 </m:t>
                          </m:r>
                          <m:r>
                            <a:rPr lang="fr-CA" sz="1800" b="0" i="1" smtClean="0">
                              <a:latin typeface="Cambria Math" panose="02040503050406030204" pitchFamily="18" charset="0"/>
                            </a:rPr>
                            <m:t>𝐸𝐼</m:t>
                          </m:r>
                        </m:den>
                      </m:f>
                      <m:r>
                        <a:rPr lang="fr-CA" sz="1800" b="0" i="1" smtClean="0">
                          <a:latin typeface="Cambria Math" panose="02040503050406030204" pitchFamily="18" charset="0"/>
                        </a:rPr>
                        <m:t> </m:t>
                      </m:r>
                      <m:r>
                        <a:rPr lang="fr-CA" sz="1800" b="0" i="1" smtClean="0">
                          <a:latin typeface="Cambria Math" panose="02040503050406030204" pitchFamily="18" charset="0"/>
                        </a:rPr>
                        <m:t>h</m:t>
                      </m:r>
                    </m:oMath>
                  </m:oMathPara>
                </a14:m>
                <a:endParaRPr lang="fr-CA" sz="1800" dirty="0"/>
              </a:p>
              <a:p>
                <a:pPr marL="0" indent="0" algn="just">
                  <a:buNone/>
                </a:pPr>
                <a:endParaRPr lang="fr-CA" sz="1800" dirty="0"/>
              </a:p>
              <a:p>
                <a:pPr algn="just"/>
                <a:r>
                  <a:rPr lang="fr-CA" sz="1800" dirty="0"/>
                  <a:t>L’erreur locale de discrétisation est :</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𝑒</m:t>
                      </m:r>
                      <m:r>
                        <a:rPr lang="fr-CA" sz="1800" b="0" i="1" smtClean="0">
                          <a:latin typeface="Cambria Math" panose="02040503050406030204" pitchFamily="18" charset="0"/>
                        </a:rPr>
                        <m:t>=</m:t>
                      </m:r>
                      <m:sSub>
                        <m:sSubPr>
                          <m:ctrlPr>
                            <a:rPr lang="fr-CA" sz="1800" b="0" i="1" smtClean="0">
                              <a:latin typeface="Cambria Math" panose="02040503050406030204" pitchFamily="18" charset="0"/>
                            </a:rPr>
                          </m:ctrlPr>
                        </m:sSubPr>
                        <m:e>
                          <m:r>
                            <a:rPr lang="fr-CA" sz="1800" b="0" i="1" smtClean="0">
                              <a:latin typeface="Cambria Math" panose="02040503050406030204" pitchFamily="18" charset="0"/>
                            </a:rPr>
                            <m:t>𝑀</m:t>
                          </m:r>
                        </m:e>
                        <m:sub>
                          <m:r>
                            <a:rPr lang="fr-CA" sz="1800" b="0" i="1" smtClean="0">
                              <a:latin typeface="Cambria Math" panose="02040503050406030204" pitchFamily="18" charset="0"/>
                            </a:rPr>
                            <m:t>𝑛𝑢𝑚</m:t>
                          </m:r>
                        </m:sub>
                      </m:sSub>
                      <m:r>
                        <a:rPr lang="fr-CA" sz="1800" b="0" i="1" smtClean="0">
                          <a:latin typeface="Cambria Math" panose="02040503050406030204" pitchFamily="18" charset="0"/>
                        </a:rPr>
                        <m:t>−</m:t>
                      </m:r>
                      <m:sSub>
                        <m:sSubPr>
                          <m:ctrlPr>
                            <a:rPr lang="fr-CA" sz="1800" b="0" i="1" smtClean="0">
                              <a:latin typeface="Cambria Math" panose="02040503050406030204" pitchFamily="18" charset="0"/>
                            </a:rPr>
                          </m:ctrlPr>
                        </m:sSubPr>
                        <m:e>
                          <m:r>
                            <a:rPr lang="fr-CA" sz="1800" b="0" i="1" smtClean="0">
                              <a:latin typeface="Cambria Math" panose="02040503050406030204" pitchFamily="18" charset="0"/>
                            </a:rPr>
                            <m:t>𝑀</m:t>
                          </m:r>
                        </m:e>
                        <m:sub>
                          <m:r>
                            <a:rPr lang="fr-CA" sz="1800" b="0" i="1" smtClean="0">
                              <a:latin typeface="Cambria Math" panose="02040503050406030204" pitchFamily="18" charset="0"/>
                            </a:rPr>
                            <m:t>𝑟</m:t>
                          </m:r>
                          <m:r>
                            <a:rPr lang="fr-CA" sz="1800" b="0" i="1" smtClean="0">
                              <a:latin typeface="Cambria Math" panose="02040503050406030204" pitchFamily="18" charset="0"/>
                            </a:rPr>
                            <m:t>é</m:t>
                          </m:r>
                          <m:r>
                            <a:rPr lang="fr-CA" sz="1800" b="0" i="1" smtClean="0">
                              <a:latin typeface="Cambria Math" panose="02040503050406030204" pitchFamily="18" charset="0"/>
                            </a:rPr>
                            <m:t>𝑒𝑙</m:t>
                          </m:r>
                        </m:sub>
                      </m:sSub>
                    </m:oMath>
                  </m:oMathPara>
                </a14:m>
                <a:endParaRPr lang="fr-CA" sz="1800" dirty="0"/>
              </a:p>
              <a:p>
                <a:pPr marL="0" indent="0" algn="just">
                  <a:buNone/>
                </a:pPr>
                <a:endParaRPr lang="fr-CA" sz="1800" dirty="0"/>
              </a:p>
              <a:p>
                <a:pPr algn="just"/>
                <a:r>
                  <a:rPr lang="fr-CA" sz="1800" dirty="0"/>
                  <a:t>L’erreur locale sur l’énergie de déformation devient:</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sSup>
                        <m:sSupPr>
                          <m:ctrlPr>
                            <a:rPr lang="fr-CA" sz="1800" b="0" i="1" smtClean="0">
                              <a:latin typeface="Cambria Math" panose="02040503050406030204" pitchFamily="18" charset="0"/>
                            </a:rPr>
                          </m:ctrlPr>
                        </m:sSupPr>
                        <m:e>
                          <m:r>
                            <m:rPr>
                              <m:sty m:val="p"/>
                            </m:rPr>
                            <a:rPr lang="el-GR" sz="1800" b="0" i="1" smtClean="0">
                              <a:latin typeface="Cambria Math" panose="02040503050406030204" pitchFamily="18" charset="0"/>
                            </a:rPr>
                            <m:t>ε</m:t>
                          </m:r>
                        </m:e>
                        <m:sup>
                          <m:r>
                            <a:rPr lang="fr-CA" sz="1800" b="0" i="1" smtClean="0">
                              <a:latin typeface="Cambria Math" panose="02040503050406030204" pitchFamily="18" charset="0"/>
                            </a:rPr>
                            <m:t>2</m:t>
                          </m:r>
                        </m:sup>
                      </m:sSup>
                      <m:r>
                        <a:rPr lang="fr-CA" sz="1800" b="0" i="1" smtClean="0">
                          <a:latin typeface="Cambria Math" panose="02040503050406030204" pitchFamily="18" charset="0"/>
                        </a:rPr>
                        <m:t>=</m:t>
                      </m:r>
                      <m:f>
                        <m:fPr>
                          <m:ctrlPr>
                            <a:rPr lang="fr-CA" sz="1800" b="0" i="1" smtClean="0">
                              <a:latin typeface="Cambria Math" panose="02040503050406030204" pitchFamily="18" charset="0"/>
                            </a:rPr>
                          </m:ctrlPr>
                        </m:fPr>
                        <m:num>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𝑒</m:t>
                              </m:r>
                            </m:e>
                            <m:sup>
                              <m:r>
                                <a:rPr lang="fr-CA" sz="1800" b="0" i="1" smtClean="0">
                                  <a:latin typeface="Cambria Math" panose="02040503050406030204" pitchFamily="18" charset="0"/>
                                </a:rPr>
                                <m:t>2</m:t>
                              </m:r>
                            </m:sup>
                          </m:sSup>
                        </m:num>
                        <m:den>
                          <m:r>
                            <a:rPr lang="fr-CA" sz="1800" b="0" i="1" smtClean="0">
                              <a:latin typeface="Cambria Math" panose="02040503050406030204" pitchFamily="18" charset="0"/>
                            </a:rPr>
                            <m:t>2 </m:t>
                          </m:r>
                          <m:r>
                            <a:rPr lang="fr-CA" sz="1800" b="0" i="1" smtClean="0">
                              <a:latin typeface="Cambria Math" panose="02040503050406030204" pitchFamily="18" charset="0"/>
                            </a:rPr>
                            <m:t>𝐸𝐼</m:t>
                          </m:r>
                        </m:den>
                      </m:f>
                      <m:r>
                        <a:rPr lang="fr-CA" sz="1800" b="0" i="1" smtClean="0">
                          <a:latin typeface="Cambria Math" panose="02040503050406030204" pitchFamily="18" charset="0"/>
                        </a:rPr>
                        <m:t> </m:t>
                      </m:r>
                      <m:r>
                        <a:rPr lang="fr-CA" sz="1800" b="0" i="1" smtClean="0">
                          <a:latin typeface="Cambria Math" panose="02040503050406030204" pitchFamily="18" charset="0"/>
                        </a:rPr>
                        <m:t>h</m:t>
                      </m:r>
                    </m:oMath>
                  </m:oMathPara>
                </a14:m>
                <a:endParaRPr lang="fr-CA" sz="1800" dirty="0"/>
              </a:p>
              <a:p>
                <a:pPr marL="0" indent="0" algn="just">
                  <a:buNone/>
                </a:pPr>
                <a:endParaRPr lang="fr-CA" sz="1800" dirty="0"/>
              </a:p>
              <a:p>
                <a:pPr algn="just"/>
                <a:r>
                  <a:rPr lang="fr-CA" sz="1800" dirty="0"/>
                  <a:t>À l’aide de la formulation de l’erreur de discrétisation d’une méthode par éléments finis, elle est également définie comme:</a:t>
                </a:r>
              </a:p>
              <a:p>
                <a:pPr algn="just"/>
                <a:endParaRPr lang="fr-CA" sz="1800" dirty="0"/>
              </a:p>
              <a:p>
                <a:pPr marL="0" indent="0" algn="just">
                  <a:buNone/>
                </a:pPr>
                <a14:m>
                  <m:oMathPara xmlns:m="http://schemas.openxmlformats.org/officeDocument/2006/math">
                    <m:oMathParaPr>
                      <m:jc m:val="centerGroup"/>
                    </m:oMathParaPr>
                    <m:oMath xmlns:m="http://schemas.openxmlformats.org/officeDocument/2006/math">
                      <m:r>
                        <m:rPr>
                          <m:nor/>
                        </m:rPr>
                        <a:rPr lang="el-GR" sz="1800" dirty="0"/>
                        <m:t>ε</m:t>
                      </m:r>
                      <m:r>
                        <a:rPr lang="fr-CA" sz="1800" b="0" i="1" smtClean="0">
                          <a:latin typeface="Cambria Math" panose="02040503050406030204" pitchFamily="18" charset="0"/>
                        </a:rPr>
                        <m:t>=</m:t>
                      </m:r>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𝐶h</m:t>
                          </m:r>
                        </m:e>
                        <m:sup>
                          <m:r>
                            <a:rPr lang="fr-CA" sz="1800" b="0" i="1" smtClean="0">
                              <a:latin typeface="Cambria Math" panose="02040503050406030204" pitchFamily="18" charset="0"/>
                            </a:rPr>
                            <m:t>𝑝</m:t>
                          </m:r>
                        </m:sup>
                      </m:sSup>
                    </m:oMath>
                  </m:oMathPara>
                </a14:m>
                <a:endParaRPr lang="fr-CA" sz="1800" i="1" dirty="0"/>
              </a:p>
              <a:p>
                <a:pPr marL="0" indent="0" algn="just">
                  <a:buNone/>
                </a:pPr>
                <a:endParaRPr lang="fr-CA" sz="1800" i="1" dirty="0"/>
              </a:p>
              <a:p>
                <a:pPr algn="just"/>
                <a:r>
                  <a:rPr lang="fr-CA" sz="1800" dirty="0"/>
                  <a:t>En combinant les deux équations, il est alors possible de calculer l’ordre de convergence du maillage.</a:t>
                </a:r>
              </a:p>
              <a:p>
                <a:pPr marL="0" indent="0" algn="just">
                  <a:buNone/>
                </a:pPr>
                <a:endParaRPr lang="fr-CA" sz="1800" dirty="0"/>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6272814" cy="5342501"/>
              </a:xfrm>
              <a:blipFill>
                <a:blip r:embed="rId2"/>
                <a:stretch>
                  <a:fillRect l="-97" t="-913" r="-97" b="-799"/>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FDF96E43-3087-8A4D-EBD6-7CBB6A4F2F60}"/>
              </a:ext>
            </a:extLst>
          </p:cNvPr>
          <p:cNvSpPr>
            <a:spLocks noGrp="1"/>
          </p:cNvSpPr>
          <p:nvPr>
            <p:ph type="sldNum" sz="quarter" idx="12"/>
          </p:nvPr>
        </p:nvSpPr>
        <p:spPr/>
        <p:txBody>
          <a:bodyPr/>
          <a:lstStyle/>
          <a:p>
            <a:fld id="{4BD3201E-7DF8-462B-AC18-61E63795AE0D}" type="slidenum">
              <a:rPr lang="en-CA" smtClean="0"/>
              <a:t>11</a:t>
            </a:fld>
            <a:endParaRPr lang="en-CA"/>
          </a:p>
        </p:txBody>
      </p:sp>
      <p:sp>
        <p:nvSpPr>
          <p:cNvPr id="5" name="Rectangle 4">
            <a:extLst>
              <a:ext uri="{FF2B5EF4-FFF2-40B4-BE49-F238E27FC236}">
                <a16:creationId xmlns:a16="http://schemas.microsoft.com/office/drawing/2014/main" id="{E17DE8ED-B555-9AF9-B7C6-78506172C47B}"/>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9BEE59CD-AB30-FC94-BC2C-73A1370526C9}"/>
                  </a:ext>
                </a:extLst>
              </p:cNvPr>
              <p:cNvSpPr txBox="1">
                <a:spLocks/>
              </p:cNvSpPr>
              <p:nvPr/>
            </p:nvSpPr>
            <p:spPr>
              <a:xfrm>
                <a:off x="7608162" y="1071716"/>
                <a:ext cx="4440315" cy="53425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14:m>
                  <m:oMath xmlns:m="http://schemas.openxmlformats.org/officeDocument/2006/math">
                    <m:r>
                      <a:rPr lang="fr-CA" sz="1600" i="1" dirty="0" smtClean="0">
                        <a:latin typeface="Cambria Math" panose="02040503050406030204" pitchFamily="18" charset="0"/>
                      </a:rPr>
                      <m:t>𝑈</m:t>
                    </m:r>
                    <m:r>
                      <a:rPr lang="fr-CA" sz="1600" i="1" dirty="0" smtClean="0">
                        <a:latin typeface="Cambria Math" panose="02040503050406030204" pitchFamily="18" charset="0"/>
                      </a:rPr>
                      <m:t> </m:t>
                    </m:r>
                  </m:oMath>
                </a14:m>
                <a:r>
                  <a:rPr lang="fr-CA" sz="1600" i="1" dirty="0"/>
                  <a:t>: Énergie de déformation</a:t>
                </a:r>
              </a:p>
              <a:p>
                <a:pPr algn="just"/>
                <a14:m>
                  <m:oMath xmlns:m="http://schemas.openxmlformats.org/officeDocument/2006/math">
                    <m:sSub>
                      <m:sSubPr>
                        <m:ctrlPr>
                          <a:rPr lang="fr-CA" sz="1600" b="0" i="1" smtClean="0">
                            <a:latin typeface="Cambria Math" panose="02040503050406030204" pitchFamily="18" charset="0"/>
                          </a:rPr>
                        </m:ctrlPr>
                      </m:sSubPr>
                      <m:e>
                        <m:r>
                          <a:rPr lang="fr-CA" sz="1600" b="0" i="1" smtClean="0">
                            <a:latin typeface="Cambria Math" panose="02040503050406030204" pitchFamily="18" charset="0"/>
                          </a:rPr>
                          <m:t>𝑀</m:t>
                        </m:r>
                      </m:e>
                      <m:sub>
                        <m:r>
                          <a:rPr lang="fr-CA" sz="1600" b="0" i="1" smtClean="0">
                            <a:latin typeface="Cambria Math" panose="02040503050406030204" pitchFamily="18" charset="0"/>
                          </a:rPr>
                          <m:t>𝑒𝑓</m:t>
                        </m:r>
                      </m:sub>
                    </m:sSub>
                  </m:oMath>
                </a14:m>
                <a:r>
                  <a:rPr lang="fr-CA" sz="1600" i="1" dirty="0"/>
                  <a:t> : Moment fléchissant</a:t>
                </a:r>
              </a:p>
              <a:p>
                <a:pPr algn="just"/>
                <a14:m>
                  <m:oMath xmlns:m="http://schemas.openxmlformats.org/officeDocument/2006/math">
                    <m:r>
                      <a:rPr lang="fr-CA" sz="1600" b="0" i="1" smtClean="0">
                        <a:latin typeface="Cambria Math" panose="02040503050406030204" pitchFamily="18" charset="0"/>
                      </a:rPr>
                      <m:t>𝐸</m:t>
                    </m:r>
                  </m:oMath>
                </a14:m>
                <a:r>
                  <a:rPr lang="fr-CA" sz="1600" i="1" dirty="0"/>
                  <a:t> : Module de Young</a:t>
                </a:r>
              </a:p>
              <a:p>
                <a:pPr algn="just"/>
                <a14:m>
                  <m:oMath xmlns:m="http://schemas.openxmlformats.org/officeDocument/2006/math">
                    <m:r>
                      <a:rPr lang="fr-CA" sz="1600" b="0" i="1" smtClean="0">
                        <a:latin typeface="Cambria Math" panose="02040503050406030204" pitchFamily="18" charset="0"/>
                      </a:rPr>
                      <m:t>𝐼</m:t>
                    </m:r>
                  </m:oMath>
                </a14:m>
                <a:r>
                  <a:rPr lang="fr-CA" sz="1600" i="1" dirty="0"/>
                  <a:t> : Moment quadratique</a:t>
                </a:r>
              </a:p>
              <a:p>
                <a:pPr algn="just"/>
                <a14:m>
                  <m:oMath xmlns:m="http://schemas.openxmlformats.org/officeDocument/2006/math">
                    <m:sSub>
                      <m:sSubPr>
                        <m:ctrlPr>
                          <a:rPr lang="fr-CA" sz="1600" b="0" i="1" smtClean="0">
                            <a:latin typeface="Cambria Math" panose="02040503050406030204" pitchFamily="18" charset="0"/>
                          </a:rPr>
                        </m:ctrlPr>
                      </m:sSubPr>
                      <m:e>
                        <m:r>
                          <a:rPr lang="fr-CA" sz="1600" b="0" i="1" smtClean="0">
                            <a:latin typeface="Cambria Math" panose="02040503050406030204" pitchFamily="18" charset="0"/>
                          </a:rPr>
                          <m:t>𝑀</m:t>
                        </m:r>
                      </m:e>
                      <m:sub>
                        <m:r>
                          <a:rPr lang="fr-CA" sz="1600" b="0" i="1" smtClean="0">
                            <a:latin typeface="Cambria Math" panose="02040503050406030204" pitchFamily="18" charset="0"/>
                          </a:rPr>
                          <m:t>𝑛𝑢𝑚</m:t>
                        </m:r>
                      </m:sub>
                    </m:sSub>
                  </m:oMath>
                </a14:m>
                <a:r>
                  <a:rPr lang="fr-CA" sz="1600" i="1" dirty="0"/>
                  <a:t> : Moment fléchissant numérique</a:t>
                </a:r>
              </a:p>
              <a:p>
                <a:pPr algn="just"/>
                <a14:m>
                  <m:oMath xmlns:m="http://schemas.openxmlformats.org/officeDocument/2006/math">
                    <m:sSub>
                      <m:sSubPr>
                        <m:ctrlPr>
                          <a:rPr lang="fr-CA" sz="1600" b="0" i="1" smtClean="0">
                            <a:latin typeface="Cambria Math" panose="02040503050406030204" pitchFamily="18" charset="0"/>
                          </a:rPr>
                        </m:ctrlPr>
                      </m:sSubPr>
                      <m:e>
                        <m:r>
                          <a:rPr lang="fr-CA" sz="1600" b="0" i="1" smtClean="0">
                            <a:latin typeface="Cambria Math" panose="02040503050406030204" pitchFamily="18" charset="0"/>
                          </a:rPr>
                          <m:t>𝑀</m:t>
                        </m:r>
                      </m:e>
                      <m:sub>
                        <m:r>
                          <a:rPr lang="fr-CA" sz="1600" b="0" i="1" smtClean="0">
                            <a:latin typeface="Cambria Math" panose="02040503050406030204" pitchFamily="18" charset="0"/>
                          </a:rPr>
                          <m:t>𝑟</m:t>
                        </m:r>
                        <m:r>
                          <a:rPr lang="fr-CA" sz="1600" b="0" i="1" smtClean="0">
                            <a:latin typeface="Cambria Math" panose="02040503050406030204" pitchFamily="18" charset="0"/>
                          </a:rPr>
                          <m:t>é</m:t>
                        </m:r>
                        <m:r>
                          <a:rPr lang="fr-CA" sz="1600" b="0" i="1" smtClean="0">
                            <a:latin typeface="Cambria Math" panose="02040503050406030204" pitchFamily="18" charset="0"/>
                          </a:rPr>
                          <m:t>𝑒𝑙</m:t>
                        </m:r>
                      </m:sub>
                    </m:sSub>
                  </m:oMath>
                </a14:m>
                <a:r>
                  <a:rPr lang="fr-CA" sz="1600" i="1" dirty="0"/>
                  <a:t> : Moment fléchissant réel</a:t>
                </a:r>
              </a:p>
              <a:p>
                <a:pPr algn="just"/>
                <a14:m>
                  <m:oMath xmlns:m="http://schemas.openxmlformats.org/officeDocument/2006/math">
                    <m:r>
                      <a:rPr lang="fr-CA" sz="1600" b="0" i="1" smtClean="0">
                        <a:latin typeface="Cambria Math" panose="02040503050406030204" pitchFamily="18" charset="0"/>
                      </a:rPr>
                      <m:t>𝑒</m:t>
                    </m:r>
                  </m:oMath>
                </a14:m>
                <a:r>
                  <a:rPr lang="fr-CA" sz="1600" i="1" dirty="0"/>
                  <a:t> : Erreur locale de discrétisation</a:t>
                </a:r>
              </a:p>
              <a:p>
                <a:pPr algn="just"/>
                <a14:m>
                  <m:oMath xmlns:m="http://schemas.openxmlformats.org/officeDocument/2006/math">
                    <m:r>
                      <m:rPr>
                        <m:sty m:val="p"/>
                      </m:rPr>
                      <a:rPr lang="el-GR" sz="1600" i="1">
                        <a:latin typeface="Cambria Math" panose="02040503050406030204" pitchFamily="18" charset="0"/>
                      </a:rPr>
                      <m:t>ε</m:t>
                    </m:r>
                  </m:oMath>
                </a14:m>
                <a:r>
                  <a:rPr lang="fr-CA" sz="1600" i="1" dirty="0"/>
                  <a:t> : Erreur local de l’énergie de déformation</a:t>
                </a:r>
              </a:p>
              <a:p>
                <a:pPr algn="just"/>
                <a14:m>
                  <m:oMath xmlns:m="http://schemas.openxmlformats.org/officeDocument/2006/math">
                    <m:r>
                      <a:rPr lang="fr-CA" sz="1600" b="0" i="1" smtClean="0">
                        <a:latin typeface="Cambria Math" panose="02040503050406030204" pitchFamily="18" charset="0"/>
                      </a:rPr>
                      <m:t>h</m:t>
                    </m:r>
                  </m:oMath>
                </a14:m>
                <a:r>
                  <a:rPr lang="fr-CA" sz="1600" i="1" dirty="0"/>
                  <a:t> : Taille de l’élément</a:t>
                </a:r>
              </a:p>
              <a:p>
                <a:pPr algn="just"/>
                <a14:m>
                  <m:oMath xmlns:m="http://schemas.openxmlformats.org/officeDocument/2006/math">
                    <m:r>
                      <a:rPr lang="fr-CA" sz="1600" b="0" i="1" smtClean="0">
                        <a:latin typeface="Cambria Math" panose="02040503050406030204" pitchFamily="18" charset="0"/>
                      </a:rPr>
                      <m:t>𝑝</m:t>
                    </m:r>
                  </m:oMath>
                </a14:m>
                <a:r>
                  <a:rPr lang="fr-CA" sz="1600" i="1" dirty="0"/>
                  <a:t> : Ordre de convergence </a:t>
                </a:r>
              </a:p>
              <a:p>
                <a:pPr marL="0" indent="0" algn="just">
                  <a:buFont typeface="Arial" panose="020B0604020202020204" pitchFamily="34" charset="0"/>
                  <a:buNone/>
                </a:pPr>
                <a:endParaRPr lang="fr-CA" sz="1800" dirty="0"/>
              </a:p>
            </p:txBody>
          </p:sp>
        </mc:Choice>
        <mc:Fallback>
          <p:sp>
            <p:nvSpPr>
              <p:cNvPr id="6" name="Content Placeholder 2">
                <a:extLst>
                  <a:ext uri="{FF2B5EF4-FFF2-40B4-BE49-F238E27FC236}">
                    <a16:creationId xmlns:a16="http://schemas.microsoft.com/office/drawing/2014/main" id="{9BEE59CD-AB30-FC94-BC2C-73A1370526C9}"/>
                  </a:ext>
                </a:extLst>
              </p:cNvPr>
              <p:cNvSpPr txBox="1">
                <a:spLocks noRot="1" noChangeAspect="1" noMove="1" noResize="1" noEditPoints="1" noAdjustHandles="1" noChangeArrowheads="1" noChangeShapeType="1" noTextEdit="1"/>
              </p:cNvSpPr>
              <p:nvPr/>
            </p:nvSpPr>
            <p:spPr>
              <a:xfrm>
                <a:off x="7608162" y="1071716"/>
                <a:ext cx="4440315" cy="5342501"/>
              </a:xfrm>
              <a:prstGeom prst="rect">
                <a:avLst/>
              </a:prstGeom>
              <a:blipFill>
                <a:blip r:embed="rId3"/>
                <a:stretch>
                  <a:fillRect l="-549" t="-799"/>
                </a:stretch>
              </a:blipFill>
            </p:spPr>
            <p:txBody>
              <a:bodyPr/>
              <a:lstStyle/>
              <a:p>
                <a:r>
                  <a:rPr lang="en-CA">
                    <a:noFill/>
                  </a:rPr>
                  <a:t> </a:t>
                </a:r>
              </a:p>
            </p:txBody>
          </p:sp>
        </mc:Fallback>
      </mc:AlternateContent>
    </p:spTree>
    <p:extLst>
      <p:ext uri="{BB962C8B-B14F-4D97-AF65-F5344CB8AC3E}">
        <p14:creationId xmlns:p14="http://schemas.microsoft.com/office/powerpoint/2010/main" val="3366604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Ainsi, en réalisant des simulations qui augmentent le nombre d’éléments (i.e. en diminuant h), on observe les résultats suivants:</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2676117715"/>
              </p:ext>
            </p:extLst>
          </p:nvPr>
        </p:nvGraphicFramePr>
        <p:xfrm>
          <a:off x="838200" y="1729331"/>
          <a:ext cx="2583426" cy="4098138"/>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060138">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a:t>
                      </a:r>
                    </a:p>
                  </a:txBody>
                  <a:tcPr marL="7620" marR="7620" marT="7620" marB="0" anchor="ctr"/>
                </a:tc>
                <a:tc>
                  <a:txBody>
                    <a:bodyPr/>
                    <a:lstStyle/>
                    <a:p>
                      <a:pPr algn="ctr" fontAlgn="ctr"/>
                      <a:r>
                        <a:rPr lang="fr-CA" sz="1100" u="none" strike="noStrike" dirty="0">
                          <a:effectLst/>
                        </a:rPr>
                        <a:t>Erreur de déformation</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379750">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6.3078314</a:t>
                      </a:r>
                    </a:p>
                  </a:txBody>
                  <a:tcPr marL="9525" marR="9525" marT="9525" marB="0" anchor="ctr"/>
                </a:tc>
                <a:extLst>
                  <a:ext uri="{0D108BD9-81ED-4DB2-BD59-A6C34878D82A}">
                    <a16:rowId xmlns:a16="http://schemas.microsoft.com/office/drawing/2014/main" val="2690500205"/>
                  </a:ext>
                </a:extLst>
              </a:tr>
              <a:tr h="379750">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3.153916</a:t>
                      </a:r>
                    </a:p>
                  </a:txBody>
                  <a:tcPr marL="9525" marR="9525" marT="9525" marB="0" anchor="ctr"/>
                </a:tc>
                <a:extLst>
                  <a:ext uri="{0D108BD9-81ED-4DB2-BD59-A6C34878D82A}">
                    <a16:rowId xmlns:a16="http://schemas.microsoft.com/office/drawing/2014/main" val="85500179"/>
                  </a:ext>
                </a:extLst>
              </a:tr>
              <a:tr h="379750">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1.576958</a:t>
                      </a:r>
                    </a:p>
                  </a:txBody>
                  <a:tcPr marL="9525" marR="9525" marT="9525" marB="0" anchor="ctr"/>
                </a:tc>
                <a:extLst>
                  <a:ext uri="{0D108BD9-81ED-4DB2-BD59-A6C34878D82A}">
                    <a16:rowId xmlns:a16="http://schemas.microsoft.com/office/drawing/2014/main" val="1329961423"/>
                  </a:ext>
                </a:extLst>
              </a:tr>
              <a:tr h="379750">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0.788479</a:t>
                      </a:r>
                    </a:p>
                  </a:txBody>
                  <a:tcPr marL="9525" marR="9525" marT="9525" marB="0" anchor="ctr"/>
                </a:tc>
                <a:extLst>
                  <a:ext uri="{0D108BD9-81ED-4DB2-BD59-A6C34878D82A}">
                    <a16:rowId xmlns:a16="http://schemas.microsoft.com/office/drawing/2014/main" val="1029355492"/>
                  </a:ext>
                </a:extLst>
              </a:tr>
              <a:tr h="379750">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0.394239</a:t>
                      </a:r>
                    </a:p>
                  </a:txBody>
                  <a:tcPr marL="9525" marR="9525" marT="9525" marB="0" anchor="ctr"/>
                </a:tc>
                <a:extLst>
                  <a:ext uri="{0D108BD9-81ED-4DB2-BD59-A6C34878D82A}">
                    <a16:rowId xmlns:a16="http://schemas.microsoft.com/office/drawing/2014/main" val="1431671733"/>
                  </a:ext>
                </a:extLst>
              </a:tr>
              <a:tr h="379750">
                <a:tc>
                  <a:txBody>
                    <a:bodyPr/>
                    <a:lstStyle/>
                    <a:p>
                      <a:pPr algn="ctr" fontAlgn="ctr"/>
                      <a:r>
                        <a:rPr lang="fr-CA" sz="1100" u="none" strike="noStrike" dirty="0">
                          <a:effectLst/>
                        </a:rPr>
                        <a:t>32</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0.19712</a:t>
                      </a:r>
                    </a:p>
                  </a:txBody>
                  <a:tcPr marL="9525" marR="9525" marT="9525" marB="0" anchor="ctr"/>
                </a:tc>
                <a:extLst>
                  <a:ext uri="{0D108BD9-81ED-4DB2-BD59-A6C34878D82A}">
                    <a16:rowId xmlns:a16="http://schemas.microsoft.com/office/drawing/2014/main" val="3712731881"/>
                  </a:ext>
                </a:extLst>
              </a:tr>
              <a:tr h="379750">
                <a:tc>
                  <a:txBody>
                    <a:bodyPr/>
                    <a:lstStyle/>
                    <a:p>
                      <a:pPr algn="ctr" fontAlgn="ctr"/>
                      <a:r>
                        <a:rPr lang="fr-CA" sz="1100" b="0" i="0" u="none" strike="noStrike" dirty="0">
                          <a:solidFill>
                            <a:srgbClr val="000000"/>
                          </a:solidFill>
                          <a:effectLst/>
                          <a:latin typeface="Calibri" panose="020F0502020204030204" pitchFamily="34" charset="0"/>
                        </a:rPr>
                        <a:t>64</a:t>
                      </a: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7.8125</a:t>
                      </a:r>
                    </a:p>
                  </a:txBody>
                  <a:tcPr marL="9525" marR="9525" marT="9525" marB="0" anchor="ctr"/>
                </a:tc>
                <a:tc>
                  <a:txBody>
                    <a:bodyPr/>
                    <a:lstStyle/>
                    <a:p>
                      <a:pPr algn="ctr" fontAlgn="b"/>
                      <a:r>
                        <a:rPr lang="en-CA" sz="1100" b="0" i="0" u="none" strike="noStrike" dirty="0">
                          <a:solidFill>
                            <a:srgbClr val="000000"/>
                          </a:solidFill>
                          <a:effectLst/>
                          <a:latin typeface="Aptos Narrow" panose="020B0004020202020204" pitchFamily="34" charset="0"/>
                        </a:rPr>
                        <a:t>0.098561</a:t>
                      </a:r>
                    </a:p>
                  </a:txBody>
                  <a:tcPr marL="9525" marR="9525" marT="9525" marB="0" anchor="ctr"/>
                </a:tc>
                <a:extLst>
                  <a:ext uri="{0D108BD9-81ED-4DB2-BD59-A6C34878D82A}">
                    <a16:rowId xmlns:a16="http://schemas.microsoft.com/office/drawing/2014/main" val="1479933162"/>
                  </a:ext>
                </a:extLst>
              </a:tr>
              <a:tr h="379750">
                <a:tc>
                  <a:txBody>
                    <a:bodyPr/>
                    <a:lstStyle/>
                    <a:p>
                      <a:pPr algn="ctr" fontAlgn="ctr"/>
                      <a:r>
                        <a:rPr lang="fr-CA" sz="1100" b="0" i="0" u="none" strike="noStrike" dirty="0">
                          <a:solidFill>
                            <a:srgbClr val="000000"/>
                          </a:solidFill>
                          <a:effectLst/>
                          <a:latin typeface="Calibri" panose="020F0502020204030204" pitchFamily="34" charset="0"/>
                        </a:rPr>
                        <a:t>128</a:t>
                      </a: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3.90625</a:t>
                      </a:r>
                    </a:p>
                  </a:txBody>
                  <a:tcPr marL="9525" marR="9525" marT="9525" marB="0" anchor="ctr"/>
                </a:tc>
                <a:tc>
                  <a:txBody>
                    <a:bodyPr/>
                    <a:lstStyle/>
                    <a:p>
                      <a:pPr algn="ctr" fontAlgn="b"/>
                      <a:r>
                        <a:rPr lang="en-CA" sz="1100" b="0" i="0" u="none" strike="noStrike" dirty="0">
                          <a:solidFill>
                            <a:srgbClr val="000000"/>
                          </a:solidFill>
                          <a:effectLst/>
                          <a:latin typeface="Aptos Narrow" panose="020B0004020202020204" pitchFamily="34" charset="0"/>
                        </a:rPr>
                        <a:t>0.049279</a:t>
                      </a:r>
                    </a:p>
                  </a:txBody>
                  <a:tcPr marL="9525" marR="9525" marT="9525" marB="0" anchor="ctr"/>
                </a:tc>
                <a:extLst>
                  <a:ext uri="{0D108BD9-81ED-4DB2-BD59-A6C34878D82A}">
                    <a16:rowId xmlns:a16="http://schemas.microsoft.com/office/drawing/2014/main" val="1093481435"/>
                  </a:ext>
                </a:extLst>
              </a:tr>
            </a:tbl>
          </a:graphicData>
        </a:graphic>
      </p:graphicFrame>
      <p:sp>
        <p:nvSpPr>
          <p:cNvPr id="4" name="ZoneTexte 4">
            <a:extLst>
              <a:ext uri="{FF2B5EF4-FFF2-40B4-BE49-F238E27FC236}">
                <a16:creationId xmlns:a16="http://schemas.microsoft.com/office/drawing/2014/main" id="{1C1EA7A2-B906-0687-7FAB-E254C5ACBEF8}"/>
              </a:ext>
            </a:extLst>
          </p:cNvPr>
          <p:cNvSpPr txBox="1"/>
          <p:nvPr/>
        </p:nvSpPr>
        <p:spPr>
          <a:xfrm>
            <a:off x="5420276" y="5866798"/>
            <a:ext cx="5435048" cy="276999"/>
          </a:xfrm>
          <a:prstGeom prst="rect">
            <a:avLst/>
          </a:prstGeom>
          <a:noFill/>
        </p:spPr>
        <p:txBody>
          <a:bodyPr wrap="square" rtlCol="0">
            <a:spAutoFit/>
          </a:bodyPr>
          <a:lstStyle/>
          <a:p>
            <a:r>
              <a:rPr lang="fr-FR" sz="1200" dirty="0"/>
              <a:t>Fig.5. </a:t>
            </a:r>
            <a:r>
              <a:rPr lang="en-CA" sz="1200" dirty="0"/>
              <a:t>Convergence de </a:t>
            </a:r>
            <a:r>
              <a:rPr lang="en-CA" sz="1200" dirty="0" err="1"/>
              <a:t>l’erreur</a:t>
            </a:r>
            <a:r>
              <a:rPr lang="en-CA" sz="1200" dirty="0"/>
              <a:t> de </a:t>
            </a:r>
            <a:r>
              <a:rPr lang="en-CA" sz="1200" dirty="0" err="1"/>
              <a:t>déformation</a:t>
            </a:r>
            <a:r>
              <a:rPr lang="en-CA" sz="1200" dirty="0"/>
              <a:t> </a:t>
            </a:r>
            <a:r>
              <a:rPr lang="en-CA" sz="1200" dirty="0" err="1"/>
              <a:t>en</a:t>
            </a:r>
            <a:r>
              <a:rPr lang="en-CA" sz="1200" dirty="0"/>
              <a:t> </a:t>
            </a:r>
            <a:r>
              <a:rPr lang="en-CA" sz="1200" dirty="0" err="1"/>
              <a:t>fonction</a:t>
            </a:r>
            <a:r>
              <a:rPr lang="en-CA" sz="1200" dirty="0"/>
              <a:t> de h</a:t>
            </a:r>
            <a:endParaRPr lang="fr-FR" sz="1200" dirty="0"/>
          </a:p>
        </p:txBody>
      </p:sp>
      <p:sp>
        <p:nvSpPr>
          <p:cNvPr id="7" name="ZoneTexte 4">
            <a:extLst>
              <a:ext uri="{FF2B5EF4-FFF2-40B4-BE49-F238E27FC236}">
                <a16:creationId xmlns:a16="http://schemas.microsoft.com/office/drawing/2014/main" id="{D171DBA5-F2AB-1803-42AF-95DB866C9BD0}"/>
              </a:ext>
            </a:extLst>
          </p:cNvPr>
          <p:cNvSpPr txBox="1"/>
          <p:nvPr/>
        </p:nvSpPr>
        <p:spPr>
          <a:xfrm>
            <a:off x="776749" y="5866798"/>
            <a:ext cx="2723536" cy="461665"/>
          </a:xfrm>
          <a:prstGeom prst="rect">
            <a:avLst/>
          </a:prstGeom>
          <a:noFill/>
        </p:spPr>
        <p:txBody>
          <a:bodyPr wrap="square" rtlCol="0">
            <a:spAutoFit/>
          </a:bodyPr>
          <a:lstStyle/>
          <a:p>
            <a:r>
              <a:rPr lang="fr-FR" sz="1200" dirty="0"/>
              <a:t>Tableau 3. </a:t>
            </a:r>
            <a:r>
              <a:rPr lang="en-CA" sz="1200" dirty="0"/>
              <a:t>Valeur de </a:t>
            </a:r>
            <a:r>
              <a:rPr lang="en-CA" sz="1200" dirty="0" err="1"/>
              <a:t>l’erreur</a:t>
            </a:r>
            <a:r>
              <a:rPr lang="en-CA" sz="1200" dirty="0"/>
              <a:t> de </a:t>
            </a:r>
            <a:r>
              <a:rPr lang="en-CA" sz="1200" dirty="0" err="1"/>
              <a:t>déformation</a:t>
            </a:r>
            <a:r>
              <a:rPr lang="en-CA" sz="1200" dirty="0"/>
              <a:t> pour </a:t>
            </a:r>
            <a:r>
              <a:rPr lang="en-CA" sz="1200" dirty="0" err="1"/>
              <a:t>différents</a:t>
            </a:r>
            <a:r>
              <a:rPr lang="en-CA" sz="1200" dirty="0"/>
              <a:t> </a:t>
            </a:r>
            <a:r>
              <a:rPr lang="en-CA" sz="1200" dirty="0" err="1"/>
              <a:t>maillages</a:t>
            </a:r>
            <a:endParaRPr lang="fr-FR" sz="1200" dirty="0"/>
          </a:p>
        </p:txBody>
      </p:sp>
      <p:graphicFrame>
        <p:nvGraphicFramePr>
          <p:cNvPr id="8" name="Chart 7">
            <a:extLst>
              <a:ext uri="{FF2B5EF4-FFF2-40B4-BE49-F238E27FC236}">
                <a16:creationId xmlns:a16="http://schemas.microsoft.com/office/drawing/2014/main" id="{6F0BDE2F-EA72-3241-7427-B88E7D002C01}"/>
              </a:ext>
            </a:extLst>
          </p:cNvPr>
          <p:cNvGraphicFramePr>
            <a:graphicFrameLocks/>
          </p:cNvGraphicFramePr>
          <p:nvPr>
            <p:extLst>
              <p:ext uri="{D42A27DB-BD31-4B8C-83A1-F6EECF244321}">
                <p14:modId xmlns:p14="http://schemas.microsoft.com/office/powerpoint/2010/main" val="2005764556"/>
              </p:ext>
            </p:extLst>
          </p:nvPr>
        </p:nvGraphicFramePr>
        <p:xfrm>
          <a:off x="4563344" y="1850608"/>
          <a:ext cx="6291980" cy="3855584"/>
        </p:xfrm>
        <a:graphic>
          <a:graphicData uri="http://schemas.openxmlformats.org/drawingml/2006/chart">
            <c:chart xmlns:c="http://schemas.openxmlformats.org/drawingml/2006/chart" xmlns:r="http://schemas.openxmlformats.org/officeDocument/2006/relationships" r:id="rId2"/>
          </a:graphicData>
        </a:graphic>
      </p:graphicFrame>
      <p:sp>
        <p:nvSpPr>
          <p:cNvPr id="6" name="Slide Number Placeholder 5">
            <a:extLst>
              <a:ext uri="{FF2B5EF4-FFF2-40B4-BE49-F238E27FC236}">
                <a16:creationId xmlns:a16="http://schemas.microsoft.com/office/drawing/2014/main" id="{86D0EB4A-B638-2D21-54FF-82EC4519B1AD}"/>
              </a:ext>
            </a:extLst>
          </p:cNvPr>
          <p:cNvSpPr>
            <a:spLocks noGrp="1"/>
          </p:cNvSpPr>
          <p:nvPr>
            <p:ph type="sldNum" sz="quarter" idx="12"/>
          </p:nvPr>
        </p:nvSpPr>
        <p:spPr/>
        <p:txBody>
          <a:bodyPr/>
          <a:lstStyle/>
          <a:p>
            <a:fld id="{4BD3201E-7DF8-462B-AC18-61E63795AE0D}" type="slidenum">
              <a:rPr lang="en-CA" smtClean="0"/>
              <a:t>12</a:t>
            </a:fld>
            <a:endParaRPr lang="en-CA"/>
          </a:p>
        </p:txBody>
      </p:sp>
      <p:sp>
        <p:nvSpPr>
          <p:cNvPr id="9" name="Rectangle 8">
            <a:extLst>
              <a:ext uri="{FF2B5EF4-FFF2-40B4-BE49-F238E27FC236}">
                <a16:creationId xmlns:a16="http://schemas.microsoft.com/office/drawing/2014/main" id="{19CEC3C7-8C32-489E-D900-A06B861398B2}"/>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283470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algn="just"/>
                <a:r>
                  <a:rPr lang="fr-CA" sz="1800" dirty="0"/>
                  <a:t>Cette méthode converge selon </a:t>
                </a:r>
                <a14:m>
                  <m:oMath xmlns:m="http://schemas.openxmlformats.org/officeDocument/2006/math">
                    <m:r>
                      <m:rPr>
                        <m:sty m:val="p"/>
                      </m:rPr>
                      <a:rPr lang="el-GR" sz="1800" i="1" smtClean="0">
                        <a:latin typeface="Cambria Math" panose="02040503050406030204" pitchFamily="18" charset="0"/>
                      </a:rPr>
                      <m:t>Ο</m:t>
                    </m:r>
                    <m:r>
                      <a:rPr lang="fr-CA" sz="1800" b="0" i="1" smtClean="0">
                        <a:latin typeface="Cambria Math" panose="02040503050406030204" pitchFamily="18" charset="0"/>
                      </a:rPr>
                      <m:t>(</m:t>
                    </m:r>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h</m:t>
                        </m:r>
                      </m:e>
                      <m:sup>
                        <m:r>
                          <a:rPr lang="fr-CA" sz="1800" b="0" i="1" smtClean="0">
                            <a:latin typeface="Cambria Math" panose="02040503050406030204" pitchFamily="18" charset="0"/>
                          </a:rPr>
                          <m:t>𝑝</m:t>
                        </m:r>
                      </m:sup>
                    </m:sSup>
                    <m:r>
                      <a:rPr lang="fr-CA" sz="1800" b="0" i="1" smtClean="0">
                        <a:latin typeface="Cambria Math" panose="02040503050406030204" pitchFamily="18" charset="0"/>
                      </a:rPr>
                      <m:t>)</m:t>
                    </m:r>
                  </m:oMath>
                </a14:m>
                <a:r>
                  <a:rPr lang="fr-CA" sz="1800" dirty="0"/>
                  <a:t> où p est l’ordre de convergence</a:t>
                </a:r>
              </a:p>
              <a:p>
                <a:pPr algn="just"/>
                <a:endParaRPr lang="fr-CA" sz="1800" dirty="0"/>
              </a:p>
              <a:p>
                <a:pPr algn="just"/>
                <a:r>
                  <a:rPr lang="fr-CA" sz="1800" dirty="0"/>
                  <a:t>Les poutres utilisées par le logiciel Simcenter3D sont des éléments finis linéaires. </a:t>
                </a:r>
              </a:p>
              <a:p>
                <a:pPr algn="just"/>
                <a:endParaRPr lang="fr-CA" sz="1800" dirty="0"/>
              </a:p>
              <a:p>
                <a:pPr algn="just"/>
                <a:r>
                  <a:rPr lang="fr-CA" sz="1800" dirty="0"/>
                  <a:t>Les éléments se comporte tel qu’attendu étant donné que l’erreur de déformation converge selon un ordre linéaire </a:t>
                </a:r>
                <a14:m>
                  <m:oMath xmlns:m="http://schemas.openxmlformats.org/officeDocument/2006/math">
                    <m:acc>
                      <m:accPr>
                        <m:chr m:val="̂"/>
                        <m:ctrlPr>
                          <a:rPr lang="en-CA" sz="1800" b="0" i="1" smtClean="0">
                            <a:latin typeface="Cambria Math" panose="02040503050406030204" pitchFamily="18" charset="0"/>
                          </a:rPr>
                        </m:ctrlPr>
                      </m:accPr>
                      <m:e>
                        <m:r>
                          <a:rPr lang="en-CA" sz="1800" b="0" i="1" smtClean="0">
                            <a:latin typeface="Cambria Math" panose="02040503050406030204" pitchFamily="18" charset="0"/>
                          </a:rPr>
                          <m:t>𝑝</m:t>
                        </m:r>
                      </m:e>
                    </m:acc>
                    <m:r>
                      <a:rPr lang="en-CA" sz="1800" b="0" i="1" smtClean="0">
                        <a:latin typeface="Cambria Math" panose="02040503050406030204" pitchFamily="18" charset="0"/>
                      </a:rPr>
                      <m:t>=1</m:t>
                    </m:r>
                  </m:oMath>
                </a14:m>
                <a:r>
                  <a:rPr lang="fr-CA" sz="1800" dirty="0"/>
                  <a:t>.</a:t>
                </a:r>
              </a:p>
              <a:p>
                <a:pPr marL="0" indent="0" algn="just">
                  <a:buNone/>
                </a:pPr>
                <a:endParaRPr lang="fr-CA" sz="1800" dirty="0"/>
              </a:p>
              <a:p>
                <a:pPr algn="just"/>
                <a:r>
                  <a:rPr lang="fr-CA" sz="1800" dirty="0"/>
                  <a:t>La qualité de la régression est normale étant donné que l’on utilise un logiciel commercial qui a dû être vérifié extensivement par Siemens.</a:t>
                </a:r>
              </a:p>
              <a:p>
                <a:pPr marL="0" indent="0" algn="just">
                  <a:buNone/>
                </a:pPr>
                <a:endParaRPr lang="fr-CA" sz="1800" dirty="0"/>
              </a:p>
              <a:p>
                <a:pPr algn="just"/>
                <a:r>
                  <a:rPr lang="fr-CA" sz="1800" dirty="0"/>
                  <a:t>Le code résout donc correctement les formulations mathématiques utilisées pour définir les éléments poutre.</a:t>
                </a: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1142" r="-464"/>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94F52DBE-447B-FAD3-C032-9EC66003A2C5}"/>
              </a:ext>
            </a:extLst>
          </p:cNvPr>
          <p:cNvSpPr>
            <a:spLocks noGrp="1"/>
          </p:cNvSpPr>
          <p:nvPr>
            <p:ph type="sldNum" sz="quarter" idx="12"/>
          </p:nvPr>
        </p:nvSpPr>
        <p:spPr/>
        <p:txBody>
          <a:bodyPr/>
          <a:lstStyle/>
          <a:p>
            <a:fld id="{4BD3201E-7DF8-462B-AC18-61E63795AE0D}" type="slidenum">
              <a:rPr lang="en-CA" smtClean="0"/>
              <a:t>13</a:t>
            </a:fld>
            <a:endParaRPr lang="en-CA"/>
          </a:p>
        </p:txBody>
      </p:sp>
      <p:sp>
        <p:nvSpPr>
          <p:cNvPr id="5" name="Rectangle 4">
            <a:extLst>
              <a:ext uri="{FF2B5EF4-FFF2-40B4-BE49-F238E27FC236}">
                <a16:creationId xmlns:a16="http://schemas.microsoft.com/office/drawing/2014/main" id="{E54E7F00-ECD7-E0CD-CB45-68E29DEF8CA0}"/>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73151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algn="just">
                  <a:lnSpc>
                    <a:spcPct val="110000"/>
                  </a:lnSpc>
                </a:pPr>
                <a:r>
                  <a:rPr lang="fr-CA" sz="1800" dirty="0"/>
                  <a:t>Donnée d’entrée  F à 150N pour effectuer la vérification.</a:t>
                </a:r>
              </a:p>
              <a:p>
                <a:pPr algn="just">
                  <a:lnSpc>
                    <a:spcPct val="110000"/>
                  </a:lnSpc>
                </a:pPr>
                <a:r>
                  <a:rPr lang="fr-CA" sz="1800" dirty="0"/>
                  <a:t>Raffinement de maillage par un facteur r = 10. </a:t>
                </a:r>
              </a:p>
              <a:p>
                <a:pPr algn="just">
                  <a:lnSpc>
                    <a:spcPct val="100000"/>
                  </a:lnSpc>
                </a:pPr>
                <a:r>
                  <a:rPr lang="fr-CA" sz="1800" dirty="0"/>
                  <a:t> Équation de Richardson combinée à trois maillage </a:t>
                </a:r>
                <a14:m>
                  <m:oMath xmlns:m="http://schemas.openxmlformats.org/officeDocument/2006/math">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r>
                      <a:rPr lang="fr-FR" sz="1800" i="1">
                        <a:latin typeface="Cambria Math" panose="02040503050406030204" pitchFamily="18" charset="0"/>
                      </a:rPr>
                      <m:t>=</m:t>
                    </m:r>
                    <m:f>
                      <m:fPr>
                        <m:ctrlPr>
                          <a:rPr lang="fr-FR" sz="1800" i="1">
                            <a:latin typeface="Cambria Math" panose="02040503050406030204" pitchFamily="18" charset="0"/>
                          </a:rPr>
                        </m:ctrlPr>
                      </m:fPr>
                      <m:num>
                        <m:r>
                          <m:rPr>
                            <m:sty m:val="p"/>
                          </m:rPr>
                          <a:rPr lang="fr-FR" sz="1800">
                            <a:latin typeface="Cambria Math" panose="02040503050406030204" pitchFamily="18" charset="0"/>
                          </a:rPr>
                          <m:t>ln</m:t>
                        </m:r>
                        <m:r>
                          <a:rPr lang="fr-FR" sz="1800" i="1">
                            <a:latin typeface="Cambria Math" panose="02040503050406030204" pitchFamily="18" charset="0"/>
                          </a:rPr>
                          <m:t>⁡</m:t>
                        </m:r>
                        <m:d>
                          <m:dPr>
                            <m:ctrlPr>
                              <a:rPr lang="fr-FR" sz="1800" i="1">
                                <a:latin typeface="Cambria Math" panose="02040503050406030204" pitchFamily="18" charset="0"/>
                              </a:rPr>
                            </m:ctrlPr>
                          </m:dPr>
                          <m:e>
                            <m:f>
                              <m:fPr>
                                <m:ctrlPr>
                                  <a:rPr lang="fr-FR" sz="1800" i="1">
                                    <a:latin typeface="Cambria Math" panose="02040503050406030204" pitchFamily="18" charset="0"/>
                                  </a:rPr>
                                </m:ctrlPr>
                              </m:fPr>
                              <m:num>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num>
                              <m:den>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1</m:t>
                                    </m:r>
                                  </m:sub>
                                </m:sSub>
                              </m:den>
                            </m:f>
                          </m:e>
                        </m:d>
                      </m:num>
                      <m:den>
                        <m:r>
                          <m:rPr>
                            <m:sty m:val="p"/>
                          </m:rPr>
                          <a:rPr lang="fr-FR" sz="1800">
                            <a:latin typeface="Cambria Math" panose="02040503050406030204" pitchFamily="18" charset="0"/>
                          </a:rPr>
                          <m:t>ln</m:t>
                        </m:r>
                        <m:r>
                          <a:rPr lang="fr-FR" sz="1800" i="1">
                            <a:latin typeface="Cambria Math" panose="02040503050406030204" pitchFamily="18" charset="0"/>
                          </a:rPr>
                          <m:t>⁡(</m:t>
                        </m:r>
                        <m:r>
                          <a:rPr lang="fr-FR" sz="1800" i="1">
                            <a:latin typeface="Cambria Math" panose="02040503050406030204" pitchFamily="18" charset="0"/>
                          </a:rPr>
                          <m:t>𝑟</m:t>
                        </m:r>
                        <m:r>
                          <a:rPr lang="fr-FR" sz="1800" i="1">
                            <a:latin typeface="Cambria Math" panose="02040503050406030204" pitchFamily="18" charset="0"/>
                          </a:rPr>
                          <m:t>)</m:t>
                        </m:r>
                      </m:den>
                    </m:f>
                  </m:oMath>
                </a14:m>
                <a:r>
                  <a:rPr lang="fr-CA" sz="1800" dirty="0"/>
                  <a:t>                           </a:t>
                </a:r>
              </a:p>
              <a:p>
                <a:pPr algn="just">
                  <a:lnSpc>
                    <a:spcPct val="100000"/>
                  </a:lnSpc>
                </a:pP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en-CA" sz="1800" b="0" i="1" smtClean="0">
                        <a:latin typeface="Cambria Math" panose="02040503050406030204" pitchFamily="18" charset="0"/>
                      </a:rPr>
                      <m:t>=2.055</m:t>
                    </m:r>
                    <m:r>
                      <a:rPr lang="fr-FR" sz="1800" b="0" i="0" smtClean="0">
                        <a:latin typeface="Cambria Math" panose="02040503050406030204" pitchFamily="18" charset="0"/>
                      </a:rPr>
                      <m:t> </m:t>
                    </m:r>
                  </m:oMath>
                </a14:m>
                <a:endParaRPr lang="en-CA" sz="1800" b="0" dirty="0"/>
              </a:p>
              <a:p>
                <a:pPr marL="0" indent="0" algn="just">
                  <a:lnSpc>
                    <a:spcPct val="100000"/>
                  </a:lnSpc>
                  <a:buNone/>
                </a:pPr>
                <a:r>
                  <a:rPr lang="fr-CA" sz="1800" dirty="0"/>
                  <a:t>					</a:t>
                </a:r>
              </a:p>
              <a:p>
                <a:pPr marL="0" indent="0" algn="just">
                  <a:lnSpc>
                    <a:spcPct val="100000"/>
                  </a:lnSpc>
                  <a:buNone/>
                </a:pPr>
                <a:endParaRPr lang="fr-CA" sz="1800" dirty="0"/>
              </a:p>
              <a:p>
                <a:pPr marL="0" indent="0" algn="just">
                  <a:lnSpc>
                    <a:spcPct val="100000"/>
                  </a:lnSpc>
                  <a:buNone/>
                </a:pPr>
                <a:endParaRPr lang="fr-CA" sz="1800" dirty="0"/>
              </a:p>
              <a:p>
                <a:pPr marL="0" indent="0" algn="just">
                  <a:lnSpc>
                    <a:spcPct val="100000"/>
                  </a:lnSpc>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342"/>
                </a:stretch>
              </a:blipFill>
            </p:spPr>
            <p:txBody>
              <a:bodyPr/>
              <a:lstStyle/>
              <a:p>
                <a:r>
                  <a:rPr lang="fr-FR">
                    <a:noFill/>
                  </a:rPr>
                  <a:t> </a:t>
                </a:r>
              </a:p>
            </p:txBody>
          </p:sp>
        </mc:Fallback>
      </mc:AlternateContent>
      <p:graphicFrame>
        <p:nvGraphicFramePr>
          <p:cNvPr id="5" name="Tableau 4">
            <a:extLst>
              <a:ext uri="{FF2B5EF4-FFF2-40B4-BE49-F238E27FC236}">
                <a16:creationId xmlns:a16="http://schemas.microsoft.com/office/drawing/2014/main" id="{EABFD2CE-56EE-BB92-262D-CAD7E39FC6D0}"/>
              </a:ext>
            </a:extLst>
          </p:cNvPr>
          <p:cNvGraphicFramePr>
            <a:graphicFrameLocks noGrp="1"/>
          </p:cNvGraphicFramePr>
          <p:nvPr>
            <p:extLst>
              <p:ext uri="{D42A27DB-BD31-4B8C-83A1-F6EECF244321}">
                <p14:modId xmlns:p14="http://schemas.microsoft.com/office/powerpoint/2010/main" val="2729998987"/>
              </p:ext>
            </p:extLst>
          </p:nvPr>
        </p:nvGraphicFramePr>
        <p:xfrm>
          <a:off x="3473245" y="3821624"/>
          <a:ext cx="4038600" cy="2315951"/>
        </p:xfrm>
        <a:graphic>
          <a:graphicData uri="http://schemas.openxmlformats.org/drawingml/2006/table">
            <a:tbl>
              <a:tblPr>
                <a:tableStyleId>{073A0DAA-6AF3-43AB-8588-CEC1D06C72B9}</a:tableStyleId>
              </a:tblPr>
              <a:tblGrid>
                <a:gridCol w="1404731">
                  <a:extLst>
                    <a:ext uri="{9D8B030D-6E8A-4147-A177-3AD203B41FA5}">
                      <a16:colId xmlns:a16="http://schemas.microsoft.com/office/drawing/2014/main" val="3415350444"/>
                    </a:ext>
                  </a:extLst>
                </a:gridCol>
                <a:gridCol w="2633869">
                  <a:extLst>
                    <a:ext uri="{9D8B030D-6E8A-4147-A177-3AD203B41FA5}">
                      <a16:colId xmlns:a16="http://schemas.microsoft.com/office/drawing/2014/main" val="2443206338"/>
                    </a:ext>
                  </a:extLst>
                </a:gridCol>
              </a:tblGrid>
              <a:tr h="624803">
                <a:tc>
                  <a:txBody>
                    <a:bodyPr/>
                    <a:lstStyle/>
                    <a:p>
                      <a:pPr algn="ctr" fontAlgn="ctr"/>
                      <a:r>
                        <a:rPr lang="fr-CA" sz="1300" b="1" u="none" strike="noStrike" dirty="0">
                          <a:solidFill>
                            <a:schemeClr val="bg1"/>
                          </a:solidFill>
                          <a:effectLst/>
                        </a:rPr>
                        <a:t>Taille d’élément</a:t>
                      </a:r>
                      <a:endParaRPr lang="fr-CA"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tc>
                  <a:txBody>
                    <a:bodyPr/>
                    <a:lstStyle/>
                    <a:p>
                      <a:pPr algn="ctr" fontAlgn="ctr"/>
                      <a:r>
                        <a:rPr lang="fr-FR" sz="1300" b="1" u="none" strike="noStrike" dirty="0">
                          <a:solidFill>
                            <a:schemeClr val="bg1"/>
                          </a:solidFill>
                          <a:effectLst/>
                        </a:rPr>
                        <a:t>Magnitude du déplacement de L1</a:t>
                      </a:r>
                      <a:endParaRPr lang="fr-FR"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extLst>
                  <a:ext uri="{0D108BD9-81ED-4DB2-BD59-A6C34878D82A}">
                    <a16:rowId xmlns:a16="http://schemas.microsoft.com/office/drawing/2014/main" val="803735086"/>
                  </a:ext>
                </a:extLst>
              </a:tr>
              <a:tr h="422787">
                <a:tc>
                  <a:txBody>
                    <a:bodyPr/>
                    <a:lstStyle/>
                    <a:p>
                      <a:pPr algn="ctr" fontAlgn="ctr"/>
                      <a:r>
                        <a:rPr lang="fr-CA" sz="1300" u="none" strike="noStrike" dirty="0">
                          <a:effectLst/>
                        </a:rPr>
                        <a:t>9</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18,8922314</a:t>
                      </a:r>
                    </a:p>
                  </a:txBody>
                  <a:tcPr marL="7620" marR="7620" marT="7620" marB="0" anchor="ctr"/>
                </a:tc>
                <a:extLst>
                  <a:ext uri="{0D108BD9-81ED-4DB2-BD59-A6C34878D82A}">
                    <a16:rowId xmlns:a16="http://schemas.microsoft.com/office/drawing/2014/main" val="3079437706"/>
                  </a:ext>
                </a:extLst>
              </a:tr>
              <a:tr h="422787">
                <a:tc>
                  <a:txBody>
                    <a:bodyPr/>
                    <a:lstStyle/>
                    <a:p>
                      <a:pPr algn="ctr" fontAlgn="ctr"/>
                      <a:r>
                        <a:rPr lang="fr-CA" sz="1300" u="none" strike="noStrike" dirty="0">
                          <a:effectLst/>
                        </a:rPr>
                        <a:t>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18,8847067</a:t>
                      </a:r>
                    </a:p>
                  </a:txBody>
                  <a:tcPr marL="7620" marR="7620" marT="7620" marB="0" anchor="ctr"/>
                </a:tc>
                <a:extLst>
                  <a:ext uri="{0D108BD9-81ED-4DB2-BD59-A6C34878D82A}">
                    <a16:rowId xmlns:a16="http://schemas.microsoft.com/office/drawing/2014/main" val="2895031179"/>
                  </a:ext>
                </a:extLst>
              </a:tr>
              <a:tr h="422787">
                <a:tc>
                  <a:txBody>
                    <a:bodyPr/>
                    <a:lstStyle/>
                    <a:p>
                      <a:pPr algn="ctr" fontAlgn="ctr"/>
                      <a:r>
                        <a:rPr lang="fr-CA" sz="1300" u="none" strike="noStrike" dirty="0">
                          <a:effectLst/>
                        </a:rPr>
                        <a:t>0,1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18,8825487</a:t>
                      </a:r>
                    </a:p>
                  </a:txBody>
                  <a:tcPr marL="7620" marR="7620" marT="7620" marB="0" anchor="ctr"/>
                </a:tc>
                <a:extLst>
                  <a:ext uri="{0D108BD9-81ED-4DB2-BD59-A6C34878D82A}">
                    <a16:rowId xmlns:a16="http://schemas.microsoft.com/office/drawing/2014/main" val="2332115357"/>
                  </a:ext>
                </a:extLst>
              </a:tr>
              <a:tr h="422787">
                <a:tc>
                  <a:txBody>
                    <a:bodyPr/>
                    <a:lstStyle/>
                    <a:p>
                      <a:pPr algn="ctr" fontAlgn="ctr"/>
                      <a:r>
                        <a:rPr lang="fr-CA" sz="1300" u="none" strike="noStrike">
                          <a:effectLst/>
                        </a:rPr>
                        <a:t>0,01</a:t>
                      </a:r>
                      <a:endParaRPr lang="fr-CA" sz="1300" b="0" i="0" u="none" strike="noStrike">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18,8825297</a:t>
                      </a:r>
                    </a:p>
                  </a:txBody>
                  <a:tcPr marL="7620" marR="7620" marT="7620" marB="0" anchor="ctr"/>
                </a:tc>
                <a:extLst>
                  <a:ext uri="{0D108BD9-81ED-4DB2-BD59-A6C34878D82A}">
                    <a16:rowId xmlns:a16="http://schemas.microsoft.com/office/drawing/2014/main" val="4036792602"/>
                  </a:ext>
                </a:extLst>
              </a:tr>
            </a:tbl>
          </a:graphicData>
        </a:graphic>
      </p:graphicFrame>
      <p:sp>
        <p:nvSpPr>
          <p:cNvPr id="4" name="ZoneTexte 4">
            <a:extLst>
              <a:ext uri="{FF2B5EF4-FFF2-40B4-BE49-F238E27FC236}">
                <a16:creationId xmlns:a16="http://schemas.microsoft.com/office/drawing/2014/main" id="{779B6F13-D5E5-E8C2-ECB7-F2073E2589CF}"/>
              </a:ext>
            </a:extLst>
          </p:cNvPr>
          <p:cNvSpPr txBox="1"/>
          <p:nvPr/>
        </p:nvSpPr>
        <p:spPr>
          <a:xfrm>
            <a:off x="3473245" y="3544625"/>
            <a:ext cx="4038600" cy="276999"/>
          </a:xfrm>
          <a:prstGeom prst="rect">
            <a:avLst/>
          </a:prstGeom>
          <a:noFill/>
        </p:spPr>
        <p:txBody>
          <a:bodyPr wrap="square" rtlCol="0">
            <a:spAutoFit/>
          </a:bodyPr>
          <a:lstStyle/>
          <a:p>
            <a:r>
              <a:rPr lang="fr-FR" sz="1200" dirty="0"/>
              <a:t>Tableau 4. </a:t>
            </a:r>
            <a:r>
              <a:rPr lang="en-CA" sz="1200" dirty="0" err="1"/>
              <a:t>Déplacements</a:t>
            </a:r>
            <a:r>
              <a:rPr lang="en-CA" sz="1200" dirty="0"/>
              <a:t> pour un </a:t>
            </a:r>
            <a:r>
              <a:rPr lang="en-CA" sz="1200" dirty="0" err="1"/>
              <a:t>raffinement</a:t>
            </a:r>
            <a:r>
              <a:rPr lang="en-CA" sz="1200" dirty="0"/>
              <a:t> de </a:t>
            </a:r>
            <a:r>
              <a:rPr lang="en-CA" sz="1200" dirty="0" err="1"/>
              <a:t>maillage</a:t>
            </a:r>
            <a:endParaRPr lang="fr-FR" sz="1200" dirty="0"/>
          </a:p>
        </p:txBody>
      </p:sp>
      <p:sp>
        <p:nvSpPr>
          <p:cNvPr id="6" name="Slide Number Placeholder 5">
            <a:extLst>
              <a:ext uri="{FF2B5EF4-FFF2-40B4-BE49-F238E27FC236}">
                <a16:creationId xmlns:a16="http://schemas.microsoft.com/office/drawing/2014/main" id="{50073DD1-F228-7EC1-9926-E54F288DB991}"/>
              </a:ext>
            </a:extLst>
          </p:cNvPr>
          <p:cNvSpPr>
            <a:spLocks noGrp="1"/>
          </p:cNvSpPr>
          <p:nvPr>
            <p:ph type="sldNum" sz="quarter" idx="12"/>
          </p:nvPr>
        </p:nvSpPr>
        <p:spPr/>
        <p:txBody>
          <a:bodyPr/>
          <a:lstStyle/>
          <a:p>
            <a:fld id="{4BD3201E-7DF8-462B-AC18-61E63795AE0D}" type="slidenum">
              <a:rPr lang="en-CA" smtClean="0"/>
              <a:t>14</a:t>
            </a:fld>
            <a:endParaRPr lang="en-CA"/>
          </a:p>
        </p:txBody>
      </p:sp>
      <p:sp>
        <p:nvSpPr>
          <p:cNvPr id="7" name="Rectangle 6">
            <a:extLst>
              <a:ext uri="{FF2B5EF4-FFF2-40B4-BE49-F238E27FC236}">
                <a16:creationId xmlns:a16="http://schemas.microsoft.com/office/drawing/2014/main" id="{C4D0EBE4-5442-7A6A-D59B-61EE44D795EB}"/>
              </a:ext>
            </a:extLst>
          </p:cNvPr>
          <p:cNvSpPr/>
          <p:nvPr/>
        </p:nvSpPr>
        <p:spPr>
          <a:xfrm>
            <a:off x="0" y="365125"/>
            <a:ext cx="678427" cy="55664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67347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algn="just">
                  <a:lnSpc>
                    <a:spcPct val="100000"/>
                  </a:lnSpc>
                </a:pPr>
                <a:r>
                  <a:rPr lang="fr-FR" sz="1800" dirty="0">
                    <a:latin typeface="Aptos "/>
                  </a:rPr>
                  <a:t>Ecart entre l’ordre formel et l’ordre observé </a:t>
                </a:r>
                <a14:m>
                  <m:oMath xmlns:m="http://schemas.openxmlformats.org/officeDocument/2006/math">
                    <m:d>
                      <m:dPr>
                        <m:begChr m:val="|"/>
                        <m:endChr m:val="|"/>
                        <m:ctrlPr>
                          <a:rPr lang="fr-CA" sz="1800" i="1">
                            <a:latin typeface="Cambria Math" panose="02040503050406030204" pitchFamily="18" charset="0"/>
                          </a:rPr>
                        </m:ctrlPr>
                      </m:dPr>
                      <m:e>
                        <m:f>
                          <m:fPr>
                            <m:ctrlPr>
                              <a:rPr lang="fr-CA" sz="1800" i="1">
                                <a:latin typeface="Cambria Math" panose="02040503050406030204" pitchFamily="18" charset="0"/>
                              </a:rPr>
                            </m:ctrlPr>
                          </m:fPr>
                          <m:num>
                            <m:sSub>
                              <m:sSubPr>
                                <m:ctrlPr>
                                  <a:rPr lang="fr-CA" sz="1800" i="1">
                                    <a:latin typeface="Cambria Math" panose="02040503050406030204" pitchFamily="18" charset="0"/>
                                  </a:rPr>
                                </m:ctrlPr>
                              </m:sSubPr>
                              <m:e>
                                <m:r>
                                  <a:rPr lang="fr-FR" sz="1800" i="1">
                                    <a:latin typeface="Cambria Math" panose="02040503050406030204" pitchFamily="18" charset="0"/>
                                  </a:rPr>
                                  <m:t>𝑝</m:t>
                                </m:r>
                              </m:e>
                              <m:sub>
                                <m:r>
                                  <a:rPr lang="fr-FR" sz="1800" i="1">
                                    <a:latin typeface="Cambria Math" panose="02040503050406030204" pitchFamily="18" charset="0"/>
                                  </a:rPr>
                                  <m:t>𝑓</m:t>
                                </m:r>
                              </m:sub>
                            </m:sSub>
                            <m:r>
                              <a:rPr lang="fr-FR" sz="1800" i="1">
                                <a:latin typeface="Cambria Math" panose="02040503050406030204" pitchFamily="18" charset="0"/>
                              </a:rPr>
                              <m:t>−</m:t>
                            </m:r>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num>
                          <m:den>
                            <m:r>
                              <a:rPr lang="fr-FR" sz="1800" i="1">
                                <a:latin typeface="Cambria Math" panose="02040503050406030204" pitchFamily="18" charset="0"/>
                              </a:rPr>
                              <m:t>𝑝</m:t>
                            </m:r>
                          </m:den>
                        </m:f>
                      </m:e>
                    </m:d>
                    <m:r>
                      <a:rPr lang="fr-FR" sz="1800" i="1">
                        <a:latin typeface="Cambria Math" panose="02040503050406030204" pitchFamily="18" charset="0"/>
                      </a:rPr>
                      <m:t>=3%</m:t>
                    </m:r>
                  </m:oMath>
                </a14:m>
                <a:r>
                  <a:rPr lang="fr-CA" sz="1800" dirty="0">
                    <a:latin typeface="Aptos "/>
                  </a:rPr>
                  <a:t>. </a:t>
                </a:r>
              </a:p>
              <a:p>
                <a:pPr algn="just">
                  <a:lnSpc>
                    <a:spcPct val="100000"/>
                  </a:lnSpc>
                </a:pPr>
                <a:r>
                  <a:rPr lang="fr-CA" sz="1800" dirty="0">
                    <a:latin typeface="Aptos "/>
                  </a:rPr>
                  <a:t>Étape 1: GCI</a:t>
                </a:r>
              </a:p>
              <a:p>
                <a:pPr marL="0" indent="0" algn="ctr">
                  <a:lnSpc>
                    <a:spcPct val="100000"/>
                  </a:lnSpc>
                  <a:buNone/>
                </a:pPr>
                <a14:m>
                  <m:oMath xmlns:m="http://schemas.openxmlformats.org/officeDocument/2006/math">
                    <m:r>
                      <a:rPr lang="fr-FR" sz="1800" i="1">
                        <a:latin typeface="Cambria Math" panose="02040503050406030204" pitchFamily="18" charset="0"/>
                      </a:rPr>
                      <m:t>𝑓</m:t>
                    </m:r>
                    <m:r>
                      <a:rPr lang="fr-FR" sz="1800" i="1">
                        <a:latin typeface="Cambria Math" panose="02040503050406030204" pitchFamily="18" charset="0"/>
                      </a:rPr>
                      <m:t>=</m:t>
                    </m:r>
                    <m:sSub>
                      <m:sSubPr>
                        <m:ctrlPr>
                          <a:rPr lang="fr-CA"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h</m:t>
                        </m:r>
                      </m:sub>
                    </m:sSub>
                    <m:r>
                      <a:rPr lang="fr-FR" sz="1800" i="1">
                        <a:latin typeface="Cambria Math" panose="02040503050406030204" pitchFamily="18" charset="0"/>
                      </a:rPr>
                      <m:t>±</m:t>
                    </m:r>
                    <m:f>
                      <m:fPr>
                        <m:ctrlPr>
                          <a:rPr lang="fr-CA" sz="1800" i="1">
                            <a:latin typeface="Cambria Math" panose="02040503050406030204" pitchFamily="18" charset="0"/>
                          </a:rPr>
                        </m:ctrlPr>
                      </m:fPr>
                      <m:num>
                        <m:sSub>
                          <m:sSubPr>
                            <m:ctrlPr>
                              <a:rPr lang="fr-CA" sz="1800" i="1">
                                <a:latin typeface="Cambria Math" panose="02040503050406030204" pitchFamily="18" charset="0"/>
                              </a:rPr>
                            </m:ctrlPr>
                          </m:sSubPr>
                          <m:e>
                            <m:r>
                              <a:rPr lang="fr-FR" sz="1800" i="1">
                                <a:latin typeface="Cambria Math" panose="02040503050406030204" pitchFamily="18" charset="0"/>
                              </a:rPr>
                              <m:t>𝐹</m:t>
                            </m:r>
                          </m:e>
                          <m:sub>
                            <m:r>
                              <a:rPr lang="fr-FR" sz="1800" i="1">
                                <a:latin typeface="Cambria Math" panose="02040503050406030204" pitchFamily="18" charset="0"/>
                              </a:rPr>
                              <m:t>𝑆</m:t>
                            </m:r>
                          </m:sub>
                        </m:sSub>
                      </m:num>
                      <m:den>
                        <m:sSup>
                          <m:sSupPr>
                            <m:ctrlPr>
                              <a:rPr lang="fr-CA" sz="1800" i="1">
                                <a:latin typeface="Cambria Math" panose="02040503050406030204" pitchFamily="18" charset="0"/>
                              </a:rPr>
                            </m:ctrlPr>
                          </m:sSupPr>
                          <m:e>
                            <m:r>
                              <a:rPr lang="fr-FR" sz="1800" i="1">
                                <a:latin typeface="Cambria Math" panose="02040503050406030204" pitchFamily="18" charset="0"/>
                              </a:rPr>
                              <m:t>𝑟</m:t>
                            </m:r>
                          </m:e>
                          <m:sup>
                            <m:sSub>
                              <m:sSubPr>
                                <m:ctrlPr>
                                  <a:rPr lang="fr-CA" sz="1800" i="1">
                                    <a:latin typeface="Cambria Math" panose="02040503050406030204" pitchFamily="18" charset="0"/>
                                  </a:rPr>
                                </m:ctrlPr>
                              </m:sSubPr>
                              <m:e>
                                <m:r>
                                  <a:rPr lang="fr-FR" sz="1800" i="1">
                                    <a:latin typeface="Cambria Math" panose="02040503050406030204" pitchFamily="18" charset="0"/>
                                  </a:rPr>
                                  <m:t>𝑝</m:t>
                                </m:r>
                              </m:e>
                              <m:sub>
                                <m:r>
                                  <a:rPr lang="fr-FR" sz="1800" i="1">
                                    <a:latin typeface="Cambria Math" panose="02040503050406030204" pitchFamily="18" charset="0"/>
                                  </a:rPr>
                                  <m:t>𝑓</m:t>
                                </m:r>
                              </m:sub>
                            </m:sSub>
                          </m:sup>
                        </m:sSup>
                        <m:r>
                          <a:rPr lang="fr-FR" sz="1800" i="1">
                            <a:latin typeface="Cambria Math" panose="02040503050406030204" pitchFamily="18" charset="0"/>
                          </a:rPr>
                          <m:t>−1</m:t>
                        </m:r>
                      </m:den>
                    </m:f>
                    <m:d>
                      <m:dPr>
                        <m:begChr m:val="|"/>
                        <m:endChr m:val="|"/>
                        <m:ctrlPr>
                          <a:rPr lang="fr-CA" sz="1800" i="1">
                            <a:latin typeface="Cambria Math" panose="02040503050406030204" pitchFamily="18" charset="0"/>
                          </a:rPr>
                        </m:ctrlPr>
                      </m:dPr>
                      <m:e>
                        <m:sSub>
                          <m:sSubPr>
                            <m:ctrlPr>
                              <a:rPr lang="fr-CA"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h</m:t>
                            </m:r>
                          </m:sub>
                        </m:sSub>
                        <m:r>
                          <a:rPr lang="fr-FR" sz="1800" i="1">
                            <a:latin typeface="Cambria Math" panose="02040503050406030204" pitchFamily="18" charset="0"/>
                          </a:rPr>
                          <m:t>−</m:t>
                        </m:r>
                        <m:sSub>
                          <m:sSubPr>
                            <m:ctrlPr>
                              <a:rPr lang="fr-CA"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𝑟h</m:t>
                            </m:r>
                          </m:sub>
                        </m:sSub>
                      </m:e>
                    </m:d>
                  </m:oMath>
                </a14:m>
                <a:r>
                  <a:rPr lang="fr-FR" sz="1800" dirty="0">
                    <a:latin typeface="Aptos "/>
                  </a:rPr>
                  <a:t> </a:t>
                </a:r>
                <a:endParaRPr lang="fr-CA" sz="1800" dirty="0">
                  <a:latin typeface="Aptos "/>
                </a:endParaRPr>
              </a:p>
              <a:p>
                <a:pPr marL="0" indent="0" algn="just">
                  <a:lnSpc>
                    <a:spcPct val="100000"/>
                  </a:lnSpc>
                  <a:buNone/>
                </a:pPr>
                <a:r>
                  <a:rPr lang="fr-CA" sz="1800" dirty="0">
                    <a:latin typeface="Aptos "/>
                  </a:rPr>
                  <a:t>Dans notre cas l’écart relativement faible entre l’ordre formel et observé a permis de d’opter pour un faible facteur de sécurité </a:t>
                </a:r>
                <a14:m>
                  <m:oMath xmlns:m="http://schemas.openxmlformats.org/officeDocument/2006/math">
                    <m:sSub>
                      <m:sSubPr>
                        <m:ctrlPr>
                          <a:rPr lang="fr-CA" sz="1800" i="1">
                            <a:latin typeface="Cambria Math" panose="02040503050406030204" pitchFamily="18" charset="0"/>
                          </a:rPr>
                        </m:ctrlPr>
                      </m:sSubPr>
                      <m:e>
                        <m:r>
                          <a:rPr lang="fr-FR" sz="1800" i="1">
                            <a:latin typeface="Cambria Math" panose="02040503050406030204" pitchFamily="18" charset="0"/>
                          </a:rPr>
                          <m:t>𝐹</m:t>
                        </m:r>
                      </m:e>
                      <m:sub>
                        <m:r>
                          <a:rPr lang="fr-FR" sz="1800" i="1">
                            <a:latin typeface="Cambria Math" panose="02040503050406030204" pitchFamily="18" charset="0"/>
                          </a:rPr>
                          <m:t>𝑆</m:t>
                        </m:r>
                      </m:sub>
                    </m:sSub>
                  </m:oMath>
                </a14:m>
                <a:r>
                  <a:rPr lang="fr-CA" sz="1800" dirty="0">
                    <a:latin typeface="Aptos "/>
                  </a:rPr>
                  <a:t>=1,25. Ainsi, on obtient l’intervalle:</a:t>
                </a:r>
              </a:p>
              <a:p>
                <a:pPr marL="0" indent="0" algn="ctr">
                  <a:lnSpc>
                    <a:spcPct val="100000"/>
                  </a:lnSpc>
                  <a:buNone/>
                </a:pPr>
                <a:r>
                  <a:rPr lang="fr-CA" sz="1800" dirty="0">
                    <a:latin typeface="Aptos "/>
                  </a:rPr>
                  <a:t> </a:t>
                </a:r>
                <a14:m>
                  <m:oMath xmlns:m="http://schemas.openxmlformats.org/officeDocument/2006/math">
                    <m:r>
                      <a:rPr lang="fr-FR" sz="1800" i="1">
                        <a:latin typeface="Cambria Math" panose="02040503050406030204" pitchFamily="18" charset="0"/>
                      </a:rPr>
                      <m:t>𝑓</m:t>
                    </m:r>
                    <m:r>
                      <a:rPr lang="fr-FR" sz="1800" i="1">
                        <a:latin typeface="Cambria Math" panose="02040503050406030204" pitchFamily="18" charset="0"/>
                      </a:rPr>
                      <m:t>=41,54970169±2,399 . </m:t>
                    </m:r>
                    <m:sSup>
                      <m:sSupPr>
                        <m:ctrlPr>
                          <a:rPr lang="en-CA" sz="1800" b="0" i="1" smtClean="0">
                            <a:latin typeface="Cambria Math" panose="02040503050406030204" pitchFamily="18" charset="0"/>
                          </a:rPr>
                        </m:ctrlPr>
                      </m:sSupPr>
                      <m:e>
                        <m:r>
                          <a:rPr lang="en-CA" sz="1800" b="0" i="1" smtClean="0">
                            <a:latin typeface="Cambria Math" panose="02040503050406030204" pitchFamily="18" charset="0"/>
                          </a:rPr>
                          <m:t>10</m:t>
                        </m:r>
                      </m:e>
                      <m:sup>
                        <m:r>
                          <a:rPr lang="en-CA" sz="1800" b="0" i="1" smtClean="0">
                            <a:latin typeface="Cambria Math" panose="02040503050406030204" pitchFamily="18" charset="0"/>
                          </a:rPr>
                          <m:t>−7</m:t>
                        </m:r>
                      </m:sup>
                    </m:sSup>
                    <m:r>
                      <a:rPr lang="en-CA" sz="1800" b="0" i="1" smtClean="0">
                        <a:latin typeface="Cambria Math" panose="02040503050406030204" pitchFamily="18" charset="0"/>
                      </a:rPr>
                      <m:t>𝑚</m:t>
                    </m:r>
                    <m:r>
                      <a:rPr lang="en-CA" sz="1800" b="0" i="1" smtClean="0">
                        <a:latin typeface="Cambria Math" panose="02040503050406030204" pitchFamily="18" charset="0"/>
                      </a:rPr>
                      <m:t>.</m:t>
                    </m:r>
                  </m:oMath>
                </a14:m>
                <a:endParaRPr lang="en-CA" sz="1800" b="0" dirty="0">
                  <a:latin typeface="Aptos "/>
                </a:endParaRPr>
              </a:p>
              <a:p>
                <a:pPr marL="0" indent="0" algn="just">
                  <a:lnSpc>
                    <a:spcPct val="100000"/>
                  </a:lnSpc>
                  <a:buNone/>
                </a:pPr>
                <a:endParaRPr lang="en-CA" sz="1800" b="0" dirty="0">
                  <a:latin typeface="Aptos "/>
                </a:endParaRPr>
              </a:p>
              <a:p>
                <a:pPr algn="just">
                  <a:lnSpc>
                    <a:spcPct val="100000"/>
                  </a:lnSpc>
                </a:pPr>
                <a:r>
                  <a:rPr lang="fr-CA" sz="1800" dirty="0">
                    <a:latin typeface="Aptos "/>
                  </a:rPr>
                  <a:t>Étape 2: Extrapolation de Richardson</a:t>
                </a:r>
                <a:endParaRPr lang="fr-CA" sz="1800" strike="sngStrike" dirty="0">
                  <a:latin typeface="Aptos "/>
                </a:endParaRPr>
              </a:p>
              <a:p>
                <a:pPr marL="0" indent="0" algn="just">
                  <a:lnSpc>
                    <a:spcPct val="100000"/>
                  </a:lnSpc>
                  <a:buNone/>
                </a:pPr>
                <a14:m>
                  <m:oMathPara xmlns:m="http://schemas.openxmlformats.org/officeDocument/2006/math">
                    <m:oMathParaPr>
                      <m:jc m:val="centerGroup"/>
                    </m:oMathParaPr>
                    <m:oMath xmlns:m="http://schemas.openxmlformats.org/officeDocument/2006/math">
                      <m:r>
                        <a:rPr lang="fr-FR" sz="1800">
                          <a:latin typeface="Cambria Math" panose="02040503050406030204" pitchFamily="18" charset="0"/>
                        </a:rPr>
                        <m:t>𝑓</m:t>
                      </m:r>
                      <m:r>
                        <a:rPr lang="fr-FR" sz="1800">
                          <a:latin typeface="Cambria Math" panose="02040503050406030204" pitchFamily="18" charset="0"/>
                        </a:rPr>
                        <m:t>=</m:t>
                      </m:r>
                      <m:sSub>
                        <m:sSubPr>
                          <m:ctrlPr>
                            <a:rPr lang="fr-CA" sz="1800" i="1">
                              <a:latin typeface="Cambria Math" panose="02040503050406030204" pitchFamily="18" charset="0"/>
                            </a:rPr>
                          </m:ctrlPr>
                        </m:sSubPr>
                        <m:e>
                          <m:r>
                            <a:rPr lang="fr-FR" sz="1800">
                              <a:latin typeface="Cambria Math" panose="02040503050406030204" pitchFamily="18" charset="0"/>
                            </a:rPr>
                            <m:t>𝑓</m:t>
                          </m:r>
                        </m:e>
                        <m:sub>
                          <m:r>
                            <a:rPr lang="fr-FR" sz="1800">
                              <a:latin typeface="Cambria Math" panose="02040503050406030204" pitchFamily="18" charset="0"/>
                            </a:rPr>
                            <m:t>h</m:t>
                          </m:r>
                        </m:sub>
                      </m:sSub>
                      <m:r>
                        <a:rPr lang="fr-FR" sz="1800">
                          <a:latin typeface="Cambria Math" panose="02040503050406030204" pitchFamily="18" charset="0"/>
                        </a:rPr>
                        <m:t>+</m:t>
                      </m:r>
                      <m:f>
                        <m:fPr>
                          <m:ctrlPr>
                            <a:rPr lang="fr-CA" sz="1800" i="1">
                              <a:latin typeface="Cambria Math" panose="02040503050406030204" pitchFamily="18" charset="0"/>
                            </a:rPr>
                          </m:ctrlPr>
                        </m:fPr>
                        <m:num>
                          <m:sSub>
                            <m:sSubPr>
                              <m:ctrlPr>
                                <a:rPr lang="fr-CA" sz="1800" i="1">
                                  <a:latin typeface="Cambria Math" panose="02040503050406030204" pitchFamily="18" charset="0"/>
                                </a:rPr>
                              </m:ctrlPr>
                            </m:sSubPr>
                            <m:e>
                              <m:r>
                                <a:rPr lang="fr-FR" sz="1800">
                                  <a:latin typeface="Cambria Math" panose="02040503050406030204" pitchFamily="18" charset="0"/>
                                </a:rPr>
                                <m:t>𝑓</m:t>
                              </m:r>
                            </m:e>
                            <m:sub>
                              <m:r>
                                <a:rPr lang="fr-FR" sz="1800">
                                  <a:latin typeface="Cambria Math" panose="02040503050406030204" pitchFamily="18" charset="0"/>
                                </a:rPr>
                                <m:t>h</m:t>
                              </m:r>
                            </m:sub>
                          </m:sSub>
                          <m:r>
                            <a:rPr lang="fr-FR" sz="1800">
                              <a:latin typeface="Cambria Math" panose="02040503050406030204" pitchFamily="18" charset="0"/>
                            </a:rPr>
                            <m:t>−</m:t>
                          </m:r>
                          <m:sSub>
                            <m:sSubPr>
                              <m:ctrlPr>
                                <a:rPr lang="fr-CA" sz="1800" i="1">
                                  <a:latin typeface="Cambria Math" panose="02040503050406030204" pitchFamily="18" charset="0"/>
                                </a:rPr>
                              </m:ctrlPr>
                            </m:sSubPr>
                            <m:e>
                              <m:r>
                                <a:rPr lang="fr-FR" sz="1800">
                                  <a:latin typeface="Cambria Math" panose="02040503050406030204" pitchFamily="18" charset="0"/>
                                </a:rPr>
                                <m:t>𝑓</m:t>
                              </m:r>
                            </m:e>
                            <m:sub>
                              <m:r>
                                <a:rPr lang="fr-FR" sz="1800">
                                  <a:latin typeface="Cambria Math" panose="02040503050406030204" pitchFamily="18" charset="0"/>
                                </a:rPr>
                                <m:t>𝑟h</m:t>
                              </m:r>
                            </m:sub>
                          </m:sSub>
                        </m:num>
                        <m:den>
                          <m:sSup>
                            <m:sSupPr>
                              <m:ctrlPr>
                                <a:rPr lang="fr-CA" sz="1800" i="1">
                                  <a:latin typeface="Cambria Math" panose="02040503050406030204" pitchFamily="18" charset="0"/>
                                </a:rPr>
                              </m:ctrlPr>
                            </m:sSupPr>
                            <m:e>
                              <m:r>
                                <a:rPr lang="fr-FR" sz="1800">
                                  <a:latin typeface="Cambria Math" panose="02040503050406030204" pitchFamily="18" charset="0"/>
                                </a:rPr>
                                <m:t>𝑟</m:t>
                              </m:r>
                            </m:e>
                            <m:sup>
                              <m:sSub>
                                <m:sSubPr>
                                  <m:ctrlPr>
                                    <a:rPr lang="fr-CA" sz="1800" i="1">
                                      <a:latin typeface="Cambria Math" panose="02040503050406030204" pitchFamily="18" charset="0"/>
                                    </a:rPr>
                                  </m:ctrlPr>
                                </m:sSubPr>
                                <m:e>
                                  <m:r>
                                    <a:rPr lang="fr-FR" sz="1800">
                                      <a:latin typeface="Cambria Math" panose="02040503050406030204" pitchFamily="18" charset="0"/>
                                    </a:rPr>
                                    <m:t>𝑝</m:t>
                                  </m:r>
                                </m:e>
                                <m:sub>
                                  <m:r>
                                    <a:rPr lang="fr-FR" sz="1800">
                                      <a:latin typeface="Cambria Math" panose="02040503050406030204" pitchFamily="18" charset="0"/>
                                    </a:rPr>
                                    <m:t>𝑓</m:t>
                                  </m:r>
                                </m:sub>
                              </m:sSub>
                            </m:sup>
                          </m:sSup>
                          <m:r>
                            <a:rPr lang="fr-FR" sz="1800">
                              <a:latin typeface="Cambria Math" panose="02040503050406030204" pitchFamily="18" charset="0"/>
                            </a:rPr>
                            <m:t>−1</m:t>
                          </m:r>
                        </m:den>
                      </m:f>
                      <m:r>
                        <a:rPr lang="en-CA" sz="1800">
                          <a:latin typeface="Cambria Math" panose="02040503050406030204" pitchFamily="18" charset="0"/>
                        </a:rPr>
                        <m:t>=</m:t>
                      </m:r>
                      <m:r>
                        <m:rPr>
                          <m:nor/>
                        </m:rPr>
                        <a:rPr lang="fr-CA" sz="1800">
                          <a:latin typeface="Cambria Math" panose="02040503050406030204" pitchFamily="18" charset="0"/>
                        </a:rPr>
                        <m:t>41,54970188</m:t>
                      </m:r>
                      <m:r>
                        <a:rPr lang="en-CA" sz="1800">
                          <a:latin typeface="Cambria Math" panose="02040503050406030204" pitchFamily="18" charset="0"/>
                        </a:rPr>
                        <m:t>𝑚</m:t>
                      </m:r>
                    </m:oMath>
                  </m:oMathPara>
                </a14:m>
                <a:endParaRPr lang="en-CA" sz="1800" dirty="0">
                  <a:latin typeface="Cambria Math" panose="02040503050406030204" pitchFamily="18" charset="0"/>
                </a:endParaRPr>
              </a:p>
              <a:p>
                <a:pPr marL="0" indent="0" algn="just">
                  <a:lnSpc>
                    <a:spcPct val="100000"/>
                  </a:lnSpc>
                  <a:buNone/>
                </a:pPr>
                <a:endParaRPr lang="en-CA" sz="1800" dirty="0">
                  <a:latin typeface="Cambria Math" panose="02040503050406030204" pitchFamily="18" charset="0"/>
                </a:endParaRPr>
              </a:p>
              <a:p>
                <a:pPr marL="0" indent="0" algn="just">
                  <a:lnSpc>
                    <a:spcPct val="100000"/>
                  </a:lnSpc>
                  <a:buNone/>
                </a:pPr>
                <a:r>
                  <a:rPr lang="fr-CA" sz="1800" dirty="0">
                    <a:latin typeface="Aptos "/>
                  </a:rPr>
                  <a:t>Dans ce cas, l’erreur numérique </a:t>
                </a:r>
                <a14:m>
                  <m:oMath xmlns:m="http://schemas.openxmlformats.org/officeDocument/2006/math">
                    <m:sSub>
                      <m:sSubPr>
                        <m:ctrlPr>
                          <a:rPr lang="fr-CA" sz="1800" i="1">
                            <a:latin typeface="Cambria Math" panose="02040503050406030204" pitchFamily="18" charset="0"/>
                          </a:rPr>
                        </m:ctrlPr>
                      </m:sSubPr>
                      <m:e>
                        <m:r>
                          <a:rPr lang="fr-FR" sz="1800" i="1">
                            <a:latin typeface="Cambria Math" panose="02040503050406030204" pitchFamily="18" charset="0"/>
                          </a:rPr>
                          <m:t>𝑈</m:t>
                        </m:r>
                      </m:e>
                      <m:sub>
                        <m:r>
                          <a:rPr lang="fr-FR" sz="1800" i="1">
                            <a:latin typeface="Cambria Math" panose="02040503050406030204" pitchFamily="18" charset="0"/>
                          </a:rPr>
                          <m:t>𝑛𝑢𝑚</m:t>
                        </m:r>
                      </m:sub>
                    </m:sSub>
                    <m:r>
                      <a:rPr lang="fr-FR" sz="1800" i="1">
                        <a:latin typeface="Cambria Math" panose="02040503050406030204" pitchFamily="18" charset="0"/>
                      </a:rPr>
                      <m:t>=0</m:t>
                    </m:r>
                  </m:oMath>
                </a14:m>
                <a:r>
                  <a:rPr lang="fr-CA" sz="1800" dirty="0">
                    <a:latin typeface="Aptos "/>
                  </a:rPr>
                  <a:t>. Cette valeur de </a:t>
                </a:r>
                <a14:m>
                  <m:oMath xmlns:m="http://schemas.openxmlformats.org/officeDocument/2006/math">
                    <m:sSub>
                      <m:sSubPr>
                        <m:ctrlPr>
                          <a:rPr lang="fr-CA" sz="1800" i="1">
                            <a:latin typeface="Cambria Math" panose="02040503050406030204" pitchFamily="18" charset="0"/>
                          </a:rPr>
                        </m:ctrlPr>
                      </m:sSubPr>
                      <m:e>
                        <m:r>
                          <a:rPr lang="fr-FR" sz="1800" i="1">
                            <a:latin typeface="Cambria Math" panose="02040503050406030204" pitchFamily="18" charset="0"/>
                          </a:rPr>
                          <m:t>𝑈</m:t>
                        </m:r>
                      </m:e>
                      <m:sub>
                        <m:r>
                          <a:rPr lang="fr-FR" sz="1800" i="1">
                            <a:latin typeface="Cambria Math" panose="02040503050406030204" pitchFamily="18" charset="0"/>
                          </a:rPr>
                          <m:t>𝑛𝑢𝑚</m:t>
                        </m:r>
                      </m:sub>
                    </m:sSub>
                  </m:oMath>
                </a14:m>
                <a:r>
                  <a:rPr lang="fr-CA" sz="1800" dirty="0">
                    <a:latin typeface="Aptos "/>
                  </a:rPr>
                  <a:t> intervient par la suite dans le calcul de l’incertitude sur l’erreur du modèle.</a:t>
                </a:r>
                <a:endParaRPr lang="fr-FR" sz="1800" dirty="0">
                  <a:latin typeface="Aptos "/>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r="-464"/>
                </a:stretch>
              </a:blipFill>
            </p:spPr>
            <p:txBody>
              <a:bodyPr/>
              <a:lstStyle/>
              <a:p>
                <a:r>
                  <a:rPr lang="fr-FR">
                    <a:noFill/>
                  </a:rPr>
                  <a:t> </a:t>
                </a:r>
              </a:p>
            </p:txBody>
          </p:sp>
        </mc:Fallback>
      </mc:AlternateContent>
      <p:sp>
        <p:nvSpPr>
          <p:cNvPr id="4" name="Slide Number Placeholder 3">
            <a:extLst>
              <a:ext uri="{FF2B5EF4-FFF2-40B4-BE49-F238E27FC236}">
                <a16:creationId xmlns:a16="http://schemas.microsoft.com/office/drawing/2014/main" id="{6E8DD997-BFEB-4816-7E5D-1607C5862A03}"/>
              </a:ext>
            </a:extLst>
          </p:cNvPr>
          <p:cNvSpPr>
            <a:spLocks noGrp="1"/>
          </p:cNvSpPr>
          <p:nvPr>
            <p:ph type="sldNum" sz="quarter" idx="12"/>
          </p:nvPr>
        </p:nvSpPr>
        <p:spPr/>
        <p:txBody>
          <a:bodyPr/>
          <a:lstStyle/>
          <a:p>
            <a:fld id="{4BD3201E-7DF8-462B-AC18-61E63795AE0D}" type="slidenum">
              <a:rPr lang="en-CA" smtClean="0"/>
              <a:t>15</a:t>
            </a:fld>
            <a:endParaRPr lang="en-CA"/>
          </a:p>
        </p:txBody>
      </p:sp>
      <p:sp>
        <p:nvSpPr>
          <p:cNvPr id="5" name="Rectangle 4">
            <a:extLst>
              <a:ext uri="{FF2B5EF4-FFF2-40B4-BE49-F238E27FC236}">
                <a16:creationId xmlns:a16="http://schemas.microsoft.com/office/drawing/2014/main" id="{0F411A4D-A501-B948-8171-506FF21ADC4C}"/>
              </a:ext>
            </a:extLst>
          </p:cNvPr>
          <p:cNvSpPr/>
          <p:nvPr/>
        </p:nvSpPr>
        <p:spPr>
          <a:xfrm>
            <a:off x="0" y="365125"/>
            <a:ext cx="678427" cy="55664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06935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Propagation des incertitudes </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algn="just">
                  <a:lnSpc>
                    <a:spcPct val="110000"/>
                  </a:lnSpc>
                </a:pPr>
                <a:r>
                  <a:rPr lang="fr-FR" sz="1700" dirty="0"/>
                  <a:t>Propagation d’incertitude : méthode de Monte Carlo (sans LHS car une donnée d’entrée) pour une série de 100 valeurs aléatoires.</a:t>
                </a:r>
              </a:p>
              <a:p>
                <a:pPr marL="0" indent="0" algn="just">
                  <a:lnSpc>
                    <a:spcPct val="110000"/>
                  </a:lnSpc>
                  <a:buNone/>
                </a:pPr>
                <a:endParaRPr lang="fr-FR" sz="1700" dirty="0"/>
              </a:p>
              <a:p>
                <a:pPr algn="just">
                  <a:lnSpc>
                    <a:spcPct val="110000"/>
                  </a:lnSpc>
                </a:pPr>
                <a:r>
                  <a:rPr lang="fr-FR" sz="1700" dirty="0"/>
                  <a:t>UNE donnée d’entrée du problème: la force verticale vers le bas (valeur choisie F=150 N)</a:t>
                </a:r>
              </a:p>
              <a:p>
                <a:pPr marL="0" indent="0" algn="just">
                  <a:lnSpc>
                    <a:spcPct val="110000"/>
                  </a:lnSpc>
                  <a:buNone/>
                </a:pPr>
                <a:endParaRPr lang="fr-FR" sz="1700" dirty="0"/>
              </a:p>
              <a:p>
                <a:pPr algn="just">
                  <a:lnSpc>
                    <a:spcPct val="110000"/>
                  </a:lnSpc>
                </a:pPr>
                <a:r>
                  <a:rPr lang="fr-FR" sz="1700" dirty="0"/>
                  <a:t>Hypothèses: </a:t>
                </a:r>
              </a:p>
              <a:p>
                <a:pPr marL="0" indent="0" algn="just">
                  <a:lnSpc>
                    <a:spcPct val="110000"/>
                  </a:lnSpc>
                  <a:buNone/>
                </a:pPr>
                <a:r>
                  <a:rPr lang="fr-FR" sz="1700" dirty="0"/>
                  <a:t>On suppose une distribution normale centrée en « 150 » + écart-type assimilé à celui d'un dynamomètre</a:t>
                </a:r>
              </a:p>
              <a:p>
                <a:pPr marL="0" indent="0" algn="just">
                  <a:lnSpc>
                    <a:spcPct val="110000"/>
                  </a:lnSpc>
                  <a:buNone/>
                </a:pPr>
                <a14:m>
                  <m:oMathPara xmlns:m="http://schemas.openxmlformats.org/officeDocument/2006/math">
                    <m:oMathParaPr>
                      <m:jc m:val="left"/>
                    </m:oMathParaPr>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m:t>
                      </m:r>
                      <m:r>
                        <a:rPr lang="fr-FR" sz="1700" i="1" dirty="0" smtClean="0">
                          <a:latin typeface="Cambria Math" panose="02040503050406030204" pitchFamily="18" charset="0"/>
                        </a:rPr>
                        <m:t>𝑁</m:t>
                      </m:r>
                      <m:r>
                        <a:rPr lang="fr-FR" sz="1700" i="1" dirty="0" smtClean="0">
                          <a:latin typeface="Cambria Math" panose="02040503050406030204" pitchFamily="18" charset="0"/>
                        </a:rPr>
                        <m:t>(150,</m:t>
                      </m:r>
                      <m:r>
                        <a:rPr lang="fr-FR" sz="1700" i="1" dirty="0" smtClean="0">
                          <a:latin typeface="Cambria Math" panose="02040503050406030204" pitchFamily="18" charset="0"/>
                        </a:rPr>
                        <m:t>𝜎</m:t>
                      </m:r>
                      <m:r>
                        <a:rPr lang="fr-FR" sz="1700" i="1" dirty="0" smtClean="0">
                          <a:latin typeface="Cambria Math" panose="02040503050406030204" pitchFamily="18" charset="0"/>
                        </a:rPr>
                        <m:t>)   </m:t>
                      </m:r>
                      <m:r>
                        <a:rPr lang="fr-FR" sz="1700" i="1" dirty="0" smtClean="0">
                          <a:latin typeface="Cambria Math" panose="02040503050406030204" pitchFamily="18" charset="0"/>
                          <a:sym typeface="Wingdings" panose="05000000000000000000" pitchFamily="2" charset="2"/>
                        </a:rPr>
                        <m:t>𝜎</m:t>
                      </m:r>
                      <m:r>
                        <a:rPr lang="fr-FR" sz="1700" i="1" dirty="0" smtClean="0">
                          <a:latin typeface="Cambria Math" panose="02040503050406030204" pitchFamily="18" charset="0"/>
                          <a:sym typeface="Wingdings" panose="05000000000000000000" pitchFamily="2" charset="2"/>
                        </a:rPr>
                        <m:t>?</m:t>
                      </m:r>
                    </m:oMath>
                  </m:oMathPara>
                </a14:m>
                <a:endParaRPr lang="fr-FR" sz="1700" dirty="0"/>
              </a:p>
              <a:p>
                <a:pPr marL="0" indent="0" algn="just">
                  <a:lnSpc>
                    <a:spcPct val="110000"/>
                  </a:lnSpc>
                  <a:buNone/>
                </a:pPr>
                <a:r>
                  <a:rPr lang="fr-FR" sz="1700" dirty="0"/>
                  <a:t>Choix d’un dynamomètre  (</a:t>
                </a:r>
                <a:r>
                  <a:rPr lang="fr-FR" sz="1700" dirty="0">
                    <a:ea typeface="+mn-lt"/>
                    <a:cs typeface="+mn-lt"/>
                  </a:rPr>
                  <a:t>DFS2-500) avec précision de ±0.1 % de sa pleine échelle (de 2500 N). Donc l’écart-type sur ses mesures est </a:t>
                </a:r>
                <a14:m>
                  <m:oMath xmlns:m="http://schemas.openxmlformats.org/officeDocument/2006/math">
                    <m:r>
                      <a:rPr lang="fr-FR" sz="1700" i="1" dirty="0" smtClean="0">
                        <a:latin typeface="Cambria Math" panose="02040503050406030204" pitchFamily="18" charset="0"/>
                        <a:ea typeface="+mn-lt"/>
                        <a:cs typeface="+mn-lt"/>
                      </a:rPr>
                      <m:t>𝜎</m:t>
                    </m:r>
                    <m:r>
                      <a:rPr lang="fr-FR" sz="1700" i="1" dirty="0" smtClean="0">
                        <a:latin typeface="Cambria Math" panose="02040503050406030204" pitchFamily="18" charset="0"/>
                        <a:ea typeface="+mn-lt"/>
                        <a:cs typeface="+mn-lt"/>
                      </a:rPr>
                      <m:t>=±2.5 </m:t>
                    </m:r>
                    <m:r>
                      <a:rPr lang="fr-FR" sz="1700" i="1" dirty="0" smtClean="0">
                        <a:latin typeface="Cambria Math" panose="02040503050406030204" pitchFamily="18" charset="0"/>
                        <a:ea typeface="+mn-lt"/>
                        <a:cs typeface="+mn-lt"/>
                      </a:rPr>
                      <m:t>𝑁</m:t>
                    </m:r>
                  </m:oMath>
                </a14:m>
                <a:endParaRPr lang="fr-FR" sz="1700" dirty="0">
                  <a:ea typeface="+mn-lt"/>
                  <a:cs typeface="+mn-lt"/>
                </a:endParaRPr>
              </a:p>
              <a:p>
                <a:pPr marL="0" indent="0" algn="just">
                  <a:lnSpc>
                    <a:spcPct val="110000"/>
                  </a:lnSpc>
                  <a:buNone/>
                </a:pPr>
                <a:r>
                  <a:rPr lang="fr-FR" sz="1700" dirty="0"/>
                  <a:t>Donc </a:t>
                </a:r>
                <a14:m>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 ~ </m:t>
                    </m:r>
                    <m:r>
                      <a:rPr lang="fr-FR" sz="1700" i="1" dirty="0" smtClean="0">
                        <a:latin typeface="Cambria Math" panose="02040503050406030204" pitchFamily="18" charset="0"/>
                      </a:rPr>
                      <m:t>𝑁</m:t>
                    </m:r>
                    <m:r>
                      <a:rPr lang="fr-FR" sz="1700" i="1" dirty="0" smtClean="0">
                        <a:latin typeface="Cambria Math" panose="02040503050406030204" pitchFamily="18" charset="0"/>
                      </a:rPr>
                      <m:t>(</m:t>
                    </m:r>
                    <m:r>
                      <a:rPr lang="en-CA" sz="1700" b="0" i="1" dirty="0" smtClean="0">
                        <a:latin typeface="Cambria Math" panose="02040503050406030204" pitchFamily="18" charset="0"/>
                      </a:rPr>
                      <m:t>𝜇</m:t>
                    </m:r>
                    <m:r>
                      <a:rPr lang="fr-FR" sz="1700" i="1" dirty="0" smtClean="0">
                        <a:latin typeface="Cambria Math" panose="02040503050406030204" pitchFamily="18" charset="0"/>
                      </a:rPr>
                      <m:t>=</m:t>
                    </m:r>
                    <m:r>
                      <a:rPr lang="en-US" sz="1700" b="0" i="1" dirty="0" smtClean="0">
                        <a:latin typeface="Cambria Math" panose="02040503050406030204" pitchFamily="18" charset="0"/>
                      </a:rPr>
                      <m:t>15</m:t>
                    </m:r>
                    <m:r>
                      <a:rPr lang="fr-FR" sz="1700" i="1" dirty="0" smtClean="0">
                        <a:latin typeface="Cambria Math" panose="02040503050406030204" pitchFamily="18" charset="0"/>
                      </a:rPr>
                      <m:t>0, </m:t>
                    </m:r>
                    <m:r>
                      <a:rPr lang="fr-FR" sz="1700" i="1" dirty="0" smtClean="0">
                        <a:latin typeface="Cambria Math" panose="02040503050406030204" pitchFamily="18" charset="0"/>
                      </a:rPr>
                      <m:t>𝜎</m:t>
                    </m:r>
                    <m:r>
                      <a:rPr lang="fr-FR" sz="1700" i="1" dirty="0" smtClean="0">
                        <a:latin typeface="Cambria Math" panose="02040503050406030204" pitchFamily="18" charset="0"/>
                      </a:rPr>
                      <m:t>=2.5)</m:t>
                    </m:r>
                  </m:oMath>
                </a14:m>
                <a:r>
                  <a:rPr lang="fr-FR" sz="1700" i="1" dirty="0"/>
                  <a:t>.</a:t>
                </a:r>
                <a:endParaRPr lang="fr-FR" sz="17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114" r="-348"/>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EDBA832B-5201-7BC0-7939-CDC9FCD3F61C}"/>
              </a:ext>
            </a:extLst>
          </p:cNvPr>
          <p:cNvSpPr>
            <a:spLocks noGrp="1"/>
          </p:cNvSpPr>
          <p:nvPr>
            <p:ph type="sldNum" sz="quarter" idx="12"/>
          </p:nvPr>
        </p:nvSpPr>
        <p:spPr/>
        <p:txBody>
          <a:bodyPr/>
          <a:lstStyle/>
          <a:p>
            <a:fld id="{4BD3201E-7DF8-462B-AC18-61E63795AE0D}" type="slidenum">
              <a:rPr lang="en-CA" smtClean="0"/>
              <a:t>16</a:t>
            </a:fld>
            <a:endParaRPr lang="en-CA"/>
          </a:p>
        </p:txBody>
      </p:sp>
      <p:sp>
        <p:nvSpPr>
          <p:cNvPr id="6" name="Rectangle 5">
            <a:extLst>
              <a:ext uri="{FF2B5EF4-FFF2-40B4-BE49-F238E27FC236}">
                <a16:creationId xmlns:a16="http://schemas.microsoft.com/office/drawing/2014/main" id="{501C3A99-74C7-2871-A4E0-6B672DBDAFA1}"/>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3163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4412226" cy="2782529"/>
          </a:xfrm>
        </p:spPr>
        <p:txBody>
          <a:bodyPr vert="horz" lIns="91440" tIns="45720" rIns="91440" bIns="45720" rtlCol="0" anchor="t">
            <a:normAutofit/>
          </a:bodyPr>
          <a:lstStyle/>
          <a:p>
            <a:pPr marL="0" indent="0">
              <a:buNone/>
            </a:pPr>
            <a:r>
              <a:rPr lang="fr-FR" sz="1400" b="1" dirty="0"/>
              <a:t>Données d'entrée (F) avec </a:t>
            </a:r>
            <a:r>
              <a:rPr lang="fr-FR" sz="1400" b="1" dirty="0" err="1"/>
              <a:t>seed</a:t>
            </a:r>
            <a:r>
              <a:rPr lang="fr-FR" sz="1400" b="1" dirty="0"/>
              <a:t>=0:</a:t>
            </a:r>
          </a:p>
          <a:p>
            <a:r>
              <a:rPr lang="fr-FR" sz="1400" dirty="0">
                <a:ea typeface="+mn-lt"/>
                <a:cs typeface="+mn-lt"/>
              </a:rPr>
              <a:t>Moyenne voulue:  150.0 N</a:t>
            </a:r>
          </a:p>
          <a:p>
            <a:r>
              <a:rPr lang="fr-FR" sz="1400" dirty="0">
                <a:ea typeface="+mn-lt"/>
                <a:cs typeface="+mn-lt"/>
              </a:rPr>
              <a:t>Moyenne de l’échantillon:  150.14952 N</a:t>
            </a:r>
          </a:p>
          <a:p>
            <a:r>
              <a:rPr lang="fr-FR" sz="1400" dirty="0">
                <a:ea typeface="+mn-lt"/>
                <a:cs typeface="+mn-lt"/>
              </a:rPr>
              <a:t>Déviation standard voulue:  2.5 N</a:t>
            </a:r>
          </a:p>
          <a:p>
            <a:r>
              <a:rPr lang="fr-FR" sz="1400" dirty="0">
                <a:ea typeface="+mn-lt"/>
                <a:cs typeface="+mn-lt"/>
              </a:rPr>
              <a:t>Déviation standard de l’échantillon:  2.519705613 N</a:t>
            </a:r>
          </a:p>
          <a:p>
            <a:r>
              <a:rPr lang="fr-FR" sz="1400" dirty="0">
                <a:ea typeface="+mn-lt"/>
                <a:cs typeface="+mn-lt"/>
              </a:rPr>
              <a:t>Intervalle de confiance à  95.0 % :  [149.6496176;  150.6494224] N</a:t>
            </a:r>
          </a:p>
        </p:txBody>
      </p:sp>
      <p:sp>
        <p:nvSpPr>
          <p:cNvPr id="5" name="ZoneTexte 4">
            <a:extLst>
              <a:ext uri="{FF2B5EF4-FFF2-40B4-BE49-F238E27FC236}">
                <a16:creationId xmlns:a16="http://schemas.microsoft.com/office/drawing/2014/main" id="{76AD7D8A-0457-B0F8-7EAA-601E8FBAEA09}"/>
              </a:ext>
            </a:extLst>
          </p:cNvPr>
          <p:cNvSpPr txBox="1"/>
          <p:nvPr/>
        </p:nvSpPr>
        <p:spPr>
          <a:xfrm>
            <a:off x="464777" y="6211529"/>
            <a:ext cx="5027768" cy="276999"/>
          </a:xfrm>
          <a:prstGeom prst="rect">
            <a:avLst/>
          </a:prstGeom>
          <a:noFill/>
        </p:spPr>
        <p:txBody>
          <a:bodyPr wrap="square" rtlCol="0">
            <a:spAutoFit/>
          </a:bodyPr>
          <a:lstStyle/>
          <a:p>
            <a:r>
              <a:rPr lang="en-CA" sz="1200" dirty="0"/>
              <a:t>PDF d’un </a:t>
            </a:r>
            <a:r>
              <a:rPr lang="en-CA" sz="1200" dirty="0" err="1"/>
              <a:t>échantillon</a:t>
            </a:r>
            <a:r>
              <a:rPr lang="en-CA" sz="1200" dirty="0"/>
              <a:t> de 100 </a:t>
            </a:r>
            <a:r>
              <a:rPr lang="en-CA" sz="1200" dirty="0" err="1"/>
              <a:t>valeurs</a:t>
            </a:r>
            <a:r>
              <a:rPr lang="en-CA" sz="1200" dirty="0"/>
              <a:t> de la donnée </a:t>
            </a:r>
            <a:r>
              <a:rPr lang="en-CA" sz="1200" dirty="0" err="1"/>
              <a:t>d’entrée</a:t>
            </a:r>
            <a:r>
              <a:rPr lang="en-CA" sz="1200" dirty="0"/>
              <a:t> F=150 [N]</a:t>
            </a:r>
            <a:endParaRPr lang="fr-FR" sz="1200" dirty="0"/>
          </a:p>
        </p:txBody>
      </p:sp>
      <p:graphicFrame>
        <p:nvGraphicFramePr>
          <p:cNvPr id="6" name="Chart 5">
            <a:extLst>
              <a:ext uri="{FF2B5EF4-FFF2-40B4-BE49-F238E27FC236}">
                <a16:creationId xmlns:a16="http://schemas.microsoft.com/office/drawing/2014/main" id="{5393150A-9307-8620-5B82-2C263A6C0560}"/>
              </a:ext>
            </a:extLst>
          </p:cNvPr>
          <p:cNvGraphicFramePr>
            <a:graphicFrameLocks/>
          </p:cNvGraphicFramePr>
          <p:nvPr>
            <p:extLst>
              <p:ext uri="{D42A27DB-BD31-4B8C-83A1-F6EECF244321}">
                <p14:modId xmlns:p14="http://schemas.microsoft.com/office/powerpoint/2010/main" val="856810838"/>
              </p:ext>
            </p:extLst>
          </p:nvPr>
        </p:nvGraphicFramePr>
        <p:xfrm>
          <a:off x="572730" y="3429000"/>
          <a:ext cx="4205748" cy="28694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EF2E9CB3-DE1D-9445-68BB-59FA16D3ED3C}"/>
              </a:ext>
            </a:extLst>
          </p:cNvPr>
          <p:cNvGraphicFramePr>
            <a:graphicFrameLocks/>
          </p:cNvGraphicFramePr>
          <p:nvPr>
            <p:extLst>
              <p:ext uri="{D42A27DB-BD31-4B8C-83A1-F6EECF244321}">
                <p14:modId xmlns:p14="http://schemas.microsoft.com/office/powerpoint/2010/main" val="2392496904"/>
              </p:ext>
            </p:extLst>
          </p:nvPr>
        </p:nvGraphicFramePr>
        <p:xfrm>
          <a:off x="7443021" y="1055739"/>
          <a:ext cx="3940276" cy="278252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DE761705-BA20-AB8B-F766-AF212357F89B}"/>
              </a:ext>
            </a:extLst>
          </p:cNvPr>
          <p:cNvGraphicFramePr>
            <a:graphicFrameLocks/>
          </p:cNvGraphicFramePr>
          <p:nvPr>
            <p:extLst>
              <p:ext uri="{D42A27DB-BD31-4B8C-83A1-F6EECF244321}">
                <p14:modId xmlns:p14="http://schemas.microsoft.com/office/powerpoint/2010/main" val="2573613362"/>
              </p:ext>
            </p:extLst>
          </p:nvPr>
        </p:nvGraphicFramePr>
        <p:xfrm>
          <a:off x="7413525" y="4129549"/>
          <a:ext cx="3940276" cy="2365574"/>
        </p:xfrm>
        <a:graphic>
          <a:graphicData uri="http://schemas.openxmlformats.org/drawingml/2006/chart">
            <c:chart xmlns:c="http://schemas.openxmlformats.org/drawingml/2006/chart" xmlns:r="http://schemas.openxmlformats.org/officeDocument/2006/relationships" r:id="rId4"/>
          </a:graphicData>
        </a:graphic>
      </p:graphicFrame>
      <p:sp>
        <p:nvSpPr>
          <p:cNvPr id="8" name="ZoneTexte 4">
            <a:extLst>
              <a:ext uri="{FF2B5EF4-FFF2-40B4-BE49-F238E27FC236}">
                <a16:creationId xmlns:a16="http://schemas.microsoft.com/office/drawing/2014/main" id="{EC256C5A-ABAF-C306-90BE-F9CF379D8C58}"/>
              </a:ext>
            </a:extLst>
          </p:cNvPr>
          <p:cNvSpPr txBox="1"/>
          <p:nvPr/>
        </p:nvSpPr>
        <p:spPr>
          <a:xfrm>
            <a:off x="9232489" y="6494361"/>
            <a:ext cx="1386349" cy="276999"/>
          </a:xfrm>
          <a:prstGeom prst="rect">
            <a:avLst/>
          </a:prstGeom>
          <a:noFill/>
        </p:spPr>
        <p:txBody>
          <a:bodyPr wrap="square" rtlCol="0">
            <a:spAutoFit/>
          </a:bodyPr>
          <a:lstStyle/>
          <a:p>
            <a:r>
              <a:rPr lang="en-CA" sz="1200" dirty="0"/>
              <a:t>CDF de la SRQ</a:t>
            </a:r>
            <a:endParaRPr lang="fr-FR" sz="1200" dirty="0"/>
          </a:p>
        </p:txBody>
      </p:sp>
      <p:sp>
        <p:nvSpPr>
          <p:cNvPr id="9" name="ZoneTexte 4">
            <a:extLst>
              <a:ext uri="{FF2B5EF4-FFF2-40B4-BE49-F238E27FC236}">
                <a16:creationId xmlns:a16="http://schemas.microsoft.com/office/drawing/2014/main" id="{CB2B080B-D859-7DD1-FE8F-F2D610202CA4}"/>
              </a:ext>
            </a:extLst>
          </p:cNvPr>
          <p:cNvSpPr txBox="1"/>
          <p:nvPr/>
        </p:nvSpPr>
        <p:spPr>
          <a:xfrm>
            <a:off x="9113071" y="3712595"/>
            <a:ext cx="1386349" cy="276999"/>
          </a:xfrm>
          <a:prstGeom prst="rect">
            <a:avLst/>
          </a:prstGeom>
          <a:noFill/>
        </p:spPr>
        <p:txBody>
          <a:bodyPr wrap="square" rtlCol="0">
            <a:spAutoFit/>
          </a:bodyPr>
          <a:lstStyle/>
          <a:p>
            <a:r>
              <a:rPr lang="en-CA" sz="1200" dirty="0"/>
              <a:t>PDF de la SRQ</a:t>
            </a:r>
            <a:endParaRPr lang="fr-FR" sz="1200" dirty="0"/>
          </a:p>
        </p:txBody>
      </p:sp>
      <p:cxnSp>
        <p:nvCxnSpPr>
          <p:cNvPr id="11" name="Straight Connector 10">
            <a:extLst>
              <a:ext uri="{FF2B5EF4-FFF2-40B4-BE49-F238E27FC236}">
                <a16:creationId xmlns:a16="http://schemas.microsoft.com/office/drawing/2014/main" id="{AAF07D3B-1E15-9780-984D-18E7B3DEAC4A}"/>
              </a:ext>
            </a:extLst>
          </p:cNvPr>
          <p:cNvCxnSpPr>
            <a:cxnSpLocks/>
          </p:cNvCxnSpPr>
          <p:nvPr/>
        </p:nvCxnSpPr>
        <p:spPr>
          <a:xfrm>
            <a:off x="5492545" y="176981"/>
            <a:ext cx="0" cy="6311547"/>
          </a:xfrm>
          <a:prstGeom prst="line">
            <a:avLst/>
          </a:prstGeom>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062D39EF-C627-2F75-FAD0-46F5FBE0A259}"/>
              </a:ext>
            </a:extLst>
          </p:cNvPr>
          <p:cNvSpPr txBox="1"/>
          <p:nvPr/>
        </p:nvSpPr>
        <p:spPr>
          <a:xfrm>
            <a:off x="5651091" y="430264"/>
            <a:ext cx="4737918" cy="1169551"/>
          </a:xfrm>
          <a:prstGeom prst="rect">
            <a:avLst/>
          </a:prstGeom>
          <a:noFill/>
        </p:spPr>
        <p:txBody>
          <a:bodyPr wrap="square">
            <a:spAutoFit/>
          </a:bodyPr>
          <a:lstStyle/>
          <a:p>
            <a:pPr algn="just"/>
            <a:r>
              <a:rPr lang="fr-FR" sz="1400" b="1" dirty="0"/>
              <a:t>Résultat des simulations sur </a:t>
            </a:r>
            <a:r>
              <a:rPr lang="fr-FR" sz="1400" b="1" dirty="0" err="1"/>
              <a:t>SimCenter</a:t>
            </a:r>
            <a:r>
              <a:rPr lang="fr-FR" sz="1400" b="1" dirty="0"/>
              <a:t> :</a:t>
            </a:r>
          </a:p>
          <a:p>
            <a:pPr algn="just"/>
            <a:r>
              <a:rPr lang="fr-FR" sz="1400" dirty="0"/>
              <a:t>SRQ = déplacement postérieur de L1 en [mm] </a:t>
            </a:r>
          </a:p>
          <a:p>
            <a:pPr marL="0" indent="0" algn="just">
              <a:buNone/>
            </a:pPr>
            <a:endParaRPr lang="fr-FR" sz="1400" i="1" dirty="0"/>
          </a:p>
          <a:p>
            <a:pPr marL="0" indent="0" algn="just">
              <a:buNone/>
            </a:pPr>
            <a:r>
              <a:rPr lang="fr-FR" sz="1400" i="1" dirty="0"/>
              <a:t>µ(SRQ) = 18.9372 mm</a:t>
            </a:r>
          </a:p>
          <a:p>
            <a:pPr marL="0" indent="0">
              <a:buNone/>
            </a:pPr>
            <a:r>
              <a:rPr lang="fr-FR" sz="1400" i="1" dirty="0"/>
              <a:t>σ(SRQ) = 0.70302 mm</a:t>
            </a:r>
            <a:endParaRPr lang="fr-FR" sz="1400" dirty="0"/>
          </a:p>
        </p:txBody>
      </p:sp>
      <p:sp>
        <p:nvSpPr>
          <p:cNvPr id="15" name="Slide Number Placeholder 14">
            <a:extLst>
              <a:ext uri="{FF2B5EF4-FFF2-40B4-BE49-F238E27FC236}">
                <a16:creationId xmlns:a16="http://schemas.microsoft.com/office/drawing/2014/main" id="{7222E76E-883A-5391-13F6-F2CE9856F1F8}"/>
              </a:ext>
            </a:extLst>
          </p:cNvPr>
          <p:cNvSpPr>
            <a:spLocks noGrp="1"/>
          </p:cNvSpPr>
          <p:nvPr>
            <p:ph type="sldNum" sz="quarter" idx="12"/>
          </p:nvPr>
        </p:nvSpPr>
        <p:spPr/>
        <p:txBody>
          <a:bodyPr/>
          <a:lstStyle/>
          <a:p>
            <a:fld id="{4BD3201E-7DF8-462B-AC18-61E63795AE0D}" type="slidenum">
              <a:rPr lang="en-CA" smtClean="0"/>
              <a:t>17</a:t>
            </a:fld>
            <a:endParaRPr lang="en-CA"/>
          </a:p>
        </p:txBody>
      </p:sp>
      <p:sp>
        <p:nvSpPr>
          <p:cNvPr id="17" name="Rectangle 16">
            <a:extLst>
              <a:ext uri="{FF2B5EF4-FFF2-40B4-BE49-F238E27FC236}">
                <a16:creationId xmlns:a16="http://schemas.microsoft.com/office/drawing/2014/main" id="{D756C84A-348C-BD52-5F51-C4B6456D3BF2}"/>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32729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nSpc>
                    <a:spcPct val="100000"/>
                  </a:lnSpc>
                  <a:spcBef>
                    <a:spcPts val="6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fr-FR" sz="1600" b="1" i="1">
                            <a:latin typeface="Cambria Math" panose="02040503050406030204" pitchFamily="18" charset="0"/>
                          </a:rPr>
                          <m:t>𝒊𝒏𝒑𝒖𝒕</m:t>
                        </m:r>
                      </m:sub>
                    </m:sSub>
                  </m:oMath>
                </a14:m>
                <a:r>
                  <a:rPr lang="fr-FR" sz="1600" b="1" dirty="0"/>
                  <a:t> :</a:t>
                </a:r>
              </a:p>
              <a:p>
                <a:pPr marL="0" indent="0" algn="just">
                  <a:lnSpc>
                    <a:spcPct val="100000"/>
                  </a:lnSpc>
                  <a:spcBef>
                    <a:spcPts val="600"/>
                  </a:spcBef>
                  <a:buNone/>
                </a:pPr>
                <a14:m>
                  <m:oMath xmlns:m="http://schemas.openxmlformats.org/officeDocument/2006/math">
                    <m:sSub>
                      <m:sSubPr>
                        <m:ctrlPr>
                          <a:rPr lang="fr-FR" sz="1600" b="0" i="1" smtClean="0">
                            <a:latin typeface="Cambria Math" panose="02040503050406030204" pitchFamily="18" charset="0"/>
                          </a:rPr>
                        </m:ctrlPr>
                      </m:sSubPr>
                      <m:e>
                        <m:r>
                          <a:rPr lang="en-CA" sz="1600" b="0" i="1" smtClean="0">
                            <a:latin typeface="Cambria Math" panose="02040503050406030204" pitchFamily="18" charset="0"/>
                          </a:rPr>
                          <m:t>𝑢</m:t>
                        </m:r>
                      </m:e>
                      <m:sub>
                        <m:r>
                          <a:rPr lang="fr-FR" sz="1600" i="1" smtClean="0">
                            <a:latin typeface="Cambria Math" panose="02040503050406030204" pitchFamily="18" charset="0"/>
                          </a:rPr>
                          <m:t>𝑖𝑛𝑝𝑢𝑡</m:t>
                        </m:r>
                      </m:sub>
                    </m:sSub>
                  </m:oMath>
                </a14:m>
                <a:r>
                  <a:rPr lang="fr-FR" sz="1600" dirty="0"/>
                  <a:t> selon la méthode de Monte-Carlo:</a:t>
                </a:r>
              </a:p>
              <a:p>
                <a:pPr marL="0" indent="0" algn="just">
                  <a:lnSpc>
                    <a:spcPct val="100000"/>
                  </a:lnSpc>
                  <a:buNone/>
                </a:pPr>
                <a14:m>
                  <m:oMathPara xmlns:m="http://schemas.openxmlformats.org/officeDocument/2006/math">
                    <m:oMathParaPr>
                      <m:jc m:val="centerGroup"/>
                    </m:oMathParaPr>
                    <m:oMath xmlns:m="http://schemas.openxmlformats.org/officeDocument/2006/math">
                      <m:sSub>
                        <m:sSubPr>
                          <m:ctrlPr>
                            <a:rPr lang="fr-FR" sz="1600" i="1">
                              <a:latin typeface="Cambria Math" panose="02040503050406030204" pitchFamily="18" charset="0"/>
                            </a:rPr>
                          </m:ctrlPr>
                        </m:sSubPr>
                        <m:e>
                          <m:r>
                            <a:rPr lang="en-CA" sz="1600" b="0" i="1" smtClean="0">
                              <a:latin typeface="Cambria Math" panose="02040503050406030204" pitchFamily="18" charset="0"/>
                            </a:rPr>
                            <m:t>𝑢</m:t>
                          </m:r>
                        </m:e>
                        <m:sub>
                          <m:r>
                            <a:rPr lang="fr-FR" sz="1600" i="1">
                              <a:latin typeface="Cambria Math" panose="02040503050406030204" pitchFamily="18" charset="0"/>
                            </a:rPr>
                            <m:t>𝑖𝑛𝑝𝑢𝑡</m:t>
                          </m:r>
                        </m:sub>
                      </m:sSub>
                      <m:r>
                        <a:rPr lang="en-CA" sz="1600" b="0" i="1" smtClean="0">
                          <a:latin typeface="Cambria Math" panose="02040503050406030204" pitchFamily="18" charset="0"/>
                        </a:rPr>
                        <m:t>=</m:t>
                      </m:r>
                      <m:rad>
                        <m:radPr>
                          <m:degHide m:val="on"/>
                          <m:ctrlPr>
                            <a:rPr lang="en-CA" sz="1600" b="0" i="1" smtClean="0">
                              <a:latin typeface="Cambria Math" panose="02040503050406030204" pitchFamily="18" charset="0"/>
                            </a:rPr>
                          </m:ctrlPr>
                        </m:radPr>
                        <m:deg/>
                        <m:e>
                          <m:f>
                            <m:fPr>
                              <m:ctrlPr>
                                <a:rPr lang="en-CA" sz="1600" i="1">
                                  <a:latin typeface="Cambria Math" panose="02040503050406030204" pitchFamily="18" charset="0"/>
                                </a:rPr>
                              </m:ctrlPr>
                            </m:fPr>
                            <m:num>
                              <m:r>
                                <a:rPr lang="en-CA" sz="1600" i="1">
                                  <a:latin typeface="Cambria Math" panose="02040503050406030204" pitchFamily="18" charset="0"/>
                                </a:rPr>
                                <m:t>1</m:t>
                              </m:r>
                            </m:num>
                            <m:den>
                              <m:r>
                                <a:rPr lang="en-CA" sz="1600" i="1">
                                  <a:latin typeface="Cambria Math" panose="02040503050406030204" pitchFamily="18" charset="0"/>
                                </a:rPr>
                                <m:t>𝑛</m:t>
                              </m:r>
                              <m:r>
                                <a:rPr lang="en-CA" sz="1600" i="1">
                                  <a:latin typeface="Cambria Math" panose="02040503050406030204" pitchFamily="18" charset="0"/>
                                </a:rPr>
                                <m:t>−1</m:t>
                              </m:r>
                            </m:den>
                          </m:f>
                          <m:nary>
                            <m:naryPr>
                              <m:chr m:val="∑"/>
                              <m:ctrlPr>
                                <a:rPr lang="en-CA" sz="1600" i="1" smtClean="0">
                                  <a:latin typeface="Cambria Math" panose="02040503050406030204" pitchFamily="18" charset="0"/>
                                </a:rPr>
                              </m:ctrlPr>
                            </m:naryPr>
                            <m:sub>
                              <m:r>
                                <m:rPr>
                                  <m:brk m:alnAt="23"/>
                                </m:rPr>
                                <a:rPr lang="en-CA" sz="1600" b="0" i="1" smtClean="0">
                                  <a:latin typeface="Cambria Math" panose="02040503050406030204" pitchFamily="18" charset="0"/>
                                </a:rPr>
                                <m:t>𝑖</m:t>
                              </m:r>
                              <m:r>
                                <a:rPr lang="en-CA" sz="1600" b="0" i="1" smtClean="0">
                                  <a:latin typeface="Cambria Math" panose="02040503050406030204" pitchFamily="18" charset="0"/>
                                </a:rPr>
                                <m:t>=1</m:t>
                              </m:r>
                            </m:sub>
                            <m:sup>
                              <m:r>
                                <a:rPr lang="en-CA" sz="1600" b="0" i="1" smtClean="0">
                                  <a:latin typeface="Cambria Math" panose="02040503050406030204" pitchFamily="18" charset="0"/>
                                </a:rPr>
                                <m:t>𝑛</m:t>
                              </m:r>
                            </m:sup>
                            <m:e>
                              <m:sSup>
                                <m:sSupPr>
                                  <m:ctrlPr>
                                    <a:rPr lang="en-CA" sz="1600" i="1">
                                      <a:latin typeface="Cambria Math" panose="02040503050406030204" pitchFamily="18" charset="0"/>
                                    </a:rPr>
                                  </m:ctrlPr>
                                </m:sSupPr>
                                <m:e>
                                  <m:d>
                                    <m:dPr>
                                      <m:ctrlPr>
                                        <a:rPr lang="en-CA" sz="1600" i="1">
                                          <a:latin typeface="Cambria Math" panose="02040503050406030204" pitchFamily="18" charset="0"/>
                                        </a:rPr>
                                      </m:ctrlPr>
                                    </m:dPr>
                                    <m:e>
                                      <m:sSub>
                                        <m:sSubPr>
                                          <m:ctrlPr>
                                            <a:rPr lang="en-CA" sz="1600" i="1">
                                              <a:latin typeface="Cambria Math" panose="02040503050406030204" pitchFamily="18" charset="0"/>
                                            </a:rPr>
                                          </m:ctrlPr>
                                        </m:sSubPr>
                                        <m:e>
                                          <m:r>
                                            <a:rPr lang="en-CA" sz="1600" i="1">
                                              <a:latin typeface="Cambria Math" panose="02040503050406030204" pitchFamily="18" charset="0"/>
                                            </a:rPr>
                                            <m:t>𝑆</m:t>
                                          </m:r>
                                        </m:e>
                                        <m:sub>
                                          <m:r>
                                            <a:rPr lang="en-CA" sz="1600" i="1">
                                              <a:latin typeface="Cambria Math" panose="02040503050406030204" pitchFamily="18" charset="0"/>
                                            </a:rPr>
                                            <m:t>𝑖</m:t>
                                          </m:r>
                                        </m:sub>
                                      </m:sSub>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𝑆</m:t>
                                          </m:r>
                                        </m:e>
                                      </m:acc>
                                      <m:r>
                                        <a:rPr lang="en-CA" sz="1600" i="1">
                                          <a:latin typeface="Cambria Math" panose="02040503050406030204" pitchFamily="18" charset="0"/>
                                        </a:rPr>
                                        <m:t> </m:t>
                                      </m:r>
                                    </m:e>
                                  </m:d>
                                </m:e>
                                <m:sup>
                                  <m:r>
                                    <a:rPr lang="en-CA" sz="1600" i="1">
                                      <a:latin typeface="Cambria Math" panose="02040503050406030204" pitchFamily="18" charset="0"/>
                                    </a:rPr>
                                    <m:t>2</m:t>
                                  </m:r>
                                </m:sup>
                              </m:sSup>
                            </m:e>
                          </m:nary>
                        </m:e>
                      </m:rad>
                      <m:r>
                        <a:rPr lang="en-CA" sz="1600" b="0" i="1" smtClean="0">
                          <a:latin typeface="Cambria Math" panose="02040503050406030204" pitchFamily="18" charset="0"/>
                        </a:rPr>
                        <m:t>≅</m:t>
                      </m:r>
                      <m:r>
                        <a:rPr lang="en-US" sz="1600" b="0" i="1" smtClean="0">
                          <a:latin typeface="Cambria Math" panose="02040503050406030204" pitchFamily="18" charset="0"/>
                        </a:rPr>
                        <m:t>0.706562643</m:t>
                      </m:r>
                    </m:oMath>
                  </m:oMathPara>
                </a14:m>
                <a:endParaRPr lang="fr-FR" sz="1600" dirty="0">
                  <a:solidFill>
                    <a:srgbClr val="FF0000"/>
                  </a:solidFill>
                  <a:highlight>
                    <a:srgbClr val="FFFF00"/>
                  </a:highlight>
                </a:endParaRPr>
              </a:p>
              <a:p>
                <a:pPr marL="0" indent="0" algn="just">
                  <a:lnSpc>
                    <a:spcPct val="100000"/>
                  </a:lnSpc>
                  <a:buNone/>
                </a:pPr>
                <a:r>
                  <a:rPr lang="fr-FR" sz="1600" dirty="0">
                    <a:solidFill>
                      <a:schemeClr val="tx1"/>
                    </a:solidFill>
                  </a:rPr>
                  <a:t>Avec </a:t>
                </a:r>
                <a14:m>
                  <m:oMath xmlns:m="http://schemas.openxmlformats.org/officeDocument/2006/math">
                    <m:acc>
                      <m:accPr>
                        <m:chr m:val="̅"/>
                        <m:ctrlPr>
                          <a:rPr lang="en-CA" sz="1600" i="1">
                            <a:solidFill>
                              <a:schemeClr val="tx1"/>
                            </a:solidFill>
                            <a:latin typeface="Cambria Math" panose="02040503050406030204" pitchFamily="18" charset="0"/>
                          </a:rPr>
                        </m:ctrlPr>
                      </m:accPr>
                      <m:e>
                        <m:r>
                          <a:rPr lang="en-CA" sz="1600" i="1">
                            <a:solidFill>
                              <a:schemeClr val="tx1"/>
                            </a:solidFill>
                            <a:latin typeface="Cambria Math" panose="02040503050406030204" pitchFamily="18" charset="0"/>
                          </a:rPr>
                          <m:t>𝑆</m:t>
                        </m:r>
                      </m:e>
                    </m:acc>
                    <m:r>
                      <a:rPr lang="en-CA" sz="1600" b="0" i="1" smtClean="0">
                        <a:solidFill>
                          <a:schemeClr val="tx1"/>
                        </a:solidFill>
                        <a:latin typeface="Cambria Math" panose="02040503050406030204" pitchFamily="18" charset="0"/>
                      </a:rPr>
                      <m:t>=</m:t>
                    </m:r>
                    <m:f>
                      <m:fPr>
                        <m:ctrlPr>
                          <a:rPr lang="en-CA" sz="1600" b="0" i="1" smtClean="0">
                            <a:solidFill>
                              <a:schemeClr val="tx1"/>
                            </a:solidFill>
                            <a:latin typeface="Cambria Math" panose="02040503050406030204" pitchFamily="18" charset="0"/>
                          </a:rPr>
                        </m:ctrlPr>
                      </m:fPr>
                      <m:num>
                        <m:r>
                          <a:rPr lang="en-CA" sz="1600" b="0" i="1" smtClean="0">
                            <a:solidFill>
                              <a:schemeClr val="tx1"/>
                            </a:solidFill>
                            <a:latin typeface="Cambria Math" panose="02040503050406030204" pitchFamily="18" charset="0"/>
                          </a:rPr>
                          <m:t>1</m:t>
                        </m:r>
                      </m:num>
                      <m:den>
                        <m:r>
                          <a:rPr lang="en-CA" sz="1600" b="0" i="1" smtClean="0">
                            <a:solidFill>
                              <a:schemeClr val="tx1"/>
                            </a:solidFill>
                            <a:latin typeface="Cambria Math" panose="02040503050406030204" pitchFamily="18" charset="0"/>
                          </a:rPr>
                          <m:t>𝑛</m:t>
                        </m:r>
                      </m:den>
                    </m:f>
                    <m:r>
                      <a:rPr lang="en-CA" sz="1600" b="0" i="1" smtClean="0">
                        <a:solidFill>
                          <a:schemeClr val="tx1"/>
                        </a:solidFill>
                        <a:latin typeface="Cambria Math" panose="02040503050406030204" pitchFamily="18" charset="0"/>
                      </a:rPr>
                      <m:t>∑</m:t>
                    </m:r>
                    <m:sSub>
                      <m:sSubPr>
                        <m:ctrlPr>
                          <a:rPr lang="en-CA" sz="1600" b="0" i="1" smtClean="0">
                            <a:solidFill>
                              <a:schemeClr val="tx1"/>
                            </a:solidFill>
                            <a:latin typeface="Cambria Math" panose="02040503050406030204" pitchFamily="18" charset="0"/>
                          </a:rPr>
                        </m:ctrlPr>
                      </m:sSubPr>
                      <m:e>
                        <m:r>
                          <a:rPr lang="en-CA" sz="1600" b="0" i="1" smtClean="0">
                            <a:solidFill>
                              <a:schemeClr val="tx1"/>
                            </a:solidFill>
                            <a:latin typeface="Cambria Math" panose="02040503050406030204" pitchFamily="18" charset="0"/>
                          </a:rPr>
                          <m:t>𝑆</m:t>
                        </m:r>
                      </m:e>
                      <m:sub>
                        <m:r>
                          <a:rPr lang="en-CA" sz="1600" b="0" i="1" smtClean="0">
                            <a:solidFill>
                              <a:schemeClr val="tx1"/>
                            </a:solidFill>
                            <a:latin typeface="Cambria Math" panose="02040503050406030204" pitchFamily="18" charset="0"/>
                          </a:rPr>
                          <m:t>𝑖</m:t>
                        </m:r>
                      </m:sub>
                    </m:sSub>
                  </m:oMath>
                </a14:m>
                <a:r>
                  <a:rPr lang="fr-FR" sz="1600" dirty="0">
                    <a:solidFill>
                      <a:schemeClr val="tx1"/>
                    </a:solidFill>
                  </a:rPr>
                  <a:t> (la moyenne des résultats de toutes les simulations)</a:t>
                </a:r>
              </a:p>
              <a:p>
                <a:pPr marL="0" indent="0" algn="just">
                  <a:lnSpc>
                    <a:spcPct val="100000"/>
                  </a:lnSpc>
                  <a:buNone/>
                </a:pPr>
                <a:endParaRPr lang="fr-FR" sz="1600" dirty="0">
                  <a:solidFill>
                    <a:schemeClr val="tx1"/>
                  </a:solidFill>
                </a:endParaRPr>
              </a:p>
              <a:p>
                <a:pPr marL="0" indent="0" algn="just">
                  <a:lnSpc>
                    <a:spcPct val="100000"/>
                  </a:lnSpc>
                  <a:spcBef>
                    <a:spcPts val="18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en-CA" sz="1600" b="1" i="1" smtClean="0">
                            <a:latin typeface="Cambria Math" panose="02040503050406030204" pitchFamily="18" charset="0"/>
                          </a:rPr>
                          <m:t>𝑫</m:t>
                        </m:r>
                      </m:sub>
                    </m:sSub>
                  </m:oMath>
                </a14:m>
                <a:r>
                  <a:rPr lang="fr-FR" sz="1600" b="1" dirty="0"/>
                  <a:t> :</a:t>
                </a:r>
              </a:p>
              <a:p>
                <a:pPr marL="0" indent="0" algn="just">
                  <a:lnSpc>
                    <a:spcPct val="100000"/>
                  </a:lnSpc>
                  <a:spcBef>
                    <a:spcPts val="600"/>
                  </a:spcBef>
                  <a:buNone/>
                </a:pPr>
                <a:r>
                  <a:rPr lang="fr-FR" sz="1600" dirty="0"/>
                  <a:t>Aucune information dans les articles de référence.</a:t>
                </a:r>
              </a:p>
              <a:p>
                <a:pPr marL="0" indent="0" algn="just">
                  <a:lnSpc>
                    <a:spcPct val="100000"/>
                  </a:lnSpc>
                  <a:spcBef>
                    <a:spcPts val="600"/>
                  </a:spcBef>
                  <a:buNone/>
                </a:pPr>
                <a:r>
                  <a:rPr lang="fr-FR" sz="1600" dirty="0"/>
                  <a:t>Hypothèses: </a:t>
                </a:r>
              </a:p>
              <a:p>
                <a:pPr algn="just">
                  <a:lnSpc>
                    <a:spcPct val="100000"/>
                  </a:lnSpc>
                  <a:spcBef>
                    <a:spcPts val="600"/>
                  </a:spcBef>
                </a:pPr>
                <a:r>
                  <a:rPr lang="fr-FR" sz="1600" dirty="0"/>
                  <a:t>Déflexion postérieure expérimentale mesurée avec un capteur de déformations (jauge de déformations) .</a:t>
                </a:r>
              </a:p>
              <a:p>
                <a:pPr algn="just">
                  <a:lnSpc>
                    <a:spcPct val="100000"/>
                  </a:lnSpc>
                  <a:spcBef>
                    <a:spcPts val="600"/>
                  </a:spcBef>
                </a:pPr>
                <a:r>
                  <a:rPr lang="fr-FR" sz="1600" dirty="0"/>
                  <a:t>Cette « ignorance » peut être traitée comme une erreur épistémique </a:t>
                </a:r>
                <a:r>
                  <a:rPr lang="fr-FR" sz="1600" dirty="0">
                    <a:sym typeface="Wingdings" panose="05000000000000000000" pitchFamily="2" charset="2"/>
                  </a:rPr>
                  <a:t> composante </a:t>
                </a:r>
                <a14:m>
                  <m:oMath xmlns:m="http://schemas.openxmlformats.org/officeDocument/2006/math">
                    <m:sSub>
                      <m:sSubPr>
                        <m:ctrlPr>
                          <a:rPr lang="fr-FR" sz="1600" i="1" dirty="0" smtClean="0">
                            <a:latin typeface="Cambria Math" panose="02040503050406030204" pitchFamily="18" charset="0"/>
                          </a:rPr>
                        </m:ctrlPr>
                      </m:sSubPr>
                      <m:e>
                        <m:r>
                          <a:rPr lang="en-CA" sz="1600" b="0" i="1" dirty="0" smtClean="0">
                            <a:latin typeface="Cambria Math" panose="02040503050406030204" pitchFamily="18" charset="0"/>
                          </a:rPr>
                          <m:t>𝑏</m:t>
                        </m:r>
                      </m:e>
                      <m:sub>
                        <m:r>
                          <a:rPr lang="fr-FR" sz="1600" i="1" dirty="0">
                            <a:latin typeface="Cambria Math" panose="02040503050406030204" pitchFamily="18" charset="0"/>
                          </a:rPr>
                          <m:t>𝑟</m:t>
                        </m:r>
                      </m:sub>
                    </m:sSub>
                  </m:oMath>
                </a14:m>
                <a:r>
                  <a:rPr lang="fr-FR" sz="1600" dirty="0"/>
                  <a:t> .</a:t>
                </a:r>
              </a:p>
              <a:p>
                <a:pPr algn="just">
                  <a:lnSpc>
                    <a:spcPct val="100000"/>
                  </a:lnSpc>
                  <a:spcBef>
                    <a:spcPts val="600"/>
                  </a:spcBef>
                </a:pPr>
                <a:r>
                  <a:rPr lang="fr-FR" sz="1600" dirty="0"/>
                  <a:t>Pour simplifier </a:t>
                </a:r>
                <a:r>
                  <a:rPr lang="fr-FR" sz="1600" dirty="0">
                    <a:sym typeface="Wingdings" panose="05000000000000000000" pitchFamily="2" charset="2"/>
                  </a:rPr>
                  <a:t> </a:t>
                </a:r>
                <a:r>
                  <a:rPr lang="fr-FR" sz="1600" dirty="0"/>
                  <a:t>composante aléatoire </a:t>
                </a:r>
                <a14:m>
                  <m:oMath xmlns:m="http://schemas.openxmlformats.org/officeDocument/2006/math">
                    <m:sSub>
                      <m:sSubPr>
                        <m:ctrlPr>
                          <a:rPr lang="fr-FR" sz="1600" i="1" dirty="0">
                            <a:latin typeface="Cambria Math" panose="02040503050406030204" pitchFamily="18" charset="0"/>
                          </a:rPr>
                        </m:ctrlPr>
                      </m:sSubPr>
                      <m:e>
                        <m:r>
                          <a:rPr lang="en-CA" sz="1600" i="1" dirty="0">
                            <a:latin typeface="Cambria Math" panose="02040503050406030204" pitchFamily="18" charset="0"/>
                          </a:rPr>
                          <m:t>𝑠</m:t>
                        </m:r>
                      </m:e>
                      <m:sub>
                        <m:r>
                          <a:rPr lang="fr-FR" sz="1600" i="1" dirty="0">
                            <a:latin typeface="Cambria Math" panose="02040503050406030204" pitchFamily="18" charset="0"/>
                          </a:rPr>
                          <m:t>𝑟</m:t>
                        </m:r>
                      </m:sub>
                    </m:sSub>
                  </m:oMath>
                </a14:m>
                <a:r>
                  <a:rPr lang="fr-FR" sz="1600" dirty="0"/>
                  <a:t> supposée nulle. </a:t>
                </a:r>
              </a:p>
              <a:p>
                <a:pPr algn="just">
                  <a:lnSpc>
                    <a:spcPct val="100000"/>
                  </a:lnSpc>
                  <a:spcBef>
                    <a:spcPts val="600"/>
                  </a:spcBef>
                </a:pPr>
                <a:r>
                  <a:rPr lang="fr-FR" sz="1600" dirty="0"/>
                  <a:t>Choix d’un modèle de capteur à application médicale (</a:t>
                </a:r>
                <a:r>
                  <a:rPr lang="en-CA" sz="1600" i="1" dirty="0"/>
                  <a:t>MSA subminiature load button </a:t>
                </a:r>
                <a:r>
                  <a:rPr lang="fr-FR" sz="1600" dirty="0"/>
                  <a:t>avec erreur de répétabilité (somme des erreurs de non-linéarité et d’hystérésis) de ±0.1% sur la variation de tension qu’il génère.</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348" t="-228" r="-290"/>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5AF292E3-7638-4BC8-9C76-8733C939366F}"/>
              </a:ext>
            </a:extLst>
          </p:cNvPr>
          <p:cNvSpPr>
            <a:spLocks noGrp="1"/>
          </p:cNvSpPr>
          <p:nvPr>
            <p:ph type="sldNum" sz="quarter" idx="12"/>
          </p:nvPr>
        </p:nvSpPr>
        <p:spPr/>
        <p:txBody>
          <a:bodyPr/>
          <a:lstStyle/>
          <a:p>
            <a:fld id="{4BD3201E-7DF8-462B-AC18-61E63795AE0D}" type="slidenum">
              <a:rPr lang="en-CA" smtClean="0"/>
              <a:t>18</a:t>
            </a:fld>
            <a:endParaRPr lang="en-CA"/>
          </a:p>
        </p:txBody>
      </p:sp>
      <p:sp>
        <p:nvSpPr>
          <p:cNvPr id="5" name="Rectangle 4">
            <a:extLst>
              <a:ext uri="{FF2B5EF4-FFF2-40B4-BE49-F238E27FC236}">
                <a16:creationId xmlns:a16="http://schemas.microsoft.com/office/drawing/2014/main" id="{1736B83D-F0CB-86AD-E6C4-F1BE29F84D13}"/>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46539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247891" y="1150373"/>
                <a:ext cx="6042283" cy="5427407"/>
              </a:xfrm>
            </p:spPr>
            <p:txBody>
              <a:bodyPr vert="horz" lIns="91440" tIns="45720" rIns="91440" bIns="45720" rtlCol="0" anchor="t">
                <a:normAutofit/>
              </a:bodyPr>
              <a:lstStyle/>
              <a:p>
                <a:pPr marL="0" indent="0" algn="just">
                  <a:lnSpc>
                    <a:spcPct val="100000"/>
                  </a:lnSpc>
                  <a:spcBef>
                    <a:spcPts val="600"/>
                  </a:spcBef>
                  <a:buNone/>
                </a:pPr>
                <a:r>
                  <a:rPr lang="fr-FR" sz="1600" dirty="0"/>
                  <a:t>Cette incertitude sur </a:t>
                </a:r>
                <a14:m>
                  <m:oMath xmlns:m="http://schemas.openxmlformats.org/officeDocument/2006/math">
                    <m:r>
                      <m:rPr>
                        <m:sty m:val="p"/>
                      </m:rPr>
                      <a:rPr lang="en-CA" sz="1600" smtClean="0">
                        <a:latin typeface="Cambria Math" panose="02040503050406030204" pitchFamily="18" charset="0"/>
                      </a:rPr>
                      <m:t>Δ</m:t>
                    </m:r>
                    <m:r>
                      <a:rPr lang="en-CA" sz="1600" i="1">
                        <a:latin typeface="Cambria Math" panose="02040503050406030204" pitchFamily="18" charset="0"/>
                      </a:rPr>
                      <m:t>𝑉</m:t>
                    </m:r>
                  </m:oMath>
                </a14:m>
                <a:r>
                  <a:rPr lang="fr-FR" sz="1600" dirty="0"/>
                  <a:t>  se reflète sur la SRQ aussi car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𝑉</m:t>
                    </m:r>
                  </m:oMath>
                </a14:m>
                <a:r>
                  <a:rPr lang="fr-FR" sz="1600" dirty="0"/>
                  <a:t> est proportionnelle à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𝑅</m:t>
                    </m:r>
                  </m:oMath>
                </a14:m>
                <a:r>
                  <a:rPr lang="fr-FR" sz="1600" dirty="0"/>
                  <a:t>, elle est alors proportionnelle à </a:t>
                </a:r>
                <a14:m>
                  <m:oMath xmlns:m="http://schemas.openxmlformats.org/officeDocument/2006/math">
                    <m:r>
                      <a:rPr lang="en-CA" sz="1600" i="1">
                        <a:latin typeface="Cambria Math" panose="02040503050406030204" pitchFamily="18" charset="0"/>
                      </a:rPr>
                      <m:t>𝜖</m:t>
                    </m:r>
                  </m:oMath>
                </a14:m>
                <a:endParaRPr lang="fr-FR" sz="1600" dirty="0"/>
              </a:p>
              <a:p>
                <a:pPr marL="0" indent="0" algn="just">
                  <a:lnSpc>
                    <a:spcPct val="100000"/>
                  </a:lnSpc>
                  <a:spcBef>
                    <a:spcPts val="600"/>
                  </a:spcBef>
                  <a:buNone/>
                </a:pPr>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f>
                        <m:fPr>
                          <m:ctrlPr>
                            <a:rPr lang="en-CA" sz="1600" i="1">
                              <a:latin typeface="Cambria Math" panose="02040503050406030204" pitchFamily="18" charset="0"/>
                            </a:rPr>
                          </m:ctrlPr>
                        </m:fPr>
                        <m:num>
                          <m:r>
                            <m:rPr>
                              <m:sty m:val="p"/>
                            </m:rPr>
                            <a:rPr lang="en-CA" sz="1600">
                              <a:latin typeface="Cambria Math" panose="02040503050406030204" pitchFamily="18" charset="0"/>
                            </a:rPr>
                            <m:t>ΔR</m:t>
                          </m:r>
                        </m:num>
                        <m:den>
                          <m:sSub>
                            <m:sSubPr>
                              <m:ctrlPr>
                                <a:rPr lang="en-CA" sz="1600" i="1">
                                  <a:latin typeface="Cambria Math" panose="02040503050406030204" pitchFamily="18" charset="0"/>
                                </a:rPr>
                              </m:ctrlPr>
                            </m:sSubPr>
                            <m:e>
                              <m:r>
                                <a:rPr lang="en-CA" sz="1600" i="1">
                                  <a:latin typeface="Cambria Math" panose="02040503050406030204" pitchFamily="18" charset="0"/>
                                </a:rPr>
                                <m:t>𝑅</m:t>
                              </m:r>
                            </m:e>
                            <m:sub>
                              <m:r>
                                <a:rPr lang="en-CA" sz="1600" i="1">
                                  <a:latin typeface="Cambria Math" panose="02040503050406030204" pitchFamily="18" charset="0"/>
                                </a:rPr>
                                <m:t>0</m:t>
                              </m:r>
                            </m:sub>
                          </m:sSub>
                        </m:den>
                      </m:f>
                      <m:r>
                        <a:rPr lang="en-CA" sz="1600" i="1">
                          <a:latin typeface="Cambria Math" panose="02040503050406030204" pitchFamily="18" charset="0"/>
                        </a:rPr>
                        <m:t>=</m:t>
                      </m:r>
                      <m:r>
                        <a:rPr lang="en-CA" sz="1600" i="1">
                          <a:latin typeface="Cambria Math" panose="02040503050406030204" pitchFamily="18" charset="0"/>
                        </a:rPr>
                        <m:t>𝐾</m:t>
                      </m:r>
                      <m:r>
                        <m:rPr>
                          <m:nor/>
                        </m:rPr>
                        <a:rPr lang="en-CA" sz="1600" b="0" i="0" smtClean="0">
                          <a:latin typeface="Cambria Math" panose="02040503050406030204" pitchFamily="18" charset="0"/>
                        </a:rPr>
                        <m:t>.</m:t>
                      </m:r>
                      <m:r>
                        <m:rPr>
                          <m:nor/>
                        </m:rPr>
                        <a:rPr lang="fr-FR" sz="1600" dirty="0"/>
                        <m:t> </m:t>
                      </m:r>
                      <m:f>
                        <m:fPr>
                          <m:ctrlPr>
                            <a:rPr lang="en-CA" sz="1600" i="1">
                              <a:latin typeface="Cambria Math" panose="02040503050406030204" pitchFamily="18" charset="0"/>
                            </a:rPr>
                          </m:ctrlPr>
                        </m:fPr>
                        <m:num>
                          <m:r>
                            <m:rPr>
                              <m:sty m:val="p"/>
                            </m:rPr>
                            <a:rPr lang="en-CA" sz="1600">
                              <a:latin typeface="Cambria Math" panose="02040503050406030204" pitchFamily="18" charset="0"/>
                            </a:rPr>
                            <m:t>Δ</m:t>
                          </m:r>
                          <m:r>
                            <a:rPr lang="en-CA" sz="1600" i="1">
                              <a:latin typeface="Cambria Math" panose="02040503050406030204" pitchFamily="18" charset="0"/>
                            </a:rPr>
                            <m:t>𝑙</m:t>
                          </m:r>
                        </m:num>
                        <m:den>
                          <m:sSub>
                            <m:sSubPr>
                              <m:ctrlPr>
                                <a:rPr lang="en-CA" sz="1600" i="1">
                                  <a:latin typeface="Cambria Math" panose="02040503050406030204" pitchFamily="18" charset="0"/>
                                </a:rPr>
                              </m:ctrlPr>
                            </m:sSubPr>
                            <m:e>
                              <m:r>
                                <a:rPr lang="en-CA" sz="1600" i="1">
                                  <a:latin typeface="Cambria Math" panose="02040503050406030204" pitchFamily="18" charset="0"/>
                                </a:rPr>
                                <m:t>𝑙</m:t>
                              </m:r>
                            </m:e>
                            <m:sub>
                              <m:r>
                                <a:rPr lang="en-CA" sz="1600" i="1">
                                  <a:latin typeface="Cambria Math" panose="02040503050406030204" pitchFamily="18" charset="0"/>
                                </a:rPr>
                                <m:t>0</m:t>
                              </m:r>
                            </m:sub>
                          </m:sSub>
                        </m:den>
                      </m:f>
                      <m:r>
                        <a:rPr lang="en-CA" sz="1600" b="0" i="1" smtClean="0">
                          <a:latin typeface="Cambria Math" panose="02040503050406030204" pitchFamily="18" charset="0"/>
                        </a:rPr>
                        <m:t>=</m:t>
                      </m:r>
                      <m:r>
                        <a:rPr lang="en-CA" sz="1600" b="0" i="1" smtClean="0">
                          <a:latin typeface="Cambria Math" panose="02040503050406030204" pitchFamily="18" charset="0"/>
                        </a:rPr>
                        <m:t>𝐾</m:t>
                      </m:r>
                      <m:r>
                        <a:rPr lang="en-CA" sz="1600" b="0" i="1" smtClean="0">
                          <a:latin typeface="Cambria Math" panose="02040503050406030204" pitchFamily="18" charset="0"/>
                        </a:rPr>
                        <m:t>.</m:t>
                      </m:r>
                      <m:r>
                        <a:rPr lang="en-CA" sz="1600" b="0" i="1" smtClean="0">
                          <a:latin typeface="Cambria Math" panose="02040503050406030204" pitchFamily="18" charset="0"/>
                        </a:rPr>
                        <m:t>𝜖</m:t>
                      </m:r>
                    </m:oMath>
                  </m:oMathPara>
                </a14:m>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r>
                        <m:rPr>
                          <m:sty m:val="p"/>
                        </m:rPr>
                        <a:rPr lang="en-CA" sz="1600" b="0" i="0" smtClean="0">
                          <a:latin typeface="Cambria Math" panose="02040503050406030204" pitchFamily="18" charset="0"/>
                        </a:rPr>
                        <m:t>Et</m:t>
                      </m:r>
                      <m:r>
                        <a:rPr lang="en-CA" sz="1600" b="0" i="1" smtClean="0">
                          <a:latin typeface="Cambria Math" panose="02040503050406030204" pitchFamily="18" charset="0"/>
                        </a:rPr>
                        <m:t>    </m:t>
                      </m:r>
                      <m:r>
                        <a:rPr lang="en-CA" sz="1600" b="0" i="1" smtClean="0">
                          <a:latin typeface="Cambria Math" panose="02040503050406030204" pitchFamily="18" charset="0"/>
                        </a:rPr>
                        <m:t>𝜎</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𝐹</m:t>
                          </m:r>
                        </m:num>
                        <m:den>
                          <m:r>
                            <a:rPr lang="en-CA" sz="1600" b="0" i="1" smtClean="0">
                              <a:latin typeface="Cambria Math" panose="02040503050406030204" pitchFamily="18" charset="0"/>
                            </a:rPr>
                            <m:t>𝐴</m:t>
                          </m:r>
                        </m:den>
                      </m:f>
                      <m:r>
                        <a:rPr lang="en-CA" sz="1600" b="0" i="1" smtClean="0">
                          <a:latin typeface="Cambria Math" panose="02040503050406030204" pitchFamily="18" charset="0"/>
                        </a:rPr>
                        <m:t>   →   </m:t>
                      </m:r>
                      <m:r>
                        <a:rPr lang="en-CA" sz="1600" b="0" i="1" smtClean="0">
                          <a:latin typeface="Cambria Math" panose="02040503050406030204" pitchFamily="18" charset="0"/>
                        </a:rPr>
                        <m:t>𝐹</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r>
                        <a:rPr lang="en-CA" sz="1600" b="0" i="1" smtClean="0">
                          <a:latin typeface="Cambria Math" panose="02040503050406030204" pitchFamily="18" charset="0"/>
                        </a:rPr>
                        <m:t>𝐴</m:t>
                      </m:r>
                    </m:oMath>
                  </m:oMathPara>
                </a14:m>
                <a:endParaRPr lang="fr-FR" sz="1600" dirty="0"/>
              </a:p>
              <a:p>
                <a:pPr marL="0" indent="0" algn="just">
                  <a:lnSpc>
                    <a:spcPct val="100000"/>
                  </a:lnSpc>
                  <a:spcBef>
                    <a:spcPts val="600"/>
                  </a:spcBef>
                  <a:spcAft>
                    <a:spcPts val="800"/>
                  </a:spcAft>
                  <a:buNone/>
                </a:pPr>
                <a:endParaRPr lang="fr-FR" sz="1600" dirty="0"/>
              </a:p>
              <a:p>
                <a:pPr marL="0" indent="0" algn="just">
                  <a:lnSpc>
                    <a:spcPct val="100000"/>
                  </a:lnSpc>
                  <a:spcBef>
                    <a:spcPts val="600"/>
                  </a:spcBef>
                  <a:spcAft>
                    <a:spcPts val="800"/>
                  </a:spcAft>
                  <a:buNone/>
                </a:pPr>
                <a:r>
                  <a:rPr lang="fr-FR" sz="1600" dirty="0"/>
                  <a:t>Pour F=150N on mesure un déplacement D = 17.86 mm au niveau de la vertèbre L1 </a:t>
                </a:r>
                <a:r>
                  <a:rPr lang="fr-FR" sz="1600" dirty="0">
                    <a:sym typeface="Wingdings" panose="05000000000000000000" pitchFamily="2" charset="2"/>
                  </a:rPr>
                  <a:t> </a:t>
                </a:r>
                <a:r>
                  <a:rPr lang="fr-FR" sz="1600" dirty="0"/>
                  <a:t>Erreur de 0.1% sur D =± 0.01786 </a:t>
                </a:r>
                <a:r>
                  <a:rPr lang="fr-FR" sz="1600" dirty="0" err="1"/>
                  <a:t>mm.</a:t>
                </a:r>
                <a:endParaRPr lang="fr-FR" sz="1600" dirty="0"/>
              </a:p>
              <a:p>
                <a:pPr marL="0" indent="0" algn="just">
                  <a:lnSpc>
                    <a:spcPct val="100000"/>
                  </a:lnSpc>
                  <a:spcBef>
                    <a:spcPts val="600"/>
                  </a:spcBef>
                  <a:spcAft>
                    <a:spcPts val="800"/>
                  </a:spcAft>
                  <a:buNone/>
                </a:pPr>
                <a:r>
                  <a:rPr lang="fr-FR" sz="1600" dirty="0"/>
                  <a:t>Cette incertitude constitue la composante épistémique </a:t>
                </a:r>
                <a14:m>
                  <m:oMath xmlns:m="http://schemas.openxmlformats.org/officeDocument/2006/math">
                    <m:sSub>
                      <m:sSubPr>
                        <m:ctrlPr>
                          <a:rPr lang="fr-FR" sz="1600" i="1" dirty="0">
                            <a:latin typeface="Cambria Math" panose="02040503050406030204" pitchFamily="18" charset="0"/>
                          </a:rPr>
                        </m:ctrlPr>
                      </m:sSubPr>
                      <m:e>
                        <m:r>
                          <a:rPr lang="fr-FR" sz="1600" i="1" dirty="0">
                            <a:latin typeface="Cambria Math" panose="02040503050406030204" pitchFamily="18" charset="0"/>
                          </a:rPr>
                          <m:t>𝑏</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247891" y="1150373"/>
                <a:ext cx="6042283" cy="5427407"/>
              </a:xfrm>
              <a:blipFill>
                <a:blip r:embed="rId2"/>
                <a:stretch>
                  <a:fillRect l="-605" t="-337" r="-505"/>
                </a:stretch>
              </a:blipFill>
            </p:spPr>
            <p:txBody>
              <a:bodyPr/>
              <a:lstStyle/>
              <a:p>
                <a:r>
                  <a:rPr lang="en-CA">
                    <a:noFill/>
                  </a:rPr>
                  <a:t> </a:t>
                </a:r>
              </a:p>
            </p:txBody>
          </p:sp>
        </mc:Fallback>
      </mc:AlternateContent>
      <p:pic>
        <p:nvPicPr>
          <p:cNvPr id="5" name="Picture 4" descr="A diagram of a load diagram&#10;&#10;Description automatically generated">
            <a:extLst>
              <a:ext uri="{FF2B5EF4-FFF2-40B4-BE49-F238E27FC236}">
                <a16:creationId xmlns:a16="http://schemas.microsoft.com/office/drawing/2014/main" id="{0A1E32AF-B50C-E55C-E4A4-5A2287A7B362}"/>
              </a:ext>
            </a:extLst>
          </p:cNvPr>
          <p:cNvPicPr>
            <a:picLocks noChangeAspect="1"/>
          </p:cNvPicPr>
          <p:nvPr/>
        </p:nvPicPr>
        <p:blipFill rotWithShape="1">
          <a:blip r:embed="rId3">
            <a:extLst>
              <a:ext uri="{28A0092B-C50C-407E-A947-70E740481C1C}">
                <a14:useLocalDpi xmlns:a14="http://schemas.microsoft.com/office/drawing/2010/main" val="0"/>
              </a:ext>
            </a:extLst>
          </a:blip>
          <a:srcRect l="2834" t="4130" r="5400" b="2733"/>
          <a:stretch/>
        </p:blipFill>
        <p:spPr>
          <a:xfrm>
            <a:off x="6479073" y="1189703"/>
            <a:ext cx="5653935" cy="3429001"/>
          </a:xfrm>
          <a:prstGeom prst="rect">
            <a:avLst/>
          </a:prstGeom>
        </p:spPr>
      </p:pic>
      <p:sp>
        <p:nvSpPr>
          <p:cNvPr id="6" name="ZoneTexte 4">
            <a:extLst>
              <a:ext uri="{FF2B5EF4-FFF2-40B4-BE49-F238E27FC236}">
                <a16:creationId xmlns:a16="http://schemas.microsoft.com/office/drawing/2014/main" id="{A80F0256-FED7-8DD2-B85F-FD880D09BD72}"/>
              </a:ext>
            </a:extLst>
          </p:cNvPr>
          <p:cNvSpPr txBox="1"/>
          <p:nvPr/>
        </p:nvSpPr>
        <p:spPr>
          <a:xfrm>
            <a:off x="6951406" y="4618704"/>
            <a:ext cx="4992703" cy="461665"/>
          </a:xfrm>
          <a:prstGeom prst="rect">
            <a:avLst/>
          </a:prstGeom>
          <a:noFill/>
        </p:spPr>
        <p:txBody>
          <a:bodyPr wrap="square" rtlCol="0">
            <a:spAutoFit/>
          </a:bodyPr>
          <a:lstStyle/>
          <a:p>
            <a:pPr algn="ctr"/>
            <a:r>
              <a:rPr lang="fr-FR" sz="1200" dirty="0"/>
              <a:t>Fig. 9. </a:t>
            </a:r>
            <a:r>
              <a:rPr lang="en-CA" sz="1200" dirty="0" err="1"/>
              <a:t>Mesures</a:t>
            </a:r>
            <a:r>
              <a:rPr lang="en-CA" sz="1200" dirty="0"/>
              <a:t> </a:t>
            </a:r>
            <a:r>
              <a:rPr lang="en-CA" sz="1200" dirty="0" err="1"/>
              <a:t>expérimentales</a:t>
            </a:r>
            <a:r>
              <a:rPr lang="en-CA" sz="1200" dirty="0"/>
              <a:t> du </a:t>
            </a:r>
            <a:r>
              <a:rPr lang="en-CA" sz="1200" dirty="0" err="1"/>
              <a:t>déplacement</a:t>
            </a:r>
            <a:r>
              <a:rPr lang="en-CA" sz="1200" dirty="0"/>
              <a:t> </a:t>
            </a:r>
            <a:r>
              <a:rPr lang="en-CA" sz="1200" dirty="0" err="1"/>
              <a:t>postérieur</a:t>
            </a:r>
            <a:r>
              <a:rPr lang="en-CA" sz="1200" dirty="0"/>
              <a:t> au </a:t>
            </a:r>
            <a:r>
              <a:rPr lang="en-CA" sz="1200" dirty="0" err="1"/>
              <a:t>niveau</a:t>
            </a:r>
            <a:r>
              <a:rPr lang="en-CA" sz="1200" dirty="0"/>
              <a:t> de L1 (</a:t>
            </a:r>
            <a:r>
              <a:rPr lang="en-US" sz="1200" b="0" i="0" dirty="0">
                <a:effectLst/>
              </a:rPr>
              <a:t>Shirazi-</a:t>
            </a:r>
            <a:r>
              <a:rPr lang="en-US" sz="1200" b="0" i="0" dirty="0" err="1">
                <a:effectLst/>
              </a:rPr>
              <a:t>Adl</a:t>
            </a:r>
            <a:r>
              <a:rPr lang="en-US" sz="1200" dirty="0"/>
              <a:t> </a:t>
            </a:r>
            <a:r>
              <a:rPr lang="en-US" sz="1200" b="0" i="0" dirty="0">
                <a:effectLst/>
              </a:rPr>
              <a:t>&amp; </a:t>
            </a:r>
            <a:r>
              <a:rPr lang="en-US" sz="1200" b="0" i="0" dirty="0" err="1">
                <a:effectLst/>
              </a:rPr>
              <a:t>Parnianpour</a:t>
            </a:r>
            <a:r>
              <a:rPr lang="en-US" sz="1200" b="0" i="0" dirty="0">
                <a:effectLst/>
              </a:rPr>
              <a:t>, 2000)</a:t>
            </a:r>
            <a:endParaRPr lang="fr-FR" sz="12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8AEED86-22B0-D28D-87EB-26711184CFE2}"/>
                  </a:ext>
                </a:extLst>
              </p:cNvPr>
              <p:cNvSpPr txBox="1"/>
              <p:nvPr/>
            </p:nvSpPr>
            <p:spPr>
              <a:xfrm>
                <a:off x="1002890" y="4618704"/>
                <a:ext cx="5093110" cy="839653"/>
              </a:xfrm>
              <a:prstGeom prst="rect">
                <a:avLst/>
              </a:prstGeom>
              <a:noFill/>
            </p:spPr>
            <p:txBody>
              <a:bodyPr wrap="square">
                <a:spAutoFit/>
              </a:bodyPr>
              <a:lstStyle/>
              <a:p>
                <a:pPr algn="just"/>
                <a:r>
                  <a:rPr lang="fr-FR" sz="1600" dirty="0"/>
                  <a:t>Ainsi: </a:t>
                </a:r>
                <a:endParaRPr lang="en-CA" sz="1600" i="1"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CA" sz="1600" i="1" dirty="0">
                              <a:latin typeface="Cambria Math" panose="02040503050406030204" pitchFamily="18" charset="0"/>
                            </a:rPr>
                          </m:ctrlPr>
                        </m:sSubPr>
                        <m:e>
                          <m:r>
                            <a:rPr lang="en-CA" sz="1600" i="1" dirty="0">
                              <a:latin typeface="Cambria Math" panose="02040503050406030204" pitchFamily="18" charset="0"/>
                            </a:rPr>
                            <m:t>𝑢</m:t>
                          </m:r>
                        </m:e>
                        <m:sub>
                          <m:r>
                            <a:rPr lang="fr-FR" sz="1600" i="1" dirty="0">
                              <a:latin typeface="Cambria Math" panose="02040503050406030204" pitchFamily="18" charset="0"/>
                            </a:rPr>
                            <m:t>𝐷</m:t>
                          </m:r>
                        </m:sub>
                      </m:sSub>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𝑏</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r>
                            <a:rPr lang="en-CA" sz="1600" i="1" dirty="0">
                              <a:latin typeface="Cambria Math" panose="02040503050406030204" pitchFamily="18" charset="0"/>
                            </a:rPr>
                            <m:t>+</m:t>
                          </m:r>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𝑠</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e>
                      </m:rad>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p>
                            <m:sSupPr>
                              <m:ctrlPr>
                                <a:rPr lang="en-US" sz="1600" b="0" i="1" dirty="0" smtClean="0">
                                  <a:latin typeface="Cambria Math" panose="02040503050406030204" pitchFamily="18" charset="0"/>
                                </a:rPr>
                              </m:ctrlPr>
                            </m:sSupPr>
                            <m:e>
                              <m:r>
                                <a:rPr lang="en-US" sz="1600" i="1" dirty="0">
                                  <a:latin typeface="Cambria Math" panose="02040503050406030204" pitchFamily="18" charset="0"/>
                                </a:rPr>
                                <m:t>0.01786</m:t>
                              </m:r>
                            </m:e>
                            <m:sup>
                              <m:r>
                                <a:rPr lang="en-US" sz="1600" b="0" i="1" dirty="0" smtClean="0">
                                  <a:latin typeface="Cambria Math" panose="02040503050406030204" pitchFamily="18" charset="0"/>
                                </a:rPr>
                                <m:t>2</m:t>
                              </m:r>
                            </m:sup>
                          </m:sSup>
                          <m:r>
                            <a:rPr lang="en-CA" sz="1600" i="1" dirty="0">
                              <a:latin typeface="Cambria Math" panose="02040503050406030204" pitchFamily="18" charset="0"/>
                            </a:rPr>
                            <m:t>+</m:t>
                          </m:r>
                          <m:r>
                            <a:rPr lang="en-US" sz="1600" b="0" i="1" dirty="0" smtClean="0">
                              <a:latin typeface="Cambria Math" panose="02040503050406030204" pitchFamily="18" charset="0"/>
                            </a:rPr>
                            <m:t>0</m:t>
                          </m:r>
                        </m:e>
                      </m:rad>
                      <m:r>
                        <a:rPr lang="en-US" sz="1600" b="0" i="1" dirty="0" smtClean="0">
                          <a:latin typeface="Cambria Math" panose="02040503050406030204" pitchFamily="18" charset="0"/>
                        </a:rPr>
                        <m:t>=0.01786 </m:t>
                      </m:r>
                      <m:r>
                        <a:rPr lang="en-US" sz="1600" b="0" i="1" dirty="0" smtClean="0">
                          <a:latin typeface="Cambria Math" panose="02040503050406030204" pitchFamily="18" charset="0"/>
                        </a:rPr>
                        <m:t>𝑚𝑚</m:t>
                      </m:r>
                    </m:oMath>
                  </m:oMathPara>
                </a14:m>
                <a:endParaRPr lang="fr-FR" sz="1600" dirty="0">
                  <a:solidFill>
                    <a:srgbClr val="FF0000"/>
                  </a:solidFill>
                  <a:highlight>
                    <a:srgbClr val="FFFF00"/>
                  </a:highlight>
                </a:endParaRPr>
              </a:p>
            </p:txBody>
          </p:sp>
        </mc:Choice>
        <mc:Fallback xmlns="">
          <p:sp>
            <p:nvSpPr>
              <p:cNvPr id="8" name="TextBox 7">
                <a:extLst>
                  <a:ext uri="{FF2B5EF4-FFF2-40B4-BE49-F238E27FC236}">
                    <a16:creationId xmlns:a16="http://schemas.microsoft.com/office/drawing/2014/main" id="{78AEED86-22B0-D28D-87EB-26711184CFE2}"/>
                  </a:ext>
                </a:extLst>
              </p:cNvPr>
              <p:cNvSpPr txBox="1">
                <a:spLocks noRot="1" noChangeAspect="1" noMove="1" noResize="1" noEditPoints="1" noAdjustHandles="1" noChangeArrowheads="1" noChangeShapeType="1" noTextEdit="1"/>
              </p:cNvSpPr>
              <p:nvPr/>
            </p:nvSpPr>
            <p:spPr>
              <a:xfrm>
                <a:off x="1002890" y="4618704"/>
                <a:ext cx="5093110" cy="839653"/>
              </a:xfrm>
              <a:prstGeom prst="rect">
                <a:avLst/>
              </a:prstGeom>
              <a:blipFill>
                <a:blip r:embed="rId4"/>
                <a:stretch>
                  <a:fillRect l="-719" t="-2190"/>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6BE24F25-8AD7-14D1-7017-95970C02F64D}"/>
              </a:ext>
            </a:extLst>
          </p:cNvPr>
          <p:cNvSpPr>
            <a:spLocks noGrp="1"/>
          </p:cNvSpPr>
          <p:nvPr>
            <p:ph type="sldNum" sz="quarter" idx="12"/>
          </p:nvPr>
        </p:nvSpPr>
        <p:spPr/>
        <p:txBody>
          <a:bodyPr/>
          <a:lstStyle/>
          <a:p>
            <a:fld id="{4BD3201E-7DF8-462B-AC18-61E63795AE0D}" type="slidenum">
              <a:rPr lang="en-CA" smtClean="0"/>
              <a:t>19</a:t>
            </a:fld>
            <a:endParaRPr lang="en-CA"/>
          </a:p>
        </p:txBody>
      </p:sp>
      <p:sp>
        <p:nvSpPr>
          <p:cNvPr id="7" name="Rectangle 6">
            <a:extLst>
              <a:ext uri="{FF2B5EF4-FFF2-40B4-BE49-F238E27FC236}">
                <a16:creationId xmlns:a16="http://schemas.microsoft.com/office/drawing/2014/main" id="{203C2020-F0E8-2A42-DCB3-A08E8569FED0}"/>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11060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40544"/>
            <a:ext cx="10515600" cy="5154407"/>
          </a:xfrm>
        </p:spPr>
        <p:txBody>
          <a:bodyPr vert="horz" lIns="91440" tIns="45720" rIns="91440" bIns="45720" rtlCol="0" anchor="t">
            <a:normAutofit fontScale="92500" lnSpcReduction="10000"/>
          </a:bodyPr>
          <a:lstStyle/>
          <a:p>
            <a:pPr marL="0" indent="0" algn="just">
              <a:lnSpc>
                <a:spcPct val="100000"/>
              </a:lnSpc>
              <a:buNone/>
            </a:pPr>
            <a:r>
              <a:rPr lang="fr-CA" sz="1600" dirty="0"/>
              <a:t>Le présent rapport couvre le processus de vérification et de validation d’un modèle d’éléments finis modélisant la section lombaire d’une colonne vertébrale.</a:t>
            </a:r>
          </a:p>
          <a:p>
            <a:pPr marL="0" indent="0" algn="just">
              <a:lnSpc>
                <a:spcPct val="100000"/>
              </a:lnSpc>
              <a:buNone/>
            </a:pPr>
            <a:r>
              <a:rPr lang="fr-CA" sz="1600" dirty="0"/>
              <a:t>Le modèle a été conçu dans le cadre du PI3 d’un des membres de l’équipe, et est basé sur des données expérimentales tirées des articles scientifiques </a:t>
            </a:r>
            <a:r>
              <a:rPr lang="fr-FR" sz="1600" i="1" dirty="0"/>
              <a:t>«</a:t>
            </a:r>
            <a:r>
              <a:rPr lang="en-US" sz="1600" i="1" dirty="0"/>
              <a:t> Stability of the human spine in neutral postures </a:t>
            </a:r>
            <a:r>
              <a:rPr lang="fr-FR" sz="1600" i="1" dirty="0"/>
              <a:t>» </a:t>
            </a:r>
            <a:r>
              <a:rPr lang="fr-FR" sz="1600" dirty="0"/>
              <a:t>(Kiefer et al., 1997)</a:t>
            </a:r>
            <a:r>
              <a:rPr lang="fr-CA" sz="1600" dirty="0"/>
              <a:t> et </a:t>
            </a:r>
            <a:r>
              <a:rPr lang="fr-CA" sz="1600" i="1" dirty="0"/>
              <a:t>« </a:t>
            </a:r>
            <a:r>
              <a:rPr lang="en-US" sz="1600" i="1" dirty="0"/>
              <a:t>Load-bearing and stress analysis of the human spine under a novel wrapping compression loading</a:t>
            </a:r>
            <a:r>
              <a:rPr lang="fr-FR" sz="1600" i="1" dirty="0"/>
              <a:t> »</a:t>
            </a:r>
            <a:r>
              <a:rPr lang="en-US" sz="1600" i="1" dirty="0"/>
              <a:t> </a:t>
            </a:r>
            <a:r>
              <a:rPr lang="en-CA" sz="1600" dirty="0"/>
              <a:t>(Shirazi-</a:t>
            </a:r>
            <a:r>
              <a:rPr lang="en-CA" sz="1600" dirty="0" err="1"/>
              <a:t>Adl</a:t>
            </a:r>
            <a:r>
              <a:rPr lang="en-CA" sz="1600" dirty="0"/>
              <a:t> &amp; Parnianpour, 2000), </a:t>
            </a:r>
            <a:r>
              <a:rPr lang="fr-CA" sz="1600" dirty="0"/>
              <a:t>ainsi que sur des données géométriques et propriétés physiques (coordonnées spatiales, sections, rigidités) issues des recherches personnelles de Prof. Aboulfazl Shirazi-Adl. Pour des raisons de confidentialité, ce fichier ne sera pas publié sur GitHub mais il peut être disponible sur demande.</a:t>
            </a:r>
          </a:p>
          <a:p>
            <a:pPr marL="0" indent="0" algn="just">
              <a:lnSpc>
                <a:spcPct val="100000"/>
              </a:lnSpc>
              <a:buNone/>
            </a:pPr>
            <a:r>
              <a:rPr lang="fr-CA" sz="1600" dirty="0"/>
              <a:t>En guise de validation lors du PI3, le membre de l’équipe avait simplement comparé visuellement l’allure et les ordres de grandeur des réponses obtenues par son modèle avec les courbes Force-Déplacement postérieur tirés des articles scientifiques de référence. Le projet final de MEC8211 est ainsi l’occasion idéale pour appliquer les acquis du cours et mettre à l’épreuve la validité de son modèle.</a:t>
            </a:r>
          </a:p>
          <a:p>
            <a:pPr marL="0" indent="0">
              <a:lnSpc>
                <a:spcPct val="100000"/>
              </a:lnSpc>
              <a:buNone/>
            </a:pPr>
            <a:r>
              <a:rPr lang="fr-CA" sz="1600" dirty="0"/>
              <a:t>Les étapes de V&amp;V entreprises consistent en ce qui suit:</a:t>
            </a:r>
          </a:p>
          <a:p>
            <a:pPr marL="342900" indent="-342900">
              <a:lnSpc>
                <a:spcPct val="100000"/>
              </a:lnSpc>
              <a:buFont typeface="+mj-lt"/>
              <a:buAutoNum type="arabicPeriod"/>
            </a:pPr>
            <a:r>
              <a:rPr lang="fr-CA" sz="1600" dirty="0"/>
              <a:t>Présentation du modèle mathématique</a:t>
            </a:r>
          </a:p>
          <a:p>
            <a:pPr marL="342900" indent="-342900">
              <a:lnSpc>
                <a:spcPct val="100000"/>
              </a:lnSpc>
              <a:buFont typeface="+mj-lt"/>
              <a:buAutoNum type="arabicPeriod"/>
            </a:pPr>
            <a:r>
              <a:rPr lang="fr-CA" sz="1600" dirty="0"/>
              <a:t>Description de la discrétisation choisie</a:t>
            </a:r>
          </a:p>
          <a:p>
            <a:pPr marL="342900" indent="-342900">
              <a:lnSpc>
                <a:spcPct val="100000"/>
              </a:lnSpc>
              <a:buFont typeface="+mj-lt"/>
              <a:buAutoNum type="arabicPeriod"/>
            </a:pPr>
            <a:r>
              <a:rPr lang="fr-CA" sz="1600" dirty="0"/>
              <a:t>Vérification de code</a:t>
            </a:r>
          </a:p>
          <a:p>
            <a:pPr marL="342900" indent="-342900">
              <a:lnSpc>
                <a:spcPct val="100000"/>
              </a:lnSpc>
              <a:buFont typeface="+mj-lt"/>
              <a:buAutoNum type="arabicPeriod"/>
            </a:pPr>
            <a:r>
              <a:rPr lang="fr-CA" sz="1600" dirty="0"/>
              <a:t>Vérification de solution</a:t>
            </a:r>
          </a:p>
          <a:p>
            <a:pPr marL="342900" indent="-342900">
              <a:lnSpc>
                <a:spcPct val="100000"/>
              </a:lnSpc>
              <a:buFont typeface="+mj-lt"/>
              <a:buAutoNum type="arabicPeriod"/>
            </a:pPr>
            <a:r>
              <a:rPr lang="fr-CA" sz="1600" dirty="0"/>
              <a:t>Propagation des incertitudes</a:t>
            </a:r>
          </a:p>
          <a:p>
            <a:pPr marL="342900" indent="-342900">
              <a:lnSpc>
                <a:spcPct val="100000"/>
              </a:lnSpc>
              <a:buFont typeface="+mj-lt"/>
              <a:buAutoNum type="arabicPeriod"/>
            </a:pPr>
            <a:r>
              <a:rPr lang="fr-CA" sz="1600" dirty="0"/>
              <a:t>Validation</a:t>
            </a:r>
          </a:p>
          <a:p>
            <a:pPr marL="0" indent="0">
              <a:lnSpc>
                <a:spcPct val="100000"/>
              </a:lnSpc>
              <a:buNone/>
            </a:pPr>
            <a:endParaRPr lang="fr-CA" sz="1600" dirty="0"/>
          </a:p>
          <a:p>
            <a:pPr marL="0" indent="0">
              <a:buNone/>
            </a:pPr>
            <a:endParaRPr lang="en-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t>Introduction et mise en contexte</a:t>
            </a:r>
            <a:endParaRPr lang="en-CA" sz="3000" dirty="0"/>
          </a:p>
        </p:txBody>
      </p:sp>
      <p:sp>
        <p:nvSpPr>
          <p:cNvPr id="2" name="Slide Number Placeholder 1">
            <a:extLst>
              <a:ext uri="{FF2B5EF4-FFF2-40B4-BE49-F238E27FC236}">
                <a16:creationId xmlns:a16="http://schemas.microsoft.com/office/drawing/2014/main" id="{4AA6C504-4B4D-1025-26A2-022591258F2E}"/>
              </a:ext>
            </a:extLst>
          </p:cNvPr>
          <p:cNvSpPr>
            <a:spLocks noGrp="1"/>
          </p:cNvSpPr>
          <p:nvPr>
            <p:ph type="sldNum" sz="quarter" idx="12"/>
          </p:nvPr>
        </p:nvSpPr>
        <p:spPr/>
        <p:txBody>
          <a:bodyPr/>
          <a:lstStyle/>
          <a:p>
            <a:fld id="{4BD3201E-7DF8-462B-AC18-61E63795AE0D}" type="slidenum">
              <a:rPr lang="en-CA" smtClean="0"/>
              <a:t>2</a:t>
            </a:fld>
            <a:endParaRPr lang="en-CA"/>
          </a:p>
        </p:txBody>
      </p:sp>
      <p:sp>
        <p:nvSpPr>
          <p:cNvPr id="4" name="Rectangle 3">
            <a:extLst>
              <a:ext uri="{FF2B5EF4-FFF2-40B4-BE49-F238E27FC236}">
                <a16:creationId xmlns:a16="http://schemas.microsoft.com/office/drawing/2014/main" id="{D8F2C039-DBEA-E380-9132-AADB09E1E84C}"/>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67786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7535770" cy="5342501"/>
              </a:xfrm>
            </p:spPr>
            <p:txBody>
              <a:bodyPr vert="horz" lIns="91440" tIns="45720" rIns="91440" bIns="45720" rtlCol="0" anchor="t">
                <a:normAutofit lnSpcReduction="10000"/>
              </a:bodyPr>
              <a:lstStyle/>
              <a:p>
                <a:pPr marL="0" indent="0">
                  <a:lnSpc>
                    <a:spcPct val="100000"/>
                  </a:lnSpc>
                  <a:spcBef>
                    <a:spcPts val="600"/>
                  </a:spcBef>
                  <a:buNone/>
                </a:pPr>
                <a:r>
                  <a:rPr lang="fr-FR" sz="1700" b="1" dirty="0"/>
                  <a:t>Calcul de </a:t>
                </a:r>
                <a14:m>
                  <m:oMath xmlns:m="http://schemas.openxmlformats.org/officeDocument/2006/math">
                    <m:r>
                      <a:rPr lang="en-CA" sz="1700" b="1" i="1" smtClean="0">
                        <a:latin typeface="Cambria Math" panose="02040503050406030204" pitchFamily="18" charset="0"/>
                      </a:rPr>
                      <m:t>𝑬</m:t>
                    </m:r>
                  </m:oMath>
                </a14:m>
                <a:r>
                  <a:rPr lang="fr-FR" sz="1700" b="1" dirty="0"/>
                  <a:t> :</a:t>
                </a:r>
              </a:p>
              <a:p>
                <a:pPr marL="0" indent="0" algn="just">
                  <a:lnSpc>
                    <a:spcPct val="100000"/>
                  </a:lnSpc>
                  <a:spcBef>
                    <a:spcPts val="3000"/>
                  </a:spcBef>
                  <a:spcAft>
                    <a:spcPts val="600"/>
                  </a:spcAft>
                  <a:buNone/>
                </a:pPr>
                <a:endParaRPr lang="fr-FR" sz="1700" b="1" dirty="0"/>
              </a:p>
              <a:p>
                <a:pPr marL="0" indent="0" algn="just">
                  <a:lnSpc>
                    <a:spcPct val="100000"/>
                  </a:lnSpc>
                  <a:spcBef>
                    <a:spcPts val="3000"/>
                  </a:spcBef>
                  <a:spcAft>
                    <a:spcPts val="600"/>
                  </a:spcAft>
                  <a:buNone/>
                </a:pPr>
                <a:endParaRPr lang="fr-FR" sz="1700" b="1" dirty="0"/>
              </a:p>
              <a:p>
                <a:pPr marL="0" indent="0" algn="just">
                  <a:lnSpc>
                    <a:spcPct val="100000"/>
                  </a:lnSpc>
                  <a:spcBef>
                    <a:spcPts val="3000"/>
                  </a:spcBef>
                  <a:spcAft>
                    <a:spcPts val="600"/>
                  </a:spcAft>
                  <a:buNone/>
                </a:pPr>
                <a:r>
                  <a:rPr lang="fr-FR" sz="1700" b="1" dirty="0"/>
                  <a:t>Calcul de </a:t>
                </a:r>
                <a14:m>
                  <m:oMath xmlns:m="http://schemas.openxmlformats.org/officeDocument/2006/math">
                    <m:sSub>
                      <m:sSubPr>
                        <m:ctrlPr>
                          <a:rPr lang="en-CA" sz="1700" b="1" i="1" smtClean="0">
                            <a:latin typeface="Cambria Math" panose="02040503050406030204" pitchFamily="18" charset="0"/>
                          </a:rPr>
                        </m:ctrlPr>
                      </m:sSubPr>
                      <m:e>
                        <m:r>
                          <a:rPr lang="en-CA" sz="1700" b="1" i="1" smtClean="0">
                            <a:latin typeface="Cambria Math" panose="02040503050406030204" pitchFamily="18" charset="0"/>
                          </a:rPr>
                          <m:t>𝜹</m:t>
                        </m:r>
                      </m:e>
                      <m:sub>
                        <m:r>
                          <a:rPr lang="en-CA" sz="1700" b="1" i="1" smtClean="0">
                            <a:latin typeface="Cambria Math" panose="02040503050406030204" pitchFamily="18" charset="0"/>
                          </a:rPr>
                          <m:t>𝒎𝒐𝒅𝒆𝒍</m:t>
                        </m:r>
                      </m:sub>
                    </m:sSub>
                  </m:oMath>
                </a14:m>
                <a:r>
                  <a:rPr lang="fr-FR" sz="1700" b="1" dirty="0"/>
                  <a:t>:</a:t>
                </a:r>
              </a:p>
              <a:p>
                <a:pPr marL="0" indent="0" algn="just">
                  <a:lnSpc>
                    <a:spcPct val="100000"/>
                  </a:lnSpc>
                  <a:spcBef>
                    <a:spcPts val="600"/>
                  </a:spcBef>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rad>
                        <m:radPr>
                          <m:degHide m:val="on"/>
                          <m:ctrlPr>
                            <a:rPr lang="en-CA" sz="1700" b="0" i="1" dirty="0" smtClean="0">
                              <a:latin typeface="Cambria Math" panose="02040503050406030204" pitchFamily="18" charset="0"/>
                            </a:rPr>
                          </m:ctrlPr>
                        </m:radPr>
                        <m:deg/>
                        <m:e>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𝑛𝑢𝑚</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𝑖𝑛𝑝𝑢𝑡</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𝐷</m:t>
                              </m:r>
                            </m:sub>
                            <m:sup>
                              <m:r>
                                <a:rPr lang="en-CA" sz="1700" b="0" i="1" dirty="0" smtClean="0">
                                  <a:latin typeface="Cambria Math" panose="02040503050406030204" pitchFamily="18" charset="0"/>
                                </a:rPr>
                                <m:t>2</m:t>
                              </m:r>
                            </m:sup>
                          </m:sSubSup>
                        </m:e>
                      </m:rad>
                      <m:r>
                        <a:rPr lang="en-CA" sz="1700" b="0" i="1" dirty="0" smtClean="0">
                          <a:latin typeface="Cambria Math" panose="02040503050406030204" pitchFamily="18" charset="0"/>
                        </a:rPr>
                        <m:t>=</m:t>
                      </m:r>
                      <m:r>
                        <a:rPr lang="en-US" sz="1700" b="0" i="1" dirty="0" smtClean="0">
                          <a:latin typeface="Cambria Math" panose="02040503050406030204" pitchFamily="18" charset="0"/>
                        </a:rPr>
                        <m:t>0.706788</m:t>
                      </m:r>
                    </m:oMath>
                  </m:oMathPara>
                </a14:m>
                <a:endParaRPr lang="fr-FR" sz="1700" dirty="0">
                  <a:solidFill>
                    <a:srgbClr val="FF0000"/>
                  </a:solidFill>
                  <a:highlight>
                    <a:srgbClr val="FFFF00"/>
                  </a:highlight>
                </a:endParaRPr>
              </a:p>
              <a:p>
                <a:pPr marL="0" indent="0" algn="just">
                  <a:lnSpc>
                    <a:spcPct val="100000"/>
                  </a:lnSpc>
                  <a:spcBef>
                    <a:spcPts val="1800"/>
                  </a:spcBef>
                  <a:spcAft>
                    <a:spcPts val="600"/>
                  </a:spcAft>
                  <a:buNone/>
                </a:pPr>
                <a:r>
                  <a:rPr lang="fr-FR" sz="1700" dirty="0"/>
                  <a:t>Donc, avec k=2 pour un niveau de confiance à 95.4%:</a:t>
                </a:r>
              </a:p>
              <a:p>
                <a:pPr marL="0" indent="0" algn="just">
                  <a:lnSpc>
                    <a:spcPct val="100000"/>
                  </a:lnSpc>
                  <a:spcAft>
                    <a:spcPts val="1200"/>
                  </a:spcAft>
                  <a:buNone/>
                </a:pPr>
                <a14:m>
                  <m:oMathPara xmlns:m="http://schemas.openxmlformats.org/officeDocument/2006/math">
                    <m:oMathParaPr>
                      <m:jc m:val="left"/>
                    </m:oMathParaPr>
                    <m:oMath xmlns:m="http://schemas.openxmlformats.org/officeDocument/2006/math">
                      <m:sSub>
                        <m:sSubPr>
                          <m:ctrlPr>
                            <a:rPr lang="en-CA" sz="1700" b="1" i="1" dirty="0" smtClean="0">
                              <a:latin typeface="Cambria Math" panose="02040503050406030204" pitchFamily="18" charset="0"/>
                            </a:rPr>
                          </m:ctrlPr>
                        </m:sSubPr>
                        <m:e>
                          <m:r>
                            <a:rPr lang="en-CA" sz="1700" b="1" i="1" dirty="0" smtClean="0">
                              <a:latin typeface="Cambria Math" panose="02040503050406030204" pitchFamily="18" charset="0"/>
                            </a:rPr>
                            <m:t>𝜹</m:t>
                          </m:r>
                        </m:e>
                        <m:sub>
                          <m:r>
                            <a:rPr lang="en-CA" sz="1700" b="1" i="1" dirty="0" smtClean="0">
                              <a:latin typeface="Cambria Math" panose="02040503050406030204" pitchFamily="18" charset="0"/>
                            </a:rPr>
                            <m:t>𝒎𝒐𝒅𝒆𝒍</m:t>
                          </m:r>
                        </m:sub>
                      </m:sSub>
                      <m:r>
                        <a:rPr lang="en-CA" sz="1700" b="1" i="1" dirty="0" smtClean="0">
                          <a:latin typeface="Cambria Math" panose="02040503050406030204" pitchFamily="18" charset="0"/>
                        </a:rPr>
                        <m:t>∈[ </m:t>
                      </m:r>
                      <m:r>
                        <a:rPr lang="en-US" sz="1700" b="1" i="1" dirty="0" smtClean="0">
                          <a:latin typeface="Cambria Math" panose="02040503050406030204" pitchFamily="18" charset="0"/>
                        </a:rPr>
                        <m:t>−</m:t>
                      </m:r>
                      <m:r>
                        <a:rPr lang="en-US" sz="1700" b="1" i="1" dirty="0" smtClean="0">
                          <a:latin typeface="Cambria Math" panose="02040503050406030204" pitchFamily="18" charset="0"/>
                        </a:rPr>
                        <m:t>𝟎</m:t>
                      </m:r>
                      <m:r>
                        <a:rPr lang="en-US" sz="1700" b="1" i="1" dirty="0" smtClean="0">
                          <a:latin typeface="Cambria Math" panose="02040503050406030204" pitchFamily="18" charset="0"/>
                        </a:rPr>
                        <m:t>.</m:t>
                      </m:r>
                      <m:r>
                        <a:rPr lang="en-US" sz="1700" b="1" i="1" dirty="0" smtClean="0">
                          <a:latin typeface="Cambria Math" panose="02040503050406030204" pitchFamily="18" charset="0"/>
                        </a:rPr>
                        <m:t>𝟑𝟗𝟑𝟓𝟖</m:t>
                      </m:r>
                      <m:r>
                        <a:rPr lang="en-CA" sz="1700" b="1" i="1" dirty="0" smtClean="0">
                          <a:latin typeface="Cambria Math" panose="02040503050406030204" pitchFamily="18" charset="0"/>
                        </a:rPr>
                        <m:t> ;</m:t>
                      </m:r>
                      <m:r>
                        <a:rPr lang="en-US" sz="1700" b="1" i="1" dirty="0" smtClean="0">
                          <a:latin typeface="Cambria Math" panose="02040503050406030204" pitchFamily="18" charset="0"/>
                        </a:rPr>
                        <m:t>𝟐</m:t>
                      </m:r>
                      <m:r>
                        <a:rPr lang="en-US" sz="1700" b="1" i="1" dirty="0" smtClean="0">
                          <a:latin typeface="Cambria Math" panose="02040503050406030204" pitchFamily="18" charset="0"/>
                        </a:rPr>
                        <m:t>.</m:t>
                      </m:r>
                      <m:r>
                        <a:rPr lang="en-US" sz="1700" b="1" i="1" dirty="0" smtClean="0">
                          <a:latin typeface="Cambria Math" panose="02040503050406030204" pitchFamily="18" charset="0"/>
                        </a:rPr>
                        <m:t>𝟒𝟑𝟑𝟓𝟕𝟕</m:t>
                      </m:r>
                      <m:r>
                        <a:rPr lang="en-CA" sz="1700" b="1" i="1" dirty="0" smtClean="0">
                          <a:latin typeface="Cambria Math" panose="02040503050406030204" pitchFamily="18" charset="0"/>
                        </a:rPr>
                        <m:t>]</m:t>
                      </m:r>
                    </m:oMath>
                  </m:oMathPara>
                </a14:m>
                <a:endParaRPr lang="fr-FR" sz="1700" dirty="0"/>
              </a:p>
              <a:p>
                <a:pPr marL="0" indent="0" algn="just">
                  <a:lnSpc>
                    <a:spcPct val="100000"/>
                  </a:lnSpc>
                  <a:buNone/>
                </a:pPr>
                <a:r>
                  <a:rPr lang="fr-FR" sz="1700" dirty="0"/>
                  <a:t>Observations:</a:t>
                </a:r>
              </a:p>
              <a:p>
                <a:pPr algn="just">
                  <a:lnSpc>
                    <a:spcPct val="100000"/>
                  </a:lnSpc>
                </a:pPr>
                <a:r>
                  <a:rPr lang="fr-FR" sz="1700" dirty="0"/>
                  <a:t>0 appartient à l’intervalle d’incertitude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𝛿</m:t>
                        </m:r>
                      </m:e>
                      <m:sub>
                        <m:r>
                          <a:rPr lang="en-CA" sz="1700" i="1" dirty="0">
                            <a:latin typeface="Cambria Math" panose="02040503050406030204" pitchFamily="18" charset="0"/>
                          </a:rPr>
                          <m:t>𝑚𝑜𝑑𝑒𝑙</m:t>
                        </m:r>
                      </m:sub>
                    </m:sSub>
                  </m:oMath>
                </a14:m>
                <a:r>
                  <a:rPr lang="fr-FR" sz="1700" dirty="0"/>
                  <a:t>: bon signe</a:t>
                </a:r>
              </a:p>
              <a:p>
                <a:pPr algn="just">
                  <a:lnSpc>
                    <a:spcPct val="100000"/>
                  </a:lnSpc>
                </a:pPr>
                <a14:m>
                  <m:oMath xmlns:m="http://schemas.openxmlformats.org/officeDocument/2006/math">
                    <m:d>
                      <m:dPr>
                        <m:begChr m:val="|"/>
                        <m:endChr m:val="|"/>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𝐸</m:t>
                        </m:r>
                      </m:e>
                    </m:d>
                    <m:r>
                      <a:rPr lang="en-US"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d>
                      <m:dPr>
                        <m:begChr m:val="|"/>
                        <m:endChr m:val="|"/>
                        <m:ctrlPr>
                          <a:rPr lang="en-CA" sz="1700" b="0" i="1" dirty="0" smtClean="0">
                            <a:latin typeface="Cambria Math" panose="02040503050406030204" pitchFamily="18" charset="0"/>
                          </a:rPr>
                        </m:ctrlPr>
                      </m:dPr>
                      <m:e>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e>
                    </m:d>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oMath>
                </a14:m>
                <a:r>
                  <a:rPr lang="fr-FR" sz="1700" dirty="0"/>
                  <a:t>: signe d’une validation de faible qualité, nécessité de réduire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𝑢</m:t>
                        </m:r>
                      </m:e>
                      <m:sub>
                        <m:r>
                          <a:rPr lang="en-CA" sz="1700" i="1" dirty="0">
                            <a:latin typeface="Cambria Math" panose="02040503050406030204" pitchFamily="18" charset="0"/>
                          </a:rPr>
                          <m:t>𝑣𝑎𝑙</m:t>
                        </m:r>
                      </m:sub>
                    </m:sSub>
                  </m:oMath>
                </a14:m>
                <a:endParaRPr lang="fr-FR" sz="1700" dirty="0">
                  <a:solidFill>
                    <a:srgbClr val="FF0000"/>
                  </a:solidFill>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7535770" cy="5342501"/>
              </a:xfrm>
              <a:blipFill>
                <a:blip r:embed="rId2"/>
                <a:stretch>
                  <a:fillRect l="-566" t="-799" r="-4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3707396168"/>
                  </p:ext>
                </p:extLst>
              </p:nvPr>
            </p:nvGraphicFramePr>
            <p:xfrm>
              <a:off x="952443" y="1524057"/>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𝑆</m:t>
                                </m:r>
                              </m:oMath>
                            </m:oMathPara>
                          </a14:m>
                          <a:endParaRPr lang="en-CA" dirty="0">
                            <a:solidFill>
                              <a:schemeClr val="tx1"/>
                            </a:solidFill>
                          </a:endParaRPr>
                        </a:p>
                      </a:txBody>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𝐷</m:t>
                                </m:r>
                              </m:oMath>
                            </m:oMathPara>
                          </a14:m>
                          <a:endParaRPr lang="en-CA" dirty="0">
                            <a:solidFill>
                              <a:schemeClr val="tx1"/>
                            </a:solidFill>
                          </a:endParaRPr>
                        </a:p>
                      </a:txBody>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A" sz="1800" i="1" smtClean="0">
                                    <a:solidFill>
                                      <a:schemeClr val="tx1"/>
                                    </a:solidFill>
                                    <a:latin typeface="Cambria Math" panose="02040503050406030204" pitchFamily="18" charset="0"/>
                                  </a:rPr>
                                  <m:t>𝐸</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𝑆</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𝐷</m:t>
                                </m:r>
                              </m:oMath>
                            </m:oMathPara>
                          </a14:m>
                          <a:endParaRPr lang="en-CA" sz="1800" b="0" dirty="0">
                            <a:solidFill>
                              <a:schemeClr val="tx1"/>
                            </a:solidFill>
                          </a:endParaRPr>
                        </a:p>
                      </a:txBody>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Choice>
        <mc:Fallback xmlns="">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3707396168"/>
                  </p:ext>
                </p:extLst>
              </p:nvPr>
            </p:nvGraphicFramePr>
            <p:xfrm>
              <a:off x="952443" y="1524057"/>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endParaRPr lang="en-US"/>
                        </a:p>
                      </a:txBody>
                      <a:tcPr>
                        <a:blipFill>
                          <a:blip r:embed="rId3"/>
                          <a:stretch>
                            <a:fillRect l="-444" t="-6557" r="-100444" b="-226230"/>
                          </a:stretch>
                        </a:blipFill>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endParaRPr lang="en-US"/>
                        </a:p>
                      </a:txBody>
                      <a:tcPr>
                        <a:blipFill>
                          <a:blip r:embed="rId3"/>
                          <a:stretch>
                            <a:fillRect l="-444" t="-106557" r="-100444" b="-126230"/>
                          </a:stretch>
                        </a:blipFill>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endParaRPr lang="en-US"/>
                        </a:p>
                      </a:txBody>
                      <a:tcPr>
                        <a:blipFill>
                          <a:blip r:embed="rId3"/>
                          <a:stretch>
                            <a:fillRect l="-444" t="-206557" r="-100444" b="-26230"/>
                          </a:stretch>
                        </a:blipFill>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Fallback>
      </mc:AlternateContent>
      <p:graphicFrame>
        <p:nvGraphicFramePr>
          <p:cNvPr id="6" name="Chart 5">
            <a:extLst>
              <a:ext uri="{FF2B5EF4-FFF2-40B4-BE49-F238E27FC236}">
                <a16:creationId xmlns:a16="http://schemas.microsoft.com/office/drawing/2014/main" id="{F76BC512-22C8-482F-8775-75BF02155DD0}"/>
              </a:ext>
            </a:extLst>
          </p:cNvPr>
          <p:cNvGraphicFramePr>
            <a:graphicFrameLocks/>
          </p:cNvGraphicFramePr>
          <p:nvPr>
            <p:extLst>
              <p:ext uri="{D42A27DB-BD31-4B8C-83A1-F6EECF244321}">
                <p14:modId xmlns:p14="http://schemas.microsoft.com/office/powerpoint/2010/main" val="773447080"/>
              </p:ext>
            </p:extLst>
          </p:nvPr>
        </p:nvGraphicFramePr>
        <p:xfrm>
          <a:off x="8170606" y="1219200"/>
          <a:ext cx="3652029" cy="4488425"/>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0D8CDEF5-8EE8-8F49-CC34-B75072347FDB}"/>
              </a:ext>
            </a:extLst>
          </p:cNvPr>
          <p:cNvSpPr txBox="1"/>
          <p:nvPr/>
        </p:nvSpPr>
        <p:spPr>
          <a:xfrm>
            <a:off x="9163664" y="5622562"/>
            <a:ext cx="2890683" cy="307777"/>
          </a:xfrm>
          <a:prstGeom prst="rect">
            <a:avLst/>
          </a:prstGeom>
          <a:noFill/>
        </p:spPr>
        <p:txBody>
          <a:bodyPr wrap="square" rtlCol="0">
            <a:spAutoFit/>
          </a:bodyPr>
          <a:lstStyle/>
          <a:p>
            <a:r>
              <a:rPr lang="en-US" sz="1400" dirty="0" err="1"/>
              <a:t>Intervalle</a:t>
            </a:r>
            <a:r>
              <a:rPr lang="en-US" sz="1400" dirty="0"/>
              <a:t> </a:t>
            </a:r>
            <a:r>
              <a:rPr lang="en-US" sz="1400" dirty="0" err="1"/>
              <a:t>d’incertitude</a:t>
            </a:r>
            <a:r>
              <a:rPr lang="en-US" sz="1400" dirty="0"/>
              <a:t> sur </a:t>
            </a:r>
            <a:r>
              <a:rPr lang="el-GR" sz="1400" dirty="0"/>
              <a:t>δ</a:t>
            </a:r>
            <a:r>
              <a:rPr lang="en-CA" sz="1100" dirty="0"/>
              <a:t>model</a:t>
            </a:r>
            <a:endParaRPr lang="en-US" sz="1400" dirty="0"/>
          </a:p>
        </p:txBody>
      </p:sp>
      <p:sp>
        <p:nvSpPr>
          <p:cNvPr id="8" name="Slide Number Placeholder 7">
            <a:extLst>
              <a:ext uri="{FF2B5EF4-FFF2-40B4-BE49-F238E27FC236}">
                <a16:creationId xmlns:a16="http://schemas.microsoft.com/office/drawing/2014/main" id="{8D5FF5AE-7B86-8277-C8B0-09AA1BCDFCF9}"/>
              </a:ext>
            </a:extLst>
          </p:cNvPr>
          <p:cNvSpPr>
            <a:spLocks noGrp="1"/>
          </p:cNvSpPr>
          <p:nvPr>
            <p:ph type="sldNum" sz="quarter" idx="12"/>
          </p:nvPr>
        </p:nvSpPr>
        <p:spPr/>
        <p:txBody>
          <a:bodyPr/>
          <a:lstStyle/>
          <a:p>
            <a:fld id="{4BD3201E-7DF8-462B-AC18-61E63795AE0D}" type="slidenum">
              <a:rPr lang="en-CA" smtClean="0"/>
              <a:t>20</a:t>
            </a:fld>
            <a:endParaRPr lang="en-CA"/>
          </a:p>
        </p:txBody>
      </p:sp>
      <p:sp>
        <p:nvSpPr>
          <p:cNvPr id="10" name="Rectangle 9">
            <a:extLst>
              <a:ext uri="{FF2B5EF4-FFF2-40B4-BE49-F238E27FC236}">
                <a16:creationId xmlns:a16="http://schemas.microsoft.com/office/drawing/2014/main" id="{8BD70C9B-108B-7934-C2BE-E294B179C880}"/>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49871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Conclusion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10000"/>
              </a:bodyPr>
              <a:lstStyle/>
              <a:p>
                <a:pPr marL="0" indent="0" algn="just">
                  <a:lnSpc>
                    <a:spcPct val="110000"/>
                  </a:lnSpc>
                  <a:spcAft>
                    <a:spcPts val="600"/>
                  </a:spcAft>
                  <a:buNone/>
                </a:pPr>
                <a:r>
                  <a:rPr lang="fr-CA" sz="1800" b="1" dirty="0"/>
                  <a:t>Vérification de code:</a:t>
                </a:r>
              </a:p>
              <a:p>
                <a:pPr algn="just">
                  <a:lnSpc>
                    <a:spcPct val="110000"/>
                  </a:lnSpc>
                  <a:spcBef>
                    <a:spcPts val="200"/>
                  </a:spcBef>
                  <a:spcAft>
                    <a:spcPts val="200"/>
                  </a:spcAft>
                </a:pPr>
                <a:r>
                  <a:rPr lang="fr-CA" sz="1800" dirty="0"/>
                  <a:t>Vérification du code interne de </a:t>
                </a:r>
                <a:r>
                  <a:rPr lang="fr-CA" sz="1800" dirty="0" err="1"/>
                  <a:t>SimCenter</a:t>
                </a:r>
                <a:r>
                  <a:rPr lang="fr-CA" sz="1800" dirty="0"/>
                  <a:t> qui modélise les éléments poutre par des formulations de Timoshenko</a:t>
                </a:r>
              </a:p>
              <a:p>
                <a:pPr algn="just">
                  <a:lnSpc>
                    <a:spcPct val="110000"/>
                  </a:lnSpc>
                  <a:spcBef>
                    <a:spcPts val="200"/>
                  </a:spcBef>
                  <a:spcAft>
                    <a:spcPts val="200"/>
                  </a:spcAft>
                </a:pPr>
                <a:r>
                  <a:rPr lang="fr-CA" sz="1800" dirty="0"/>
                  <a:t>Incompatibilité de la méthode analytique en utilisant l’équation différentielle d’une poutre d’Euler, car l’ordre des équations est différent</a:t>
                </a:r>
              </a:p>
              <a:p>
                <a:pPr algn="just">
                  <a:lnSpc>
                    <a:spcPct val="110000"/>
                  </a:lnSpc>
                  <a:spcBef>
                    <a:spcPts val="200"/>
                  </a:spcBef>
                  <a:spcAft>
                    <a:spcPts val="200"/>
                  </a:spcAft>
                </a:pPr>
                <a:r>
                  <a:rPr lang="fr-CA" sz="1800" dirty="0"/>
                  <a:t>Succès d’une méthode alternative pour l’analyse de convergence basée sur les énergies de déformation</a:t>
                </a:r>
              </a:p>
              <a:p>
                <a:pPr algn="just">
                  <a:lnSpc>
                    <a:spcPct val="110000"/>
                  </a:lnSpc>
                  <a:spcBef>
                    <a:spcPts val="200"/>
                  </a:spcBef>
                  <a:spcAft>
                    <a:spcPts val="200"/>
                  </a:spcAft>
                </a:pPr>
                <a:r>
                  <a:rPr lang="fr-CA" sz="1800" dirty="0"/>
                  <a:t>Code vérifié</a:t>
                </a:r>
              </a:p>
              <a:p>
                <a:pPr marL="0" indent="0" algn="just">
                  <a:lnSpc>
                    <a:spcPct val="110000"/>
                  </a:lnSpc>
                  <a:spcBef>
                    <a:spcPts val="200"/>
                  </a:spcBef>
                  <a:spcAft>
                    <a:spcPts val="200"/>
                  </a:spcAft>
                  <a:buNone/>
                </a:pPr>
                <a:endParaRPr lang="fr-CA" sz="1800" dirty="0"/>
              </a:p>
              <a:p>
                <a:pPr marL="0" indent="0" algn="just">
                  <a:lnSpc>
                    <a:spcPct val="110000"/>
                  </a:lnSpc>
                  <a:spcAft>
                    <a:spcPts val="600"/>
                  </a:spcAft>
                  <a:buNone/>
                </a:pPr>
                <a:r>
                  <a:rPr lang="fr-CA" sz="1800" b="1" dirty="0"/>
                  <a:t>Vérification de solution:</a:t>
                </a:r>
              </a:p>
              <a:p>
                <a:pPr algn="just">
                  <a:lnSpc>
                    <a:spcPct val="110000"/>
                  </a:lnSpc>
                  <a:spcBef>
                    <a:spcPts val="200"/>
                  </a:spcBef>
                  <a:spcAft>
                    <a:spcPts val="200"/>
                  </a:spcAft>
                </a:pPr>
                <a:r>
                  <a:rPr lang="en-CA" sz="1800" dirty="0"/>
                  <a:t>Approximation de Richardson</a:t>
                </a:r>
              </a:p>
              <a:p>
                <a:pPr algn="just">
                  <a:lnSpc>
                    <a:spcPct val="110000"/>
                  </a:lnSpc>
                  <a:spcBef>
                    <a:spcPts val="200"/>
                  </a:spcBef>
                  <a:spcAft>
                    <a:spcPts val="200"/>
                  </a:spcAft>
                </a:pPr>
                <a:r>
                  <a:rPr lang="fr-CA" sz="1800" dirty="0"/>
                  <a:t>Solution vérifiée</a:t>
                </a:r>
              </a:p>
              <a:p>
                <a:pPr algn="just">
                  <a:lnSpc>
                    <a:spcPct val="110000"/>
                  </a:lnSpc>
                  <a:spcBef>
                    <a:spcPts val="200"/>
                  </a:spcBef>
                  <a:spcAft>
                    <a:spcPts val="200"/>
                  </a:spcAft>
                </a:pPr>
                <a:endParaRPr lang="fr-CA" sz="1800" dirty="0"/>
              </a:p>
              <a:p>
                <a:pPr marL="0" indent="0" algn="just">
                  <a:lnSpc>
                    <a:spcPct val="110000"/>
                  </a:lnSpc>
                  <a:spcAft>
                    <a:spcPts val="600"/>
                  </a:spcAft>
                  <a:buNone/>
                </a:pPr>
                <a:r>
                  <a:rPr lang="en-CA" sz="1800" b="1" dirty="0"/>
                  <a:t>Validation:</a:t>
                </a:r>
              </a:p>
              <a:p>
                <a:pPr algn="just">
                  <a:lnSpc>
                    <a:spcPct val="110000"/>
                  </a:lnSpc>
                  <a:spcBef>
                    <a:spcPts val="200"/>
                  </a:spcBef>
                  <a:spcAft>
                    <a:spcPts val="200"/>
                  </a:spcAft>
                </a:pPr>
                <a:r>
                  <a:rPr lang="fr-CA" sz="1800" dirty="0"/>
                  <a:t>Trop d’hypothèses et d’inconnues</a:t>
                </a:r>
              </a:p>
              <a:p>
                <a:pPr algn="just">
                  <a:lnSpc>
                    <a:spcPct val="110000"/>
                  </a:lnSpc>
                  <a:spcBef>
                    <a:spcPts val="200"/>
                  </a:spcBef>
                  <a:spcAft>
                    <a:spcPts val="200"/>
                  </a:spcAft>
                </a:pPr>
                <a:r>
                  <a:rPr lang="fr-CA" sz="1800" dirty="0"/>
                  <a:t>0 appartient à l’intervalle d’incertitude de </a:t>
                </a:r>
                <a14:m>
                  <m:oMath xmlns:m="http://schemas.openxmlformats.org/officeDocument/2006/math">
                    <m:sSub>
                      <m:sSubPr>
                        <m:ctrlPr>
                          <a:rPr lang="en-CA" sz="1800" i="1" dirty="0" smtClean="0">
                            <a:latin typeface="Cambria Math" panose="02040503050406030204" pitchFamily="18" charset="0"/>
                          </a:rPr>
                        </m:ctrlPr>
                      </m:sSubPr>
                      <m:e>
                        <m:r>
                          <a:rPr lang="en-CA" sz="1800" b="0" i="1" dirty="0" smtClean="0">
                            <a:latin typeface="Cambria Math" panose="02040503050406030204" pitchFamily="18" charset="0"/>
                          </a:rPr>
                          <m:t>𝛿</m:t>
                        </m:r>
                      </m:e>
                      <m:sub>
                        <m:r>
                          <a:rPr lang="en-CA" sz="1800" b="0" i="1" dirty="0" smtClean="0">
                            <a:latin typeface="Cambria Math" panose="02040503050406030204" pitchFamily="18" charset="0"/>
                          </a:rPr>
                          <m:t>𝑚𝑜𝑑𝑒𝑙</m:t>
                        </m:r>
                      </m:sub>
                    </m:sSub>
                    <m:r>
                      <a:rPr lang="en-CA" sz="1800" b="0" i="1" dirty="0" smtClean="0">
                        <a:latin typeface="Cambria Math" panose="02040503050406030204" pitchFamily="18" charset="0"/>
                      </a:rPr>
                      <m:t> </m:t>
                    </m:r>
                  </m:oMath>
                </a14:m>
                <a:r>
                  <a:rPr lang="fr-CA" sz="1800" dirty="0"/>
                  <a:t>mais intervalle trop large</a:t>
                </a:r>
              </a:p>
              <a:p>
                <a:pPr algn="just">
                  <a:lnSpc>
                    <a:spcPct val="110000"/>
                  </a:lnSpc>
                  <a:spcBef>
                    <a:spcPts val="200"/>
                  </a:spcBef>
                  <a:spcAft>
                    <a:spcPts val="200"/>
                  </a:spcAft>
                </a:pPr>
                <a:r>
                  <a:rPr lang="fr-CA" sz="1800" dirty="0"/>
                  <a:t>Validation peu concluante </a:t>
                </a:r>
                <a:r>
                  <a:rPr lang="en-CA" sz="1800" dirty="0"/>
                  <a:t>, il faut </a:t>
                </a:r>
                <a:r>
                  <a:rPr lang="en-CA" sz="1800" dirty="0" err="1"/>
                  <a:t>réduire</a:t>
                </a:r>
                <a:r>
                  <a:rPr lang="en-CA" sz="1800" dirty="0"/>
                  <a:t>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en-CA" sz="1800" dirty="0"/>
                  <a:t> pour </a:t>
                </a:r>
                <a:r>
                  <a:rPr lang="en-CA" sz="1800" dirty="0" err="1"/>
                  <a:t>réduire</a:t>
                </a:r>
                <a:r>
                  <a:rPr lang="en-CA" sz="1800" dirty="0"/>
                  <a: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i="1" dirty="0">
                            <a:latin typeface="Cambria Math" panose="02040503050406030204" pitchFamily="18" charset="0"/>
                          </a:rPr>
                          <m:t>𝑣𝑎𝑙</m:t>
                        </m:r>
                        <m:r>
                          <a:rPr lang="en-CA" sz="1800" i="1" dirty="0">
                            <a:latin typeface="Cambria Math" panose="02040503050406030204" pitchFamily="18" charset="0"/>
                          </a:rPr>
                          <m:t> </m:t>
                        </m:r>
                      </m:sub>
                    </m:sSub>
                  </m:oMath>
                </a14:m>
                <a:endParaRPr lang="en-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342" r="-348" b="-114"/>
                </a:stretch>
              </a:blipFill>
            </p:spPr>
            <p:txBody>
              <a:bodyPr/>
              <a:lstStyle/>
              <a:p>
                <a:r>
                  <a:rPr lang="fr-FR">
                    <a:noFill/>
                  </a:rPr>
                  <a:t> </a:t>
                </a:r>
              </a:p>
            </p:txBody>
          </p:sp>
        </mc:Fallback>
      </mc:AlternateContent>
      <p:sp>
        <p:nvSpPr>
          <p:cNvPr id="5" name="Slide Number Placeholder 4">
            <a:extLst>
              <a:ext uri="{FF2B5EF4-FFF2-40B4-BE49-F238E27FC236}">
                <a16:creationId xmlns:a16="http://schemas.microsoft.com/office/drawing/2014/main" id="{4EB7AB3D-9D5F-95C1-52F8-21EA61780E04}"/>
              </a:ext>
            </a:extLst>
          </p:cNvPr>
          <p:cNvSpPr>
            <a:spLocks noGrp="1"/>
          </p:cNvSpPr>
          <p:nvPr>
            <p:ph type="sldNum" sz="quarter" idx="12"/>
          </p:nvPr>
        </p:nvSpPr>
        <p:spPr/>
        <p:txBody>
          <a:bodyPr/>
          <a:lstStyle/>
          <a:p>
            <a:fld id="{4BD3201E-7DF8-462B-AC18-61E63795AE0D}" type="slidenum">
              <a:rPr lang="en-CA" smtClean="0"/>
              <a:t>21</a:t>
            </a:fld>
            <a:endParaRPr lang="en-CA"/>
          </a:p>
        </p:txBody>
      </p:sp>
      <p:sp>
        <p:nvSpPr>
          <p:cNvPr id="6" name="Rectangle 5">
            <a:extLst>
              <a:ext uri="{FF2B5EF4-FFF2-40B4-BE49-F238E27FC236}">
                <a16:creationId xmlns:a16="http://schemas.microsoft.com/office/drawing/2014/main" id="{379D655C-67AB-E820-06C4-1EB5C5CC9F3C}"/>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58127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Bibliographie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US" sz="1600" b="0" i="0" dirty="0" err="1">
                <a:solidFill>
                  <a:srgbClr val="2C3E50"/>
                </a:solidFill>
                <a:effectLst/>
                <a:latin typeface="+mj-lt"/>
              </a:rPr>
              <a:t>Eça</a:t>
            </a:r>
            <a:r>
              <a:rPr lang="en-US" sz="1600" b="0" i="0" dirty="0">
                <a:solidFill>
                  <a:srgbClr val="2C3E50"/>
                </a:solidFill>
                <a:effectLst/>
                <a:latin typeface="+mj-lt"/>
              </a:rPr>
              <a:t>, L., Dowding, K., &amp; Roache, P. J. (2020). on the interpretation and scope of the </a:t>
            </a:r>
            <a:r>
              <a:rPr lang="en-US" sz="1600" dirty="0">
                <a:solidFill>
                  <a:srgbClr val="2C3E50"/>
                </a:solidFill>
                <a:latin typeface="+mj-lt"/>
              </a:rPr>
              <a:t>V</a:t>
            </a:r>
            <a:r>
              <a:rPr lang="en-US" sz="1600" b="0" i="0" dirty="0">
                <a:solidFill>
                  <a:srgbClr val="2C3E50"/>
                </a:solidFill>
                <a:effectLst/>
                <a:latin typeface="+mj-lt"/>
              </a:rPr>
              <a:t>&amp;V 20 standard for verification and 	validation in computational fluid dynamics and heat transfer [Review of </a:t>
            </a:r>
            <a:r>
              <a:rPr lang="en-US" sz="1600" b="0" i="1" dirty="0">
                <a:solidFill>
                  <a:srgbClr val="2C3E50"/>
                </a:solidFill>
                <a:effectLst/>
                <a:latin typeface="+mj-lt"/>
              </a:rPr>
              <a:t>on the interpretation and scope of the </a:t>
            </a:r>
            <a:r>
              <a:rPr lang="en-US" sz="1600" i="1" dirty="0">
                <a:solidFill>
                  <a:srgbClr val="2C3E50"/>
                </a:solidFill>
                <a:latin typeface="+mj-lt"/>
              </a:rPr>
              <a:t>V</a:t>
            </a:r>
            <a:r>
              <a:rPr lang="en-US" sz="1600" b="0" i="1" dirty="0">
                <a:solidFill>
                  <a:srgbClr val="2C3E50"/>
                </a:solidFill>
                <a:effectLst/>
                <a:latin typeface="+mj-lt"/>
              </a:rPr>
              <a:t>&amp;</a:t>
            </a:r>
            <a:r>
              <a:rPr lang="en-US" sz="1600" i="1" dirty="0">
                <a:solidFill>
                  <a:srgbClr val="2C3E50"/>
                </a:solidFill>
                <a:latin typeface="+mj-lt"/>
              </a:rPr>
              <a:t>V</a:t>
            </a:r>
            <a:r>
              <a:rPr lang="en-US" sz="1600" b="0" i="1" dirty="0">
                <a:solidFill>
                  <a:srgbClr val="2C3E50"/>
                </a:solidFill>
                <a:effectLst/>
                <a:latin typeface="+mj-lt"/>
              </a:rPr>
              <a:t> 	20 standard for verification and validation in computational fluid dynamics and heat transfer</a:t>
            </a:r>
            <a:r>
              <a:rPr lang="en-US" sz="1600" b="0" i="0" dirty="0">
                <a:solidFill>
                  <a:srgbClr val="2C3E50"/>
                </a:solidFill>
                <a:effectLst/>
                <a:latin typeface="+mj-lt"/>
              </a:rPr>
              <a:t>]. </a:t>
            </a:r>
            <a:r>
              <a:rPr lang="en-US" sz="1600" b="0" i="1" dirty="0">
                <a:solidFill>
                  <a:srgbClr val="2C3E50"/>
                </a:solidFill>
                <a:effectLst/>
                <a:latin typeface="+mj-lt"/>
              </a:rPr>
              <a:t>ASME 2020 	Verification and Validation Symposium</a:t>
            </a:r>
            <a:r>
              <a:rPr lang="en-US" sz="1600" b="0" i="0" dirty="0">
                <a:solidFill>
                  <a:srgbClr val="2C3E50"/>
                </a:solidFill>
                <a:effectLst/>
                <a:latin typeface="+mj-lt"/>
              </a:rPr>
              <a:t>.</a:t>
            </a:r>
          </a:p>
          <a:p>
            <a:pPr marL="0" indent="0" algn="just">
              <a:buNone/>
            </a:pPr>
            <a:endParaRPr lang="en-US" sz="1600" dirty="0">
              <a:solidFill>
                <a:srgbClr val="2C3E50"/>
              </a:solidFill>
              <a:latin typeface="+mj-lt"/>
            </a:endParaRPr>
          </a:p>
          <a:p>
            <a:pPr marL="0" indent="0" algn="just">
              <a:buNone/>
            </a:pPr>
            <a:r>
              <a:rPr lang="en-US" sz="1600" b="0" i="0" dirty="0">
                <a:solidFill>
                  <a:srgbClr val="2C3E50"/>
                </a:solidFill>
                <a:effectLst/>
              </a:rPr>
              <a:t>Kiefer, A., </a:t>
            </a:r>
            <a:r>
              <a:rPr lang="en-US" sz="1600" b="0" i="0" dirty="0" err="1">
                <a:solidFill>
                  <a:srgbClr val="2C3E50"/>
                </a:solidFill>
                <a:effectLst/>
              </a:rPr>
              <a:t>Parnianpour</a:t>
            </a:r>
            <a:r>
              <a:rPr lang="en-US" sz="1600" b="0" i="0" dirty="0">
                <a:solidFill>
                  <a:srgbClr val="2C3E50"/>
                </a:solidFill>
                <a:effectLst/>
              </a:rPr>
              <a:t>, M., &amp; Shirazi-</a:t>
            </a:r>
            <a:r>
              <a:rPr lang="en-US" sz="1600" b="0" i="0" dirty="0" err="1">
                <a:solidFill>
                  <a:srgbClr val="2C3E50"/>
                </a:solidFill>
                <a:effectLst/>
              </a:rPr>
              <a:t>Adl</a:t>
            </a:r>
            <a:r>
              <a:rPr lang="en-US" sz="1600" b="0" i="0" dirty="0">
                <a:solidFill>
                  <a:srgbClr val="2C3E50"/>
                </a:solidFill>
                <a:effectLst/>
              </a:rPr>
              <a:t>, A. (1997). Stability of the human spine in neutral postures. </a:t>
            </a:r>
            <a:r>
              <a:rPr lang="en-US" sz="1600" b="0" i="1" dirty="0">
                <a:solidFill>
                  <a:srgbClr val="2C3E50"/>
                </a:solidFill>
                <a:effectLst/>
              </a:rPr>
              <a:t>European Spine 	Journal</a:t>
            </a:r>
            <a:r>
              <a:rPr lang="en-US" sz="1600" b="0" i="0" dirty="0">
                <a:solidFill>
                  <a:srgbClr val="2C3E50"/>
                </a:solidFill>
                <a:effectLst/>
              </a:rPr>
              <a:t>, </a:t>
            </a:r>
            <a:r>
              <a:rPr lang="en-US" sz="1600" b="0" i="1" dirty="0">
                <a:solidFill>
                  <a:srgbClr val="2C3E50"/>
                </a:solidFill>
                <a:effectLst/>
              </a:rPr>
              <a:t>6</a:t>
            </a:r>
            <a:r>
              <a:rPr lang="en-US" sz="1600" b="0" i="0" dirty="0">
                <a:solidFill>
                  <a:srgbClr val="2C3E50"/>
                </a:solidFill>
                <a:effectLst/>
              </a:rPr>
              <a:t>(1), 45–53. </a:t>
            </a:r>
            <a:r>
              <a:rPr lang="en-US" sz="1600" dirty="0">
                <a:solidFill>
                  <a:srgbClr val="2C3E50"/>
                </a:solidFill>
              </a:rPr>
              <a:t>https://doi.org/10.1007/bf01676574</a:t>
            </a:r>
            <a:endParaRPr lang="en-US" sz="1600" b="0" i="0" dirty="0">
              <a:solidFill>
                <a:srgbClr val="2C3E50"/>
              </a:solidFill>
              <a:effectLst/>
            </a:endParaRPr>
          </a:p>
          <a:p>
            <a:pPr marL="0" indent="0" algn="just">
              <a:buNone/>
            </a:pPr>
            <a:endParaRPr lang="en-US" sz="1600" dirty="0">
              <a:solidFill>
                <a:srgbClr val="2C3E50"/>
              </a:solidFill>
            </a:endParaRPr>
          </a:p>
          <a:p>
            <a:pPr marL="0" indent="0" algn="just">
              <a:buNone/>
            </a:pPr>
            <a:r>
              <a:rPr lang="en-US" sz="1600" b="0" i="0" dirty="0">
                <a:solidFill>
                  <a:srgbClr val="2C3E50"/>
                </a:solidFill>
                <a:effectLst/>
              </a:rPr>
              <a:t>Shirazi-</a:t>
            </a:r>
            <a:r>
              <a:rPr lang="en-US" sz="1600" b="0" i="0" dirty="0" err="1">
                <a:solidFill>
                  <a:srgbClr val="2C3E50"/>
                </a:solidFill>
                <a:effectLst/>
              </a:rPr>
              <a:t>Adl</a:t>
            </a:r>
            <a:r>
              <a:rPr lang="en-US" sz="1600" b="0" i="0" dirty="0">
                <a:solidFill>
                  <a:srgbClr val="2C3E50"/>
                </a:solidFill>
                <a:effectLst/>
              </a:rPr>
              <a:t>, A., &amp; </a:t>
            </a:r>
            <a:r>
              <a:rPr lang="en-US" sz="1600" b="0" i="0" dirty="0" err="1">
                <a:solidFill>
                  <a:srgbClr val="2C3E50"/>
                </a:solidFill>
                <a:effectLst/>
              </a:rPr>
              <a:t>Parnianpour</a:t>
            </a:r>
            <a:r>
              <a:rPr lang="en-US" sz="1600" b="0" i="0" dirty="0">
                <a:solidFill>
                  <a:srgbClr val="2C3E50"/>
                </a:solidFill>
                <a:effectLst/>
              </a:rPr>
              <a:t>, M. (2000). Load-bearing and stress analysis of the human spine under a novel wrapping 	compression loading. </a:t>
            </a:r>
            <a:r>
              <a:rPr lang="en-US" sz="1600" b="0" i="1" dirty="0">
                <a:solidFill>
                  <a:srgbClr val="2C3E50"/>
                </a:solidFill>
                <a:effectLst/>
              </a:rPr>
              <a:t>Clinical Biomechanics</a:t>
            </a:r>
            <a:r>
              <a:rPr lang="en-US" sz="1600" b="0" i="0" dirty="0">
                <a:solidFill>
                  <a:srgbClr val="2C3E50"/>
                </a:solidFill>
                <a:effectLst/>
              </a:rPr>
              <a:t>, </a:t>
            </a:r>
            <a:r>
              <a:rPr lang="en-US" sz="1600" b="0" i="1" dirty="0">
                <a:solidFill>
                  <a:srgbClr val="2C3E50"/>
                </a:solidFill>
                <a:effectLst/>
              </a:rPr>
              <a:t>15</a:t>
            </a:r>
            <a:r>
              <a:rPr lang="en-US" sz="1600" b="0" i="0" dirty="0">
                <a:solidFill>
                  <a:srgbClr val="2C3E50"/>
                </a:solidFill>
                <a:effectLst/>
              </a:rPr>
              <a:t>(10), 718–725. </a:t>
            </a:r>
            <a:r>
              <a:rPr lang="en-US" sz="1600" dirty="0">
                <a:solidFill>
                  <a:srgbClr val="2C3E50"/>
                </a:solidFill>
              </a:rPr>
              <a:t>https://doi.org/10.1016/s0268-	0033(00)00045-0</a:t>
            </a:r>
            <a:endParaRPr lang="en-US" sz="1600" b="0" i="0" dirty="0">
              <a:solidFill>
                <a:srgbClr val="2C3E50"/>
              </a:solidFill>
              <a:effectLst/>
            </a:endParaRPr>
          </a:p>
          <a:p>
            <a:pPr marL="0" indent="0">
              <a:buNone/>
            </a:pPr>
            <a:endParaRPr lang="en-CA" sz="2400" dirty="0">
              <a:highlight>
                <a:srgbClr val="FFFF00"/>
              </a:highlight>
            </a:endParaRPr>
          </a:p>
        </p:txBody>
      </p:sp>
      <p:sp>
        <p:nvSpPr>
          <p:cNvPr id="4" name="Slide Number Placeholder 3">
            <a:extLst>
              <a:ext uri="{FF2B5EF4-FFF2-40B4-BE49-F238E27FC236}">
                <a16:creationId xmlns:a16="http://schemas.microsoft.com/office/drawing/2014/main" id="{9988E0D6-755B-55F1-BEE1-4624BE8EE629}"/>
              </a:ext>
            </a:extLst>
          </p:cNvPr>
          <p:cNvSpPr>
            <a:spLocks noGrp="1"/>
          </p:cNvSpPr>
          <p:nvPr>
            <p:ph type="sldNum" sz="quarter" idx="12"/>
          </p:nvPr>
        </p:nvSpPr>
        <p:spPr/>
        <p:txBody>
          <a:bodyPr/>
          <a:lstStyle/>
          <a:p>
            <a:fld id="{4BD3201E-7DF8-462B-AC18-61E63795AE0D}" type="slidenum">
              <a:rPr lang="en-CA" smtClean="0"/>
              <a:t>22</a:t>
            </a:fld>
            <a:endParaRPr lang="en-CA"/>
          </a:p>
        </p:txBody>
      </p:sp>
      <p:sp>
        <p:nvSpPr>
          <p:cNvPr id="5" name="Rectangle 4">
            <a:extLst>
              <a:ext uri="{FF2B5EF4-FFF2-40B4-BE49-F238E27FC236}">
                <a16:creationId xmlns:a16="http://schemas.microsoft.com/office/drawing/2014/main" id="{7E5C719E-3385-D523-3572-84FA3241B9C0}"/>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9248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944008"/>
                <a:ext cx="10515600" cy="5478872"/>
              </a:xfrm>
            </p:spPr>
            <p:txBody>
              <a:bodyPr>
                <a:noAutofit/>
              </a:bodyPr>
              <a:lstStyle/>
              <a:p>
                <a:pPr marL="0" indent="0" algn="just">
                  <a:lnSpc>
                    <a:spcPct val="110000"/>
                  </a:lnSpc>
                  <a:spcAft>
                    <a:spcPts val="800"/>
                  </a:spcAft>
                  <a:buNone/>
                </a:pPr>
                <a:r>
                  <a:rPr lang="fr-CA" sz="1800" dirty="0">
                    <a:latin typeface="Aptos "/>
                  </a:rPr>
                  <a:t>La modélisation de la colonne vertébrale a été réalisée sur le logiciel SimCenter 3D en utilisant des éléments de type poutre ainsi que des éléments RBE2. </a:t>
                </a:r>
                <a:r>
                  <a:rPr lang="en-CA" sz="1800" dirty="0">
                    <a:latin typeface="Aptos "/>
                  </a:rPr>
                  <a:t>Le </a:t>
                </a:r>
                <a:r>
                  <a:rPr lang="en-US" sz="1800" dirty="0" err="1">
                    <a:latin typeface="Aptos "/>
                  </a:rPr>
                  <a:t>modèle</a:t>
                </a:r>
                <a:r>
                  <a:rPr lang="en-CA" sz="1800" dirty="0">
                    <a:latin typeface="Aptos "/>
                  </a:rPr>
                  <a:t> </a:t>
                </a:r>
                <a:r>
                  <a:rPr lang="fr-CA" sz="1800" dirty="0">
                    <a:latin typeface="Aptos "/>
                  </a:rPr>
                  <a:t>mathématique</a:t>
                </a:r>
                <a:r>
                  <a:rPr lang="en-CA" sz="1800" dirty="0">
                    <a:latin typeface="Aptos "/>
                  </a:rPr>
                  <a:t> </a:t>
                </a:r>
                <a:r>
                  <a:rPr lang="fr-CA" sz="1800" dirty="0">
                    <a:latin typeface="Aptos "/>
                  </a:rPr>
                  <a:t>utilisé pour la modélisation des éléments poutre (PBEAM) sur SimCenter 3D est le modèle de poutre de Timoshenko dont l’équation différentielle est d’ordre 2:</a:t>
                </a:r>
              </a:p>
              <a:p>
                <a:pPr marL="0" indent="0">
                  <a:spcBef>
                    <a:spcPts val="600"/>
                  </a:spcBef>
                  <a:spcAft>
                    <a:spcPts val="1000"/>
                  </a:spcAft>
                  <a:buNone/>
                </a:pPr>
                <a14:m>
                  <m:oMathPara xmlns:m="http://schemas.openxmlformats.org/officeDocument/2006/math">
                    <m:oMathParaPr>
                      <m:jc m:val="centerGroup"/>
                    </m:oMathParaPr>
                    <m:oMath xmlns:m="http://schemas.openxmlformats.org/officeDocument/2006/math">
                      <m:f>
                        <m:fPr>
                          <m:ctrlPr>
                            <a:rPr lang="fr-FR" sz="1800" i="1" smtClean="0">
                              <a:latin typeface="Cambria Math" panose="02040503050406030204" pitchFamily="18" charset="0"/>
                            </a:rPr>
                          </m:ctrlPr>
                        </m:fPr>
                        <m:num>
                          <m:sSup>
                            <m:sSupPr>
                              <m:ctrlPr>
                                <a:rPr lang="fr-FR" sz="1800" i="1">
                                  <a:latin typeface="Cambria Math" panose="02040503050406030204" pitchFamily="18" charset="0"/>
                                </a:rPr>
                              </m:ctrlPr>
                            </m:sSupPr>
                            <m:e>
                              <m:r>
                                <a:rPr lang="fr-FR" sz="1800" i="1">
                                  <a:latin typeface="Cambria Math" panose="02040503050406030204" pitchFamily="18" charset="0"/>
                                </a:rPr>
                                <m:t>𝑑</m:t>
                              </m:r>
                            </m:e>
                            <m:sup>
                              <m:r>
                                <a:rPr lang="fr-FR" sz="1800" i="1">
                                  <a:latin typeface="Cambria Math" panose="02040503050406030204" pitchFamily="18" charset="0"/>
                                </a:rPr>
                                <m:t>2</m:t>
                              </m:r>
                            </m:sup>
                          </m:sSup>
                        </m:num>
                        <m:den>
                          <m:r>
                            <a:rPr lang="fr-FR" sz="1800" i="1">
                              <a:latin typeface="Cambria Math" panose="02040503050406030204" pitchFamily="18" charset="0"/>
                            </a:rPr>
                            <m:t>𝑑</m:t>
                          </m:r>
                          <m:sSup>
                            <m:sSupPr>
                              <m:ctrlPr>
                                <a:rPr lang="fr-FR" sz="1800" i="1">
                                  <a:latin typeface="Cambria Math" panose="02040503050406030204" pitchFamily="18" charset="0"/>
                                </a:rPr>
                              </m:ctrlPr>
                            </m:sSupPr>
                            <m:e>
                              <m:r>
                                <a:rPr lang="fr-FR" sz="1800" i="1">
                                  <a:latin typeface="Cambria Math" panose="02040503050406030204" pitchFamily="18" charset="0"/>
                                </a:rPr>
                                <m:t>𝑥</m:t>
                              </m:r>
                            </m:e>
                            <m:sup>
                              <m:r>
                                <a:rPr lang="fr-FR" sz="1800" i="1">
                                  <a:latin typeface="Cambria Math" panose="02040503050406030204" pitchFamily="18" charset="0"/>
                                </a:rPr>
                                <m:t>2</m:t>
                              </m:r>
                            </m:sup>
                          </m:sSup>
                        </m:den>
                      </m:f>
                      <m:d>
                        <m:dPr>
                          <m:ctrlPr>
                            <a:rPr lang="fr-FR" sz="1800" i="1">
                              <a:latin typeface="Cambria Math" panose="02040503050406030204" pitchFamily="18" charset="0"/>
                            </a:rPr>
                          </m:ctrlPr>
                        </m:dPr>
                        <m:e>
                          <m:r>
                            <a:rPr lang="fr-FR" sz="1800" i="1">
                              <a:latin typeface="Cambria Math" panose="02040503050406030204" pitchFamily="18" charset="0"/>
                            </a:rPr>
                            <m:t>𝐸</m:t>
                          </m:r>
                          <m:r>
                            <a:rPr lang="fr-FR" sz="1800" b="0" i="1" smtClean="0">
                              <a:latin typeface="Cambria Math" panose="02040503050406030204" pitchFamily="18" charset="0"/>
                            </a:rPr>
                            <m:t>𝐼</m:t>
                          </m:r>
                          <m:f>
                            <m:fPr>
                              <m:ctrlPr>
                                <a:rPr lang="fr-FR" sz="1800" i="1">
                                  <a:latin typeface="Cambria Math" panose="02040503050406030204" pitchFamily="18" charset="0"/>
                                </a:rPr>
                              </m:ctrlPr>
                            </m:fPr>
                            <m:num>
                              <m:sSup>
                                <m:sSupPr>
                                  <m:ctrlPr>
                                    <a:rPr lang="fr-FR" sz="1800" i="1">
                                      <a:latin typeface="Cambria Math" panose="02040503050406030204" pitchFamily="18" charset="0"/>
                                    </a:rPr>
                                  </m:ctrlPr>
                                </m:sSupPr>
                                <m:e>
                                  <m:r>
                                    <a:rPr lang="fr-FR" sz="1800" i="1">
                                      <a:latin typeface="Cambria Math" panose="02040503050406030204" pitchFamily="18" charset="0"/>
                                    </a:rPr>
                                    <m:t>𝑑</m:t>
                                  </m:r>
                                </m:e>
                                <m:sup>
                                  <m:r>
                                    <a:rPr lang="fr-FR" sz="1800" i="1">
                                      <a:latin typeface="Cambria Math" panose="02040503050406030204" pitchFamily="18" charset="0"/>
                                    </a:rPr>
                                    <m:t>2</m:t>
                                  </m:r>
                                </m:sup>
                              </m:sSup>
                              <m:r>
                                <a:rPr lang="fr-FR" sz="1800" i="1" smtClean="0">
                                  <a:latin typeface="Cambria Math" panose="02040503050406030204" pitchFamily="18" charset="0"/>
                                  <a:ea typeface="Cambria Math" panose="02040503050406030204" pitchFamily="18" charset="0"/>
                                </a:rPr>
                                <m:t>𝜌</m:t>
                              </m:r>
                            </m:num>
                            <m:den>
                              <m:r>
                                <a:rPr lang="fr-FR" sz="1800" i="1">
                                  <a:latin typeface="Cambria Math" panose="02040503050406030204" pitchFamily="18" charset="0"/>
                                </a:rPr>
                                <m:t>𝑑</m:t>
                              </m:r>
                              <m:r>
                                <a:rPr lang="fr-FR" sz="1800" b="0" i="1" smtClean="0">
                                  <a:latin typeface="Cambria Math" panose="02040503050406030204" pitchFamily="18" charset="0"/>
                                </a:rPr>
                                <m:t>𝑥</m:t>
                              </m:r>
                            </m:den>
                          </m:f>
                        </m:e>
                      </m:d>
                      <m:r>
                        <a:rPr lang="fr-FR" sz="1800" b="0" i="1" smtClean="0">
                          <a:latin typeface="Cambria Math" panose="02040503050406030204" pitchFamily="18" charset="0"/>
                        </a:rPr>
                        <m:t>=</m:t>
                      </m:r>
                      <m:r>
                        <a:rPr lang="fr-FR" sz="1800" b="0" i="1" smtClean="0">
                          <a:latin typeface="Cambria Math" panose="02040503050406030204" pitchFamily="18" charset="0"/>
                        </a:rPr>
                        <m:t>𝑞</m:t>
                      </m:r>
                      <m:r>
                        <a:rPr lang="fr-FR" sz="1800" b="0" i="1" smtClean="0">
                          <a:latin typeface="Cambria Math" panose="02040503050406030204" pitchFamily="18" charset="0"/>
                        </a:rPr>
                        <m:t>(</m:t>
                      </m:r>
                      <m:r>
                        <a:rPr lang="fr-FR" sz="1800" b="0" i="1" smtClean="0">
                          <a:latin typeface="Cambria Math" panose="02040503050406030204" pitchFamily="18" charset="0"/>
                        </a:rPr>
                        <m:t>𝑥</m:t>
                      </m:r>
                      <m:r>
                        <a:rPr lang="fr-FR" sz="1800" b="0" i="1" smtClean="0">
                          <a:latin typeface="Cambria Math" panose="02040503050406030204" pitchFamily="18" charset="0"/>
                        </a:rPr>
                        <m:t>)</m:t>
                      </m:r>
                    </m:oMath>
                  </m:oMathPara>
                </a14:m>
                <a:endParaRPr lang="fr-CA" sz="1800" dirty="0">
                  <a:latin typeface="Aptos "/>
                </a:endParaRPr>
              </a:p>
              <a:p>
                <a:pPr marL="0" indent="0" algn="ctr">
                  <a:buNone/>
                </a:pPr>
                <a14:m>
                  <m:oMathPara xmlns:m="http://schemas.openxmlformats.org/officeDocument/2006/math">
                    <m:oMathParaPr>
                      <m:jc m:val="centerGroup"/>
                    </m:oMathParaPr>
                    <m:oMath xmlns:m="http://schemas.openxmlformats.org/officeDocument/2006/math">
                      <m:f>
                        <m:fPr>
                          <m:ctrlPr>
                            <a:rPr lang="fr-FR" sz="1800" i="1">
                              <a:latin typeface="Cambria Math" panose="02040503050406030204" pitchFamily="18" charset="0"/>
                            </a:rPr>
                          </m:ctrlPr>
                        </m:fPr>
                        <m:num>
                          <m:r>
                            <a:rPr lang="fr-FR" sz="1800" i="1">
                              <a:latin typeface="Cambria Math" panose="02040503050406030204" pitchFamily="18" charset="0"/>
                            </a:rPr>
                            <m:t>𝑑𝑤</m:t>
                          </m:r>
                        </m:num>
                        <m:den>
                          <m:r>
                            <a:rPr lang="fr-FR" sz="1800" i="1">
                              <a:latin typeface="Cambria Math" panose="02040503050406030204" pitchFamily="18" charset="0"/>
                            </a:rPr>
                            <m:t>𝑑𝑥</m:t>
                          </m:r>
                        </m:den>
                      </m:f>
                      <m:r>
                        <a:rPr lang="fr-FR" sz="1800" i="1">
                          <a:latin typeface="Cambria Math" panose="02040503050406030204" pitchFamily="18" charset="0"/>
                        </a:rPr>
                        <m:t>=</m:t>
                      </m:r>
                      <m:r>
                        <a:rPr lang="fr-FR" sz="1800" i="1">
                          <a:latin typeface="Cambria Math" panose="02040503050406030204" pitchFamily="18" charset="0"/>
                        </a:rPr>
                        <m:t>𝜌</m:t>
                      </m:r>
                      <m:r>
                        <a:rPr lang="fr-FR" sz="1800" i="1">
                          <a:latin typeface="Cambria Math" panose="02040503050406030204" pitchFamily="18" charset="0"/>
                        </a:rPr>
                        <m:t>−</m:t>
                      </m:r>
                      <m:f>
                        <m:fPr>
                          <m:ctrlPr>
                            <a:rPr lang="fr-FR" sz="1800" i="1">
                              <a:latin typeface="Cambria Math" panose="02040503050406030204" pitchFamily="18" charset="0"/>
                            </a:rPr>
                          </m:ctrlPr>
                        </m:fPr>
                        <m:num>
                          <m:r>
                            <a:rPr lang="fr-FR" sz="1800" i="1">
                              <a:latin typeface="Cambria Math" panose="02040503050406030204" pitchFamily="18" charset="0"/>
                            </a:rPr>
                            <m:t>1</m:t>
                          </m:r>
                        </m:num>
                        <m:den>
                          <m:r>
                            <a:rPr lang="fr-FR" sz="1800" i="1">
                              <a:latin typeface="Cambria Math" panose="02040503050406030204" pitchFamily="18" charset="0"/>
                            </a:rPr>
                            <m:t>𝜅</m:t>
                          </m:r>
                          <m:r>
                            <a:rPr lang="fr-FR" sz="1800" i="1">
                              <a:latin typeface="Cambria Math" panose="02040503050406030204" pitchFamily="18" charset="0"/>
                            </a:rPr>
                            <m:t>𝐴𝐺</m:t>
                          </m:r>
                        </m:den>
                      </m:f>
                      <m:f>
                        <m:fPr>
                          <m:ctrlPr>
                            <a:rPr lang="fr-FR" sz="1800" i="1">
                              <a:latin typeface="Cambria Math" panose="02040503050406030204" pitchFamily="18" charset="0"/>
                            </a:rPr>
                          </m:ctrlPr>
                        </m:fPr>
                        <m:num>
                          <m:r>
                            <a:rPr lang="fr-FR" sz="1800" i="1">
                              <a:latin typeface="Cambria Math" panose="02040503050406030204" pitchFamily="18" charset="0"/>
                            </a:rPr>
                            <m:t>𝑑</m:t>
                          </m:r>
                        </m:num>
                        <m:den>
                          <m:r>
                            <a:rPr lang="fr-FR" sz="1800" i="1">
                              <a:latin typeface="Cambria Math" panose="02040503050406030204" pitchFamily="18" charset="0"/>
                            </a:rPr>
                            <m:t>𝑑𝑥</m:t>
                          </m:r>
                        </m:den>
                      </m:f>
                      <m:d>
                        <m:dPr>
                          <m:ctrlPr>
                            <a:rPr lang="fr-FR" sz="1800" i="1">
                              <a:latin typeface="Cambria Math" panose="02040503050406030204" pitchFamily="18" charset="0"/>
                            </a:rPr>
                          </m:ctrlPr>
                        </m:dPr>
                        <m:e>
                          <m:r>
                            <a:rPr lang="fr-FR" sz="1800" i="1">
                              <a:latin typeface="Cambria Math" panose="02040503050406030204" pitchFamily="18" charset="0"/>
                            </a:rPr>
                            <m:t>𝐸𝐼</m:t>
                          </m:r>
                          <m:f>
                            <m:fPr>
                              <m:ctrlPr>
                                <a:rPr lang="fr-FR" sz="1800" i="1">
                                  <a:latin typeface="Cambria Math" panose="02040503050406030204" pitchFamily="18" charset="0"/>
                                </a:rPr>
                              </m:ctrlPr>
                            </m:fPr>
                            <m:num>
                              <m:r>
                                <a:rPr lang="fr-FR" sz="1800" i="1">
                                  <a:latin typeface="Cambria Math" panose="02040503050406030204" pitchFamily="18" charset="0"/>
                                </a:rPr>
                                <m:t>𝑑</m:t>
                              </m:r>
                              <m:r>
                                <a:rPr lang="fr-FR" sz="1800" i="1">
                                  <a:latin typeface="Cambria Math" panose="02040503050406030204" pitchFamily="18" charset="0"/>
                                </a:rPr>
                                <m:t>𝜌</m:t>
                              </m:r>
                            </m:num>
                            <m:den>
                              <m:r>
                                <a:rPr lang="fr-FR" sz="1800" i="1">
                                  <a:latin typeface="Cambria Math" panose="02040503050406030204" pitchFamily="18" charset="0"/>
                                </a:rPr>
                                <m:t>𝑑𝑥</m:t>
                              </m:r>
                            </m:den>
                          </m:f>
                        </m:e>
                      </m:d>
                    </m:oMath>
                  </m:oMathPara>
                </a14:m>
                <a:endParaRPr lang="en-CA" sz="1800" i="1" dirty="0">
                  <a:latin typeface="Cambria Math" panose="02040503050406030204" pitchFamily="18" charset="0"/>
                </a:endParaRPr>
              </a:p>
              <a:p>
                <a:pPr marL="0" indent="0">
                  <a:buNone/>
                </a:pPr>
                <a:r>
                  <a:rPr lang="fr-CA" sz="1800" i="1" dirty="0">
                    <a:latin typeface="Aptos "/>
                  </a:rPr>
                  <a:t>Cette équation donne l’évolution de la tangente de la flèche en fonction des moment internes :</a:t>
                </a:r>
              </a:p>
              <a:p>
                <a:pPr lvl="1"/>
                <a14:m>
                  <m:oMath xmlns:m="http://schemas.openxmlformats.org/officeDocument/2006/math">
                    <m:r>
                      <a:rPr lang="fr-FR" sz="1800" i="1" smtClean="0">
                        <a:latin typeface="Cambria Math" panose="02040503050406030204" pitchFamily="18" charset="0"/>
                        <a:ea typeface="Cambria Math" panose="02040503050406030204" pitchFamily="18" charset="0"/>
                      </a:rPr>
                      <m:t>𝜌</m:t>
                    </m:r>
                    <m:r>
                      <a:rPr lang="fr-FR" sz="1800" i="1" smtClean="0">
                        <a:latin typeface="Cambria Math" panose="02040503050406030204" pitchFamily="18" charset="0"/>
                        <a:ea typeface="Cambria Math" panose="02040503050406030204" pitchFamily="18" charset="0"/>
                      </a:rPr>
                      <m:t> </m:t>
                    </m:r>
                  </m:oMath>
                </a14:m>
                <a:r>
                  <a:rPr lang="fr-FR" sz="1800" i="1" dirty="0">
                    <a:latin typeface="Aptos "/>
                  </a:rPr>
                  <a:t>​ : Angle de rotation de la normale à la surface médiane de la poutre,</a:t>
                </a:r>
              </a:p>
              <a:p>
                <a:pPr lvl="1"/>
                <a:r>
                  <a:rPr lang="fr-FR" sz="1800" i="1" dirty="0">
                    <a:latin typeface="Aptos "/>
                  </a:rPr>
                  <a:t>q : Charge répartie sur la poutre,</a:t>
                </a:r>
              </a:p>
              <a:p>
                <a:pPr lvl="1"/>
                <a:r>
                  <a:rPr lang="fr-FR" sz="1800" i="1" dirty="0">
                    <a:latin typeface="Aptos "/>
                  </a:rPr>
                  <a:t>x : Coordonnée dans la direction de l'axe longitudinal de la poutre,</a:t>
                </a:r>
              </a:p>
              <a:p>
                <a:pPr lvl="1"/>
                <a:r>
                  <a:rPr lang="fr-FR" sz="1800" i="1" dirty="0">
                    <a:latin typeface="Aptos "/>
                  </a:rPr>
                  <a:t>E : Module d'élasticité du matériau constituant la poutre,</a:t>
                </a:r>
              </a:p>
              <a:p>
                <a:pPr lvl="1"/>
                <a:r>
                  <a:rPr lang="fr-FR" sz="1800" i="1" dirty="0">
                    <a:latin typeface="Aptos "/>
                  </a:rPr>
                  <a:t>G : Module de cisaillement du matériau constituant la poutre,</a:t>
                </a:r>
              </a:p>
              <a:p>
                <a:pPr lvl="1"/>
                <a:r>
                  <a:rPr lang="fr-FR" sz="1800" i="1" dirty="0">
                    <a:latin typeface="Aptos "/>
                  </a:rPr>
                  <a:t>J : Moment d'inertie de la section transversale de la poutre,</a:t>
                </a:r>
              </a:p>
              <a:p>
                <a:pPr lvl="1"/>
                <a:r>
                  <a:rPr lang="fr-FR" sz="1800" i="1" dirty="0">
                    <a:latin typeface="Aptos "/>
                  </a:rPr>
                  <a:t>I: Moment quadratique,</a:t>
                </a:r>
              </a:p>
              <a:p>
                <a:pPr lvl="1"/>
                <a14:m>
                  <m:oMath xmlns:m="http://schemas.openxmlformats.org/officeDocument/2006/math">
                    <m:r>
                      <a:rPr lang="fr-FR" sz="1800" i="1" smtClean="0">
                        <a:latin typeface="Cambria Math" panose="02040503050406030204" pitchFamily="18" charset="0"/>
                      </a:rPr>
                      <m:t>𝜅</m:t>
                    </m:r>
                  </m:oMath>
                </a14:m>
                <a:r>
                  <a:rPr lang="fr-FR" sz="1800" i="1" dirty="0">
                    <a:latin typeface="Aptos "/>
                  </a:rPr>
                  <a:t>: Coefficient de Timoshenko pour le cisaillement (=5/6 pour une poutre rectangulaire),</a:t>
                </a:r>
              </a:p>
              <a:p>
                <a:pPr lvl="1"/>
                <a:r>
                  <a:rPr lang="fr-FR" sz="1800" i="1" dirty="0">
                    <a:latin typeface="Aptos "/>
                  </a:rPr>
                  <a:t>w : Déplacement verticale du plan médian de la poutre.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944008"/>
                <a:ext cx="10515600" cy="5478872"/>
              </a:xfrm>
              <a:blipFill>
                <a:blip r:embed="rId2"/>
                <a:stretch>
                  <a:fillRect l="-522" t="-334" r="-464" b="-7898"/>
                </a:stretch>
              </a:blipFill>
            </p:spPr>
            <p:txBody>
              <a:bodyPr/>
              <a:lstStyle/>
              <a:p>
                <a:r>
                  <a:rPr lang="fr-FR">
                    <a:noFill/>
                  </a:rPr>
                  <a:t> </a:t>
                </a:r>
              </a:p>
            </p:txBody>
          </p:sp>
        </mc:Fallback>
      </mc:AlternateContent>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CA" sz="3000"/>
              <a:t>Modèle</a:t>
            </a:r>
            <a:r>
              <a:rPr lang="en-CA" sz="3000"/>
              <a:t> </a:t>
            </a:r>
            <a:r>
              <a:rPr lang="en-CA" sz="3000" err="1"/>
              <a:t>mathématique</a:t>
            </a:r>
            <a:endParaRPr lang="en-CA" sz="3000"/>
          </a:p>
        </p:txBody>
      </p:sp>
      <p:sp>
        <p:nvSpPr>
          <p:cNvPr id="2" name="Slide Number Placeholder 1">
            <a:extLst>
              <a:ext uri="{FF2B5EF4-FFF2-40B4-BE49-F238E27FC236}">
                <a16:creationId xmlns:a16="http://schemas.microsoft.com/office/drawing/2014/main" id="{92301E84-9EFE-BF52-6A1D-5F6EB469FC95}"/>
              </a:ext>
            </a:extLst>
          </p:cNvPr>
          <p:cNvSpPr>
            <a:spLocks noGrp="1"/>
          </p:cNvSpPr>
          <p:nvPr>
            <p:ph type="sldNum" sz="quarter" idx="12"/>
          </p:nvPr>
        </p:nvSpPr>
        <p:spPr/>
        <p:txBody>
          <a:bodyPr/>
          <a:lstStyle/>
          <a:p>
            <a:fld id="{4BD3201E-7DF8-462B-AC18-61E63795AE0D}" type="slidenum">
              <a:rPr lang="en-CA" smtClean="0"/>
              <a:t>3</a:t>
            </a:fld>
            <a:endParaRPr lang="en-CA"/>
          </a:p>
        </p:txBody>
      </p:sp>
      <p:sp>
        <p:nvSpPr>
          <p:cNvPr id="4" name="Rectangle 3">
            <a:extLst>
              <a:ext uri="{FF2B5EF4-FFF2-40B4-BE49-F238E27FC236}">
                <a16:creationId xmlns:a16="http://schemas.microsoft.com/office/drawing/2014/main" id="{2ECB3F83-E60B-0F2C-16D8-135EA0351358}"/>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51821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71716"/>
            <a:ext cx="7353149" cy="5301891"/>
          </a:xfrm>
        </p:spPr>
        <p:txBody>
          <a:bodyPr>
            <a:normAutofit/>
          </a:bodyPr>
          <a:lstStyle/>
          <a:p>
            <a:pPr algn="just"/>
            <a:r>
              <a:rPr lang="fr-CA" sz="1800" dirty="0">
                <a:latin typeface="Aptos "/>
              </a:rPr>
              <a:t>Le modèle en éléments finis de la colonne vertébrale sur </a:t>
            </a:r>
            <a:r>
              <a:rPr lang="fr-CA" sz="1800" dirty="0" err="1">
                <a:latin typeface="Aptos "/>
              </a:rPr>
              <a:t>SimCenter</a:t>
            </a:r>
            <a:r>
              <a:rPr lang="fr-CA" sz="1800" dirty="0">
                <a:latin typeface="Aptos "/>
              </a:rPr>
              <a:t> 3D:</a:t>
            </a:r>
          </a:p>
          <a:p>
            <a:pPr marL="0" indent="0">
              <a:buNone/>
            </a:pPr>
            <a:r>
              <a:rPr lang="fr-CA" sz="1800" dirty="0">
                <a:latin typeface="Aptos "/>
              </a:rPr>
              <a:t>       -Éléments poutre (PBEAM) : les disques intervertébraux élastiques</a:t>
            </a:r>
          </a:p>
          <a:p>
            <a:pPr marL="0" indent="0">
              <a:buNone/>
            </a:pPr>
            <a:r>
              <a:rPr lang="fr-CA" sz="1800" dirty="0">
                <a:latin typeface="Aptos "/>
              </a:rPr>
              <a:t>       -Éléments RBE2 : modélisent la rigidité des os (des vertèbres)</a:t>
            </a:r>
          </a:p>
          <a:p>
            <a:pPr marL="0" indent="0" algn="ctr">
              <a:buNone/>
            </a:pPr>
            <a:endParaRPr lang="fr-CA" sz="1800" dirty="0">
              <a:latin typeface="Aptos "/>
            </a:endParaRPr>
          </a:p>
          <a:p>
            <a:pPr marL="285750" indent="-285750" algn="just">
              <a:spcBef>
                <a:spcPts val="400"/>
              </a:spcBef>
              <a:buFont typeface="Arial" panose="020B0604020202020204" pitchFamily="34" charset="0"/>
              <a:buChar char="•"/>
            </a:pPr>
            <a:r>
              <a:rPr lang="fr-FR" sz="1800" dirty="0"/>
              <a:t>L’entrée du modèle est la charge verticale exercée sur la colonne vertébrale, qui n’est autre que la portion du poids reprise par la colonne vertébrale et pas par les muscles du corps d’un individu.</a:t>
            </a:r>
          </a:p>
          <a:p>
            <a:pPr marL="0" indent="0" algn="just">
              <a:spcBef>
                <a:spcPts val="400"/>
              </a:spcBef>
              <a:buNone/>
            </a:pPr>
            <a:endParaRPr lang="fr-FR" sz="1800" dirty="0"/>
          </a:p>
          <a:p>
            <a:pPr marL="285750" indent="-285750" algn="just">
              <a:spcBef>
                <a:spcPts val="400"/>
              </a:spcBef>
              <a:buFont typeface="Arial" panose="020B0604020202020204" pitchFamily="34" charset="0"/>
              <a:buChar char="•"/>
            </a:pPr>
            <a:r>
              <a:rPr lang="fr-FR" sz="1800" dirty="0"/>
              <a:t>La sortie du modèle correspond au déplacement postérieur des vertèbres. </a:t>
            </a:r>
          </a:p>
          <a:p>
            <a:pPr marL="0" indent="0" algn="just">
              <a:spcBef>
                <a:spcPts val="400"/>
              </a:spcBef>
              <a:buNone/>
            </a:pPr>
            <a:endParaRPr lang="fr-FR" sz="1800" dirty="0"/>
          </a:p>
          <a:p>
            <a:pPr marL="285750" indent="-285750" algn="just">
              <a:spcBef>
                <a:spcPts val="400"/>
              </a:spcBef>
              <a:buFont typeface="Arial" panose="020B0604020202020204" pitchFamily="34" charset="0"/>
              <a:buChar char="•"/>
            </a:pPr>
            <a:r>
              <a:rPr lang="fr-FR" sz="1800" dirty="0"/>
              <a:t>Les conditions frontières de ce modèle sont:</a:t>
            </a:r>
          </a:p>
          <a:p>
            <a:pPr marL="0" indent="0" algn="just">
              <a:spcBef>
                <a:spcPts val="400"/>
              </a:spcBef>
              <a:buNone/>
            </a:pPr>
            <a:r>
              <a:rPr lang="fr-FR" sz="1800" dirty="0"/>
              <a:t>	- Encastrement au niveau de la vertèbre S1 (condition de 	Dirichlet);</a:t>
            </a:r>
          </a:p>
          <a:p>
            <a:pPr marL="0" indent="0" algn="just">
              <a:spcBef>
                <a:spcPts val="400"/>
              </a:spcBef>
              <a:buNone/>
            </a:pPr>
            <a:r>
              <a:rPr lang="fr-FR" sz="1800" dirty="0"/>
              <a:t>	- Extrémité libre au niveau de la vertèbre L1 (condition de 	Neumann).</a:t>
            </a:r>
          </a:p>
          <a:p>
            <a:pPr marL="0" indent="0" algn="just">
              <a:buNone/>
            </a:pPr>
            <a:endParaRPr lang="fr-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ea typeface="+mj-lt"/>
                <a:cs typeface="+mj-lt"/>
              </a:rPr>
              <a:t>Discrétisation</a:t>
            </a:r>
            <a:endParaRPr lang="en-US" dirty="0"/>
          </a:p>
        </p:txBody>
      </p:sp>
      <p:pic>
        <p:nvPicPr>
          <p:cNvPr id="2" name="Picture 1" descr="A close-up of a line&#10;&#10;Description automatically generated">
            <a:extLst>
              <a:ext uri="{FF2B5EF4-FFF2-40B4-BE49-F238E27FC236}">
                <a16:creationId xmlns:a16="http://schemas.microsoft.com/office/drawing/2014/main" id="{54FB73D2-AF75-B7E1-AC3D-AE3C2284EB99}"/>
              </a:ext>
            </a:extLst>
          </p:cNvPr>
          <p:cNvPicPr>
            <a:picLocks noChangeAspect="1"/>
          </p:cNvPicPr>
          <p:nvPr/>
        </p:nvPicPr>
        <p:blipFill>
          <a:blip r:embed="rId2"/>
          <a:stretch>
            <a:fillRect/>
          </a:stretch>
        </p:blipFill>
        <p:spPr>
          <a:xfrm>
            <a:off x="8260505" y="876962"/>
            <a:ext cx="1817229" cy="4782780"/>
          </a:xfrm>
          <a:prstGeom prst="rect">
            <a:avLst/>
          </a:prstGeom>
        </p:spPr>
      </p:pic>
      <p:sp>
        <p:nvSpPr>
          <p:cNvPr id="5" name="ZoneTexte 4">
            <a:extLst>
              <a:ext uri="{FF2B5EF4-FFF2-40B4-BE49-F238E27FC236}">
                <a16:creationId xmlns:a16="http://schemas.microsoft.com/office/drawing/2014/main" id="{C8FC6B80-D393-0E3F-4425-94EF48A5625A}"/>
              </a:ext>
            </a:extLst>
          </p:cNvPr>
          <p:cNvSpPr txBox="1"/>
          <p:nvPr/>
        </p:nvSpPr>
        <p:spPr>
          <a:xfrm>
            <a:off x="8475075" y="5620084"/>
            <a:ext cx="3469997" cy="461665"/>
          </a:xfrm>
          <a:prstGeom prst="rect">
            <a:avLst/>
          </a:prstGeom>
          <a:noFill/>
        </p:spPr>
        <p:txBody>
          <a:bodyPr wrap="square" rtlCol="0">
            <a:spAutoFit/>
          </a:bodyPr>
          <a:lstStyle/>
          <a:p>
            <a:r>
              <a:rPr lang="fr-FR" sz="1200" dirty="0"/>
              <a:t>Fig. 1. </a:t>
            </a:r>
            <a:r>
              <a:rPr lang="en-CA" sz="1200" dirty="0" err="1"/>
              <a:t>Modèle</a:t>
            </a:r>
            <a:r>
              <a:rPr lang="en-CA" sz="1200" dirty="0"/>
              <a:t> FEM </a:t>
            </a:r>
            <a:r>
              <a:rPr lang="fr-CA" sz="1200" dirty="0">
                <a:effectLst/>
                <a:ea typeface="Calibri" panose="020F0502020204030204" pitchFamily="34" charset="0"/>
                <a:cs typeface="Times New Roman" panose="02020603050405020304" pitchFamily="18" charset="0"/>
              </a:rPr>
              <a:t>(gauche) et illustration (droite) de la colonne vertébrale thoraco-lombaire </a:t>
            </a:r>
            <a:endParaRPr lang="fr-FR" sz="1200" dirty="0"/>
          </a:p>
        </p:txBody>
      </p:sp>
      <p:pic>
        <p:nvPicPr>
          <p:cNvPr id="2050" name="Picture 2" descr="Définition | Colonne vertébrale">
            <a:extLst>
              <a:ext uri="{FF2B5EF4-FFF2-40B4-BE49-F238E27FC236}">
                <a16:creationId xmlns:a16="http://schemas.microsoft.com/office/drawing/2014/main" id="{D658C748-1CF4-C3CC-9433-624A163AF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7734" y="1079238"/>
            <a:ext cx="1276066" cy="437822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F1B6A496-3F0E-E481-6E85-20264C06F8A2}"/>
              </a:ext>
            </a:extLst>
          </p:cNvPr>
          <p:cNvSpPr>
            <a:spLocks noGrp="1"/>
          </p:cNvSpPr>
          <p:nvPr>
            <p:ph type="sldNum" sz="quarter" idx="12"/>
          </p:nvPr>
        </p:nvSpPr>
        <p:spPr/>
        <p:txBody>
          <a:bodyPr/>
          <a:lstStyle/>
          <a:p>
            <a:fld id="{4BD3201E-7DF8-462B-AC18-61E63795AE0D}" type="slidenum">
              <a:rPr lang="en-CA" smtClean="0"/>
              <a:t>4</a:t>
            </a:fld>
            <a:endParaRPr lang="en-CA"/>
          </a:p>
        </p:txBody>
      </p:sp>
      <p:sp>
        <p:nvSpPr>
          <p:cNvPr id="6" name="Rectangle 5">
            <a:extLst>
              <a:ext uri="{FF2B5EF4-FFF2-40B4-BE49-F238E27FC236}">
                <a16:creationId xmlns:a16="http://schemas.microsoft.com/office/drawing/2014/main" id="{323CFB18-E2B0-C5E5-C634-E3C07F8BD54F}"/>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8680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4A6FDF3-99DB-0B55-7D18-61C36092E9EC}"/>
              </a:ext>
            </a:extLst>
          </p:cNvPr>
          <p:cNvSpPr>
            <a:spLocks noGrp="1"/>
          </p:cNvSpPr>
          <p:nvPr>
            <p:ph type="title"/>
          </p:nvPr>
        </p:nvSpPr>
        <p:spPr>
          <a:xfrm>
            <a:off x="838200" y="365125"/>
            <a:ext cx="9308690" cy="706591"/>
          </a:xfrm>
        </p:spPr>
        <p:txBody>
          <a:bodyPr>
            <a:normAutofit/>
          </a:bodyPr>
          <a:lstStyle/>
          <a:p>
            <a:r>
              <a:rPr lang="fr-FR" sz="3000">
                <a:ea typeface="+mj-lt"/>
                <a:cs typeface="+mj-lt"/>
              </a:rPr>
              <a:t>Discrétisation</a:t>
            </a:r>
            <a:endParaRPr lang="en-US"/>
          </a:p>
        </p:txBody>
      </p:sp>
      <p:sp>
        <p:nvSpPr>
          <p:cNvPr id="3" name="Espace réservé du contenu 2">
            <a:extLst>
              <a:ext uri="{FF2B5EF4-FFF2-40B4-BE49-F238E27FC236}">
                <a16:creationId xmlns:a16="http://schemas.microsoft.com/office/drawing/2014/main" id="{734D2C46-2A9E-59D9-202C-1CF55623B09B}"/>
              </a:ext>
            </a:extLst>
          </p:cNvPr>
          <p:cNvSpPr>
            <a:spLocks noGrp="1"/>
          </p:cNvSpPr>
          <p:nvPr>
            <p:ph idx="1"/>
          </p:nvPr>
        </p:nvSpPr>
        <p:spPr>
          <a:xfrm>
            <a:off x="838200" y="1071717"/>
            <a:ext cx="10515600" cy="1093056"/>
          </a:xfrm>
        </p:spPr>
        <p:txBody>
          <a:bodyPr>
            <a:normAutofit fontScale="55000" lnSpcReduction="20000"/>
          </a:bodyPr>
          <a:lstStyle/>
          <a:p>
            <a:pPr marL="0" indent="0" algn="just">
              <a:lnSpc>
                <a:spcPct val="110000"/>
              </a:lnSpc>
              <a:buNone/>
            </a:pPr>
            <a:r>
              <a:rPr lang="fr-FR" sz="3300" dirty="0"/>
              <a:t>Une fois le type d’éléments choisi, il faut à présent modéliser les différentes vertèbres et cela en configurant les propriétés géométriques des éléments poutres. L’article </a:t>
            </a:r>
            <a:r>
              <a:rPr lang="fr-FR" sz="3300" i="1" dirty="0"/>
              <a:t>«</a:t>
            </a:r>
            <a:r>
              <a:rPr lang="en-US" sz="3300" i="1" dirty="0"/>
              <a:t> Stability of the human spine in  neutral postures </a:t>
            </a:r>
            <a:r>
              <a:rPr lang="fr-FR" sz="3300" i="1" dirty="0"/>
              <a:t>» (Kiefer et al., 1997) </a:t>
            </a:r>
            <a:r>
              <a:rPr lang="fr-FR" sz="3300" dirty="0"/>
              <a:t>a été utilisé  comme référence.</a:t>
            </a:r>
          </a:p>
          <a:p>
            <a:pPr marL="0" indent="0">
              <a:buNone/>
            </a:pPr>
            <a:endParaRPr lang="fr-FR" dirty="0"/>
          </a:p>
        </p:txBody>
      </p:sp>
      <p:pic>
        <p:nvPicPr>
          <p:cNvPr id="9" name="Image 8">
            <a:extLst>
              <a:ext uri="{FF2B5EF4-FFF2-40B4-BE49-F238E27FC236}">
                <a16:creationId xmlns:a16="http://schemas.microsoft.com/office/drawing/2014/main" id="{B1CFA53E-B2C2-5440-5D89-8EA86BB492A6}"/>
              </a:ext>
            </a:extLst>
          </p:cNvPr>
          <p:cNvPicPr>
            <a:picLocks noChangeAspect="1"/>
          </p:cNvPicPr>
          <p:nvPr/>
        </p:nvPicPr>
        <p:blipFill>
          <a:blip r:embed="rId3"/>
          <a:stretch>
            <a:fillRect/>
          </a:stretch>
        </p:blipFill>
        <p:spPr>
          <a:xfrm>
            <a:off x="4021281" y="2164773"/>
            <a:ext cx="3870559" cy="4191577"/>
          </a:xfrm>
          <a:prstGeom prst="rect">
            <a:avLst/>
          </a:prstGeom>
        </p:spPr>
      </p:pic>
      <p:sp>
        <p:nvSpPr>
          <p:cNvPr id="2" name="Slide Number Placeholder 1">
            <a:extLst>
              <a:ext uri="{FF2B5EF4-FFF2-40B4-BE49-F238E27FC236}">
                <a16:creationId xmlns:a16="http://schemas.microsoft.com/office/drawing/2014/main" id="{883405BB-EA7E-718C-7242-ABAB9F3A88A6}"/>
              </a:ext>
            </a:extLst>
          </p:cNvPr>
          <p:cNvSpPr>
            <a:spLocks noGrp="1"/>
          </p:cNvSpPr>
          <p:nvPr>
            <p:ph type="sldNum" sz="quarter" idx="12"/>
          </p:nvPr>
        </p:nvSpPr>
        <p:spPr/>
        <p:txBody>
          <a:bodyPr/>
          <a:lstStyle/>
          <a:p>
            <a:fld id="{4BD3201E-7DF8-462B-AC18-61E63795AE0D}" type="slidenum">
              <a:rPr lang="en-CA" smtClean="0"/>
              <a:t>5</a:t>
            </a:fld>
            <a:endParaRPr lang="en-CA"/>
          </a:p>
        </p:txBody>
      </p:sp>
      <p:sp>
        <p:nvSpPr>
          <p:cNvPr id="4" name="Rectangle 3">
            <a:extLst>
              <a:ext uri="{FF2B5EF4-FFF2-40B4-BE49-F238E27FC236}">
                <a16:creationId xmlns:a16="http://schemas.microsoft.com/office/drawing/2014/main" id="{75AED908-6C16-732A-1E31-71B51F0F2FBF}"/>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Accolade ouvrante 4">
            <a:extLst>
              <a:ext uri="{FF2B5EF4-FFF2-40B4-BE49-F238E27FC236}">
                <a16:creationId xmlns:a16="http://schemas.microsoft.com/office/drawing/2014/main" id="{A990E065-B949-166B-48E8-9331B0FEC256}"/>
              </a:ext>
            </a:extLst>
          </p:cNvPr>
          <p:cNvSpPr/>
          <p:nvPr/>
        </p:nvSpPr>
        <p:spPr>
          <a:xfrm>
            <a:off x="3600450" y="5305425"/>
            <a:ext cx="314325" cy="857250"/>
          </a:xfrm>
          <a:prstGeom prst="leftBrace">
            <a:avLst>
              <a:gd name="adj1" fmla="val 8333"/>
              <a:gd name="adj2" fmla="val 48889"/>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fr-FR">
              <a:ln w="0"/>
              <a:effectLst>
                <a:outerShdw blurRad="38100" dist="19050" dir="2700000" algn="tl" rotWithShape="0">
                  <a:schemeClr val="dk1">
                    <a:alpha val="40000"/>
                  </a:schemeClr>
                </a:outerShdw>
              </a:effectLst>
            </a:endParaRPr>
          </a:p>
        </p:txBody>
      </p:sp>
      <p:sp>
        <p:nvSpPr>
          <p:cNvPr id="7" name="ZoneTexte 6">
            <a:extLst>
              <a:ext uri="{FF2B5EF4-FFF2-40B4-BE49-F238E27FC236}">
                <a16:creationId xmlns:a16="http://schemas.microsoft.com/office/drawing/2014/main" id="{8BA538D5-96FC-8D2B-CEC0-EE24AA40F0A3}"/>
              </a:ext>
            </a:extLst>
          </p:cNvPr>
          <p:cNvSpPr txBox="1"/>
          <p:nvPr/>
        </p:nvSpPr>
        <p:spPr>
          <a:xfrm>
            <a:off x="816931" y="5410884"/>
            <a:ext cx="2783519" cy="646331"/>
          </a:xfrm>
          <a:prstGeom prst="rect">
            <a:avLst/>
          </a:prstGeom>
          <a:noFill/>
        </p:spPr>
        <p:txBody>
          <a:bodyPr wrap="none" rtlCol="0">
            <a:spAutoFit/>
          </a:bodyPr>
          <a:lstStyle/>
          <a:p>
            <a:r>
              <a:rPr lang="en-US" dirty="0"/>
              <a:t>Données </a:t>
            </a:r>
            <a:r>
              <a:rPr lang="fr-CA" dirty="0"/>
              <a:t>utilisées</a:t>
            </a:r>
          </a:p>
          <a:p>
            <a:r>
              <a:rPr lang="en-US" dirty="0"/>
              <a:t> dans le cadre de </a:t>
            </a:r>
            <a:r>
              <a:rPr lang="fr-CA" dirty="0"/>
              <a:t>ce</a:t>
            </a:r>
            <a:r>
              <a:rPr lang="en-US" dirty="0"/>
              <a:t> </a:t>
            </a:r>
            <a:r>
              <a:rPr lang="fr-CA" dirty="0"/>
              <a:t>projet</a:t>
            </a:r>
          </a:p>
        </p:txBody>
      </p:sp>
    </p:spTree>
    <p:extLst>
      <p:ext uri="{BB962C8B-B14F-4D97-AF65-F5344CB8AC3E}">
        <p14:creationId xmlns:p14="http://schemas.microsoft.com/office/powerpoint/2010/main" val="3854952326"/>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10515600" cy="3689982"/>
              </a:xfrm>
            </p:spPr>
            <p:txBody>
              <a:bodyPr vert="horz" lIns="91440" tIns="45720" rIns="91440" bIns="45720" rtlCol="0" anchor="t">
                <a:normAutofit/>
              </a:bodyPr>
              <a:lstStyle/>
              <a:p>
                <a:pPr algn="just"/>
                <a:r>
                  <a:rPr lang="fr-FR" sz="1800" dirty="0"/>
                  <a:t>Utilisation de la norme L</a:t>
                </a:r>
                <a:r>
                  <a:rPr lang="fr-FR" sz="1800" baseline="-25000" dirty="0"/>
                  <a:t>2 </a:t>
                </a:r>
              </a:p>
              <a:p>
                <a:pPr algn="just"/>
                <a:r>
                  <a:rPr lang="fr-FR" sz="1800" dirty="0"/>
                  <a:t>Comparaison des données de simulations avec la solution d’Euler pour une poutre encastrée libre.</a:t>
                </a:r>
              </a:p>
              <a:p>
                <a:pPr marL="0" indent="0" algn="ctr">
                  <a:buNone/>
                </a:pPr>
                <a14:m>
                  <m:oMathPara xmlns:m="http://schemas.openxmlformats.org/officeDocument/2006/math">
                    <m:oMathParaPr>
                      <m:jc m:val="centerGroup"/>
                    </m:oMathParaPr>
                    <m:oMath xmlns:m="http://schemas.openxmlformats.org/officeDocument/2006/math">
                      <m:r>
                        <a:rPr lang="fr-FR" sz="1800" b="0" i="1" smtClean="0">
                          <a:latin typeface="Cambria Math" panose="02040503050406030204" pitchFamily="18" charset="0"/>
                        </a:rPr>
                        <m:t>𝑤</m:t>
                      </m:r>
                      <m:d>
                        <m:dPr>
                          <m:ctrlPr>
                            <a:rPr lang="fr-FR" sz="1800" b="0" i="1" smtClean="0">
                              <a:latin typeface="Cambria Math" panose="02040503050406030204" pitchFamily="18" charset="0"/>
                            </a:rPr>
                          </m:ctrlPr>
                        </m:dPr>
                        <m:e>
                          <m:r>
                            <a:rPr lang="fr-FR" sz="1800" b="0" i="1" smtClean="0">
                              <a:latin typeface="Cambria Math" panose="02040503050406030204" pitchFamily="18" charset="0"/>
                            </a:rPr>
                            <m:t>𝑥</m:t>
                          </m:r>
                        </m:e>
                      </m:d>
                      <m:r>
                        <a:rPr lang="fr-FR" sz="1800" b="0" i="1" smtClean="0">
                          <a:latin typeface="Cambria Math" panose="02040503050406030204" pitchFamily="18" charset="0"/>
                        </a:rPr>
                        <m:t>=</m:t>
                      </m:r>
                      <m:f>
                        <m:fPr>
                          <m:ctrlPr>
                            <a:rPr lang="fr-FR" sz="1800" b="0" i="1" smtClean="0">
                              <a:latin typeface="Cambria Math" panose="02040503050406030204" pitchFamily="18" charset="0"/>
                            </a:rPr>
                          </m:ctrlPr>
                        </m:fPr>
                        <m:num>
                          <m:r>
                            <a:rPr lang="fr-FR" sz="1800" b="0" i="1" smtClean="0">
                              <a:latin typeface="Cambria Math" panose="02040503050406030204" pitchFamily="18" charset="0"/>
                            </a:rPr>
                            <m:t>𝑃</m:t>
                          </m:r>
                          <m:sSup>
                            <m:sSupPr>
                              <m:ctrlPr>
                                <a:rPr lang="fr-FR" sz="1800" b="0" i="1" smtClean="0">
                                  <a:latin typeface="Cambria Math" panose="02040503050406030204" pitchFamily="18" charset="0"/>
                                </a:rPr>
                              </m:ctrlPr>
                            </m:sSupPr>
                            <m:e>
                              <m:r>
                                <a:rPr lang="fr-FR" sz="1800" b="0" i="1" smtClean="0">
                                  <a:latin typeface="Cambria Math" panose="02040503050406030204" pitchFamily="18" charset="0"/>
                                </a:rPr>
                                <m:t>𝑥</m:t>
                              </m:r>
                            </m:e>
                            <m:sup>
                              <m:r>
                                <a:rPr lang="fr-FR" sz="1800" b="0" i="1" smtClean="0">
                                  <a:latin typeface="Cambria Math" panose="02040503050406030204" pitchFamily="18" charset="0"/>
                                </a:rPr>
                                <m:t>2</m:t>
                              </m:r>
                            </m:sup>
                          </m:sSup>
                          <m:r>
                            <a:rPr lang="fr-FR" sz="1800" b="0" i="1" smtClean="0">
                              <a:latin typeface="Cambria Math" panose="02040503050406030204" pitchFamily="18" charset="0"/>
                            </a:rPr>
                            <m:t>(3</m:t>
                          </m:r>
                          <m:r>
                            <a:rPr lang="fr-FR" sz="1800" b="0" i="1" smtClean="0">
                              <a:latin typeface="Cambria Math" panose="02040503050406030204" pitchFamily="18" charset="0"/>
                            </a:rPr>
                            <m:t>𝐿</m:t>
                          </m:r>
                          <m:r>
                            <a:rPr lang="fr-FR" sz="1800" b="0" i="1" smtClean="0">
                              <a:latin typeface="Cambria Math" panose="02040503050406030204" pitchFamily="18" charset="0"/>
                            </a:rPr>
                            <m:t>−</m:t>
                          </m:r>
                          <m:r>
                            <a:rPr lang="fr-FR" sz="1800" b="0" i="1" smtClean="0">
                              <a:latin typeface="Cambria Math" panose="02040503050406030204" pitchFamily="18" charset="0"/>
                            </a:rPr>
                            <m:t>𝑥</m:t>
                          </m:r>
                          <m:r>
                            <a:rPr lang="fr-FR" sz="1800" b="0" i="1" smtClean="0">
                              <a:latin typeface="Cambria Math" panose="02040503050406030204" pitchFamily="18" charset="0"/>
                            </a:rPr>
                            <m:t>)</m:t>
                          </m:r>
                        </m:num>
                        <m:den>
                          <m:r>
                            <a:rPr lang="fr-FR" sz="1800" b="0" i="1" smtClean="0">
                              <a:latin typeface="Cambria Math" panose="02040503050406030204" pitchFamily="18" charset="0"/>
                            </a:rPr>
                            <m:t>6</m:t>
                          </m:r>
                          <m:r>
                            <a:rPr lang="fr-FR" sz="1800" b="0" i="1" smtClean="0">
                              <a:latin typeface="Cambria Math" panose="02040503050406030204" pitchFamily="18" charset="0"/>
                            </a:rPr>
                            <m:t>𝐸𝐼</m:t>
                          </m:r>
                        </m:den>
                      </m:f>
                    </m:oMath>
                  </m:oMathPara>
                </a14:m>
                <a:endParaRPr lang="fr-FR" sz="1800" dirty="0"/>
              </a:p>
              <a:p>
                <a:pPr algn="just"/>
                <a:r>
                  <a:rPr lang="fr-FR" sz="1800" dirty="0"/>
                  <a:t>Hypothèse que l’écart entre le modèle de Timoshenko et Euler est négligeable pour une poutre élancée. </a:t>
                </a:r>
              </a:p>
              <a:p>
                <a:pPr algn="just"/>
                <a:r>
                  <a:rPr lang="fr-FR" sz="1800" dirty="0"/>
                  <a:t>Rappel : Utilisation de fonction de forme linéaire ordre p=1.</a:t>
                </a:r>
              </a:p>
              <a:p>
                <a:pPr marL="0" indent="0" algn="just">
                  <a:buNone/>
                </a:pPr>
                <a:endParaRPr lang="fr-FR"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5"/>
                <a:ext cx="10515600" cy="3689982"/>
              </a:xfrm>
              <a:blipFill>
                <a:blip r:embed="rId3"/>
                <a:stretch>
                  <a:fillRect l="-406" t="-1653" r="-464"/>
                </a:stretch>
              </a:blipFill>
            </p:spPr>
            <p:txBody>
              <a:bodyPr/>
              <a:lstStyle/>
              <a:p>
                <a:r>
                  <a:rPr lang="fr-FR">
                    <a:noFill/>
                  </a:rPr>
                  <a:t> </a:t>
                </a:r>
              </a:p>
            </p:txBody>
          </p:sp>
        </mc:Fallback>
      </mc:AlternateContent>
      <p:sp>
        <p:nvSpPr>
          <p:cNvPr id="4" name="Slide Number Placeholder 3">
            <a:extLst>
              <a:ext uri="{FF2B5EF4-FFF2-40B4-BE49-F238E27FC236}">
                <a16:creationId xmlns:a16="http://schemas.microsoft.com/office/drawing/2014/main" id="{7757CB9B-FD13-8DBD-463A-B78342F1905E}"/>
              </a:ext>
            </a:extLst>
          </p:cNvPr>
          <p:cNvSpPr>
            <a:spLocks noGrp="1"/>
          </p:cNvSpPr>
          <p:nvPr>
            <p:ph type="sldNum" sz="quarter" idx="12"/>
          </p:nvPr>
        </p:nvSpPr>
        <p:spPr/>
        <p:txBody>
          <a:bodyPr/>
          <a:lstStyle/>
          <a:p>
            <a:fld id="{4BD3201E-7DF8-462B-AC18-61E63795AE0D}" type="slidenum">
              <a:rPr lang="en-CA" smtClean="0"/>
              <a:t>6</a:t>
            </a:fld>
            <a:endParaRPr lang="en-CA"/>
          </a:p>
        </p:txBody>
      </p:sp>
      <p:sp>
        <p:nvSpPr>
          <p:cNvPr id="5" name="Rectangle 4">
            <a:extLst>
              <a:ext uri="{FF2B5EF4-FFF2-40B4-BE49-F238E27FC236}">
                <a16:creationId xmlns:a16="http://schemas.microsoft.com/office/drawing/2014/main" id="{544778A5-36F1-5C06-BCCE-F98561D46C97}"/>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6" name="Tableau 5">
            <a:extLst>
              <a:ext uri="{FF2B5EF4-FFF2-40B4-BE49-F238E27FC236}">
                <a16:creationId xmlns:a16="http://schemas.microsoft.com/office/drawing/2014/main" id="{B00B1AD9-5795-2743-615E-91EA6DCD67CE}"/>
              </a:ext>
            </a:extLst>
          </p:cNvPr>
          <p:cNvGraphicFramePr>
            <a:graphicFrameLocks noGrp="1"/>
          </p:cNvGraphicFramePr>
          <p:nvPr>
            <p:extLst>
              <p:ext uri="{D42A27DB-BD31-4B8C-83A1-F6EECF244321}">
                <p14:modId xmlns:p14="http://schemas.microsoft.com/office/powerpoint/2010/main" val="1023842006"/>
              </p:ext>
            </p:extLst>
          </p:nvPr>
        </p:nvGraphicFramePr>
        <p:xfrm>
          <a:off x="3655836" y="3878825"/>
          <a:ext cx="4899991" cy="1828800"/>
        </p:xfrm>
        <a:graphic>
          <a:graphicData uri="http://schemas.openxmlformats.org/drawingml/2006/table">
            <a:tbl>
              <a:tblPr firstRow="1" bandRow="1">
                <a:tableStyleId>{5C22544A-7EE6-4342-B048-85BDC9FD1C3A}</a:tableStyleId>
              </a:tblPr>
              <a:tblGrid>
                <a:gridCol w="1857238">
                  <a:extLst>
                    <a:ext uri="{9D8B030D-6E8A-4147-A177-3AD203B41FA5}">
                      <a16:colId xmlns:a16="http://schemas.microsoft.com/office/drawing/2014/main" val="3015167151"/>
                    </a:ext>
                  </a:extLst>
                </a:gridCol>
                <a:gridCol w="3042753">
                  <a:extLst>
                    <a:ext uri="{9D8B030D-6E8A-4147-A177-3AD203B41FA5}">
                      <a16:colId xmlns:a16="http://schemas.microsoft.com/office/drawing/2014/main" val="232277799"/>
                    </a:ext>
                  </a:extLst>
                </a:gridCol>
              </a:tblGrid>
              <a:tr h="331157">
                <a:tc>
                  <a:txBody>
                    <a:bodyPr/>
                    <a:lstStyle/>
                    <a:p>
                      <a:r>
                        <a:rPr lang="fr-FR" dirty="0"/>
                        <a:t>Constante</a:t>
                      </a:r>
                    </a:p>
                  </a:txBody>
                  <a:tcPr/>
                </a:tc>
                <a:tc>
                  <a:txBody>
                    <a:bodyPr/>
                    <a:lstStyle/>
                    <a:p>
                      <a:r>
                        <a:rPr lang="fr-FR" dirty="0"/>
                        <a:t>Valeur</a:t>
                      </a:r>
                    </a:p>
                  </a:txBody>
                  <a:tcPr/>
                </a:tc>
                <a:extLst>
                  <a:ext uri="{0D108BD9-81ED-4DB2-BD59-A6C34878D82A}">
                    <a16:rowId xmlns:a16="http://schemas.microsoft.com/office/drawing/2014/main" val="3204215374"/>
                  </a:ext>
                </a:extLst>
              </a:tr>
              <a:tr h="331157">
                <a:tc>
                  <a:txBody>
                    <a:bodyPr/>
                    <a:lstStyle/>
                    <a:p>
                      <a:r>
                        <a:rPr lang="fr-FR" dirty="0"/>
                        <a:t>P</a:t>
                      </a:r>
                    </a:p>
                  </a:txBody>
                  <a:tcPr/>
                </a:tc>
                <a:tc>
                  <a:txBody>
                    <a:bodyPr/>
                    <a:lstStyle/>
                    <a:p>
                      <a:r>
                        <a:rPr lang="fr-FR" dirty="0"/>
                        <a:t>1 N</a:t>
                      </a:r>
                    </a:p>
                  </a:txBody>
                  <a:tcPr/>
                </a:tc>
                <a:extLst>
                  <a:ext uri="{0D108BD9-81ED-4DB2-BD59-A6C34878D82A}">
                    <a16:rowId xmlns:a16="http://schemas.microsoft.com/office/drawing/2014/main" val="4038007419"/>
                  </a:ext>
                </a:extLst>
              </a:tr>
              <a:tr h="331157">
                <a:tc>
                  <a:txBody>
                    <a:bodyPr/>
                    <a:lstStyle/>
                    <a:p>
                      <a:r>
                        <a:rPr lang="fr-FR" dirty="0"/>
                        <a:t>L</a:t>
                      </a:r>
                    </a:p>
                  </a:txBody>
                  <a:tcPr/>
                </a:tc>
                <a:tc>
                  <a:txBody>
                    <a:bodyPr/>
                    <a:lstStyle/>
                    <a:p>
                      <a:r>
                        <a:rPr lang="fr-FR" dirty="0"/>
                        <a:t>500 mm</a:t>
                      </a:r>
                    </a:p>
                  </a:txBody>
                  <a:tcPr/>
                </a:tc>
                <a:extLst>
                  <a:ext uri="{0D108BD9-81ED-4DB2-BD59-A6C34878D82A}">
                    <a16:rowId xmlns:a16="http://schemas.microsoft.com/office/drawing/2014/main" val="596433240"/>
                  </a:ext>
                </a:extLst>
              </a:tr>
              <a:tr h="331157">
                <a:tc>
                  <a:txBody>
                    <a:bodyPr/>
                    <a:lstStyle/>
                    <a:p>
                      <a:r>
                        <a:rPr lang="fr-FR" dirty="0"/>
                        <a:t>E</a:t>
                      </a:r>
                    </a:p>
                  </a:txBody>
                  <a:tcPr/>
                </a:tc>
                <a:tc>
                  <a:txBody>
                    <a:bodyPr/>
                    <a:lstStyle/>
                    <a:p>
                      <a:r>
                        <a:rPr lang="fr-FR" dirty="0"/>
                        <a:t>100 MPa</a:t>
                      </a:r>
                    </a:p>
                  </a:txBody>
                  <a:tcPr/>
                </a:tc>
                <a:extLst>
                  <a:ext uri="{0D108BD9-81ED-4DB2-BD59-A6C34878D82A}">
                    <a16:rowId xmlns:a16="http://schemas.microsoft.com/office/drawing/2014/main" val="347897406"/>
                  </a:ext>
                </a:extLst>
              </a:tr>
              <a:tr h="331157">
                <a:tc>
                  <a:txBody>
                    <a:bodyPr/>
                    <a:lstStyle/>
                    <a:p>
                      <a:r>
                        <a:rPr lang="fr-FR" dirty="0"/>
                        <a:t>I</a:t>
                      </a:r>
                    </a:p>
                  </a:txBody>
                  <a:tcPr/>
                </a:tc>
                <a:tc>
                  <a:txBody>
                    <a:bodyPr/>
                    <a:lstStyle/>
                    <a:p>
                      <a:r>
                        <a:rPr lang="fr-FR" dirty="0"/>
                        <a:t>7853.9814 mm⁴</a:t>
                      </a:r>
                    </a:p>
                  </a:txBody>
                  <a:tcPr/>
                </a:tc>
                <a:extLst>
                  <a:ext uri="{0D108BD9-81ED-4DB2-BD59-A6C34878D82A}">
                    <a16:rowId xmlns:a16="http://schemas.microsoft.com/office/drawing/2014/main" val="1367851737"/>
                  </a:ext>
                </a:extLst>
              </a:tr>
            </a:tbl>
          </a:graphicData>
        </a:graphic>
      </p:graphicFrame>
      <p:sp>
        <p:nvSpPr>
          <p:cNvPr id="7" name="ZoneTexte 4">
            <a:extLst>
              <a:ext uri="{FF2B5EF4-FFF2-40B4-BE49-F238E27FC236}">
                <a16:creationId xmlns:a16="http://schemas.microsoft.com/office/drawing/2014/main" id="{E82971CF-9160-D91A-EF86-921562F3443D}"/>
              </a:ext>
            </a:extLst>
          </p:cNvPr>
          <p:cNvSpPr txBox="1"/>
          <p:nvPr/>
        </p:nvSpPr>
        <p:spPr>
          <a:xfrm>
            <a:off x="3655836" y="3543048"/>
            <a:ext cx="5435048" cy="276999"/>
          </a:xfrm>
          <a:prstGeom prst="rect">
            <a:avLst/>
          </a:prstGeom>
          <a:noFill/>
        </p:spPr>
        <p:txBody>
          <a:bodyPr wrap="square" rtlCol="0">
            <a:spAutoFit/>
          </a:bodyPr>
          <a:lstStyle/>
          <a:p>
            <a:r>
              <a:rPr lang="fr-FR" sz="1200" dirty="0"/>
              <a:t>Tableau 1.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a:t>
            </a:r>
            <a:r>
              <a:rPr lang="en-CA" sz="1200" dirty="0" err="1"/>
              <a:t>vérification</a:t>
            </a:r>
            <a:r>
              <a:rPr lang="en-CA" sz="1200" dirty="0"/>
              <a:t> de code</a:t>
            </a:r>
            <a:endParaRPr lang="fr-FR" sz="1200" dirty="0"/>
          </a:p>
        </p:txBody>
      </p:sp>
    </p:spTree>
    <p:extLst>
      <p:ext uri="{BB962C8B-B14F-4D97-AF65-F5344CB8AC3E}">
        <p14:creationId xmlns:p14="http://schemas.microsoft.com/office/powerpoint/2010/main" val="1200750332"/>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3183194" cy="5427406"/>
          </a:xfrm>
        </p:spPr>
        <p:txBody>
          <a:bodyPr vert="horz" lIns="91440" tIns="45720" rIns="91440" bIns="45720" rtlCol="0" anchor="t">
            <a:normAutofit/>
          </a:bodyPr>
          <a:lstStyle/>
          <a:p>
            <a:r>
              <a:rPr lang="fr-FR" sz="1800" dirty="0"/>
              <a:t>La solution numérique générée par </a:t>
            </a:r>
            <a:r>
              <a:rPr lang="fr-FR" sz="1800" dirty="0" err="1"/>
              <a:t>SimCenter</a:t>
            </a:r>
            <a:r>
              <a:rPr lang="fr-FR" sz="1800" dirty="0"/>
              <a:t> 3D se rapproche de la solution analytique de la poutre d’Euler</a:t>
            </a:r>
          </a:p>
          <a:p>
            <a:r>
              <a:rPr lang="fr-FR" sz="1800" dirty="0"/>
              <a:t>Les solutions aux nœuds sont exactes mais l’erreur apparait en comparant les résultats internodaux.</a:t>
            </a:r>
          </a:p>
        </p:txBody>
      </p:sp>
      <p:graphicFrame>
        <p:nvGraphicFramePr>
          <p:cNvPr id="4" name="Chart 3">
            <a:extLst>
              <a:ext uri="{FF2B5EF4-FFF2-40B4-BE49-F238E27FC236}">
                <a16:creationId xmlns:a16="http://schemas.microsoft.com/office/drawing/2014/main" id="{3A30FDD7-43B2-46A1-8E9E-CD345E38816B}"/>
              </a:ext>
            </a:extLst>
          </p:cNvPr>
          <p:cNvGraphicFramePr>
            <a:graphicFrameLocks/>
          </p:cNvGraphicFramePr>
          <p:nvPr>
            <p:extLst>
              <p:ext uri="{D42A27DB-BD31-4B8C-83A1-F6EECF244321}">
                <p14:modId xmlns:p14="http://schemas.microsoft.com/office/powerpoint/2010/main" val="1018683162"/>
              </p:ext>
            </p:extLst>
          </p:nvPr>
        </p:nvGraphicFramePr>
        <p:xfrm>
          <a:off x="4149214" y="850497"/>
          <a:ext cx="7852856" cy="5530644"/>
        </p:xfrm>
        <a:graphic>
          <a:graphicData uri="http://schemas.openxmlformats.org/drawingml/2006/chart">
            <c:chart xmlns:c="http://schemas.openxmlformats.org/drawingml/2006/chart" xmlns:r="http://schemas.openxmlformats.org/officeDocument/2006/relationships" r:id="rId2"/>
          </a:graphicData>
        </a:graphic>
      </p:graphicFrame>
      <p:sp>
        <p:nvSpPr>
          <p:cNvPr id="5" name="ZoneTexte 4">
            <a:extLst>
              <a:ext uri="{FF2B5EF4-FFF2-40B4-BE49-F238E27FC236}">
                <a16:creationId xmlns:a16="http://schemas.microsoft.com/office/drawing/2014/main" id="{5B77A3C8-BA77-5C51-CD07-3D4CA97C151B}"/>
              </a:ext>
            </a:extLst>
          </p:cNvPr>
          <p:cNvSpPr txBox="1"/>
          <p:nvPr/>
        </p:nvSpPr>
        <p:spPr>
          <a:xfrm>
            <a:off x="5740284" y="6400805"/>
            <a:ext cx="5435048" cy="276999"/>
          </a:xfrm>
          <a:prstGeom prst="rect">
            <a:avLst/>
          </a:prstGeom>
          <a:noFill/>
        </p:spPr>
        <p:txBody>
          <a:bodyPr wrap="square" rtlCol="0">
            <a:spAutoFit/>
          </a:bodyPr>
          <a:lstStyle/>
          <a:p>
            <a:r>
              <a:rPr lang="fr-FR" sz="1200" dirty="0"/>
              <a:t>Fig. 2.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verification de code</a:t>
            </a:r>
            <a:endParaRPr lang="fr-FR" sz="1200" dirty="0"/>
          </a:p>
        </p:txBody>
      </p:sp>
      <p:sp>
        <p:nvSpPr>
          <p:cNvPr id="6" name="Slide Number Placeholder 5">
            <a:extLst>
              <a:ext uri="{FF2B5EF4-FFF2-40B4-BE49-F238E27FC236}">
                <a16:creationId xmlns:a16="http://schemas.microsoft.com/office/drawing/2014/main" id="{63ED61C5-622C-995C-0DE8-5E1309E154E6}"/>
              </a:ext>
            </a:extLst>
          </p:cNvPr>
          <p:cNvSpPr>
            <a:spLocks noGrp="1"/>
          </p:cNvSpPr>
          <p:nvPr>
            <p:ph type="sldNum" sz="quarter" idx="12"/>
          </p:nvPr>
        </p:nvSpPr>
        <p:spPr/>
        <p:txBody>
          <a:bodyPr/>
          <a:lstStyle/>
          <a:p>
            <a:fld id="{4BD3201E-7DF8-462B-AC18-61E63795AE0D}" type="slidenum">
              <a:rPr lang="en-CA" smtClean="0"/>
              <a:t>7</a:t>
            </a:fld>
            <a:endParaRPr lang="en-CA"/>
          </a:p>
        </p:txBody>
      </p:sp>
      <p:sp>
        <p:nvSpPr>
          <p:cNvPr id="7" name="Rectangle 6">
            <a:extLst>
              <a:ext uri="{FF2B5EF4-FFF2-40B4-BE49-F238E27FC236}">
                <a16:creationId xmlns:a16="http://schemas.microsoft.com/office/drawing/2014/main" id="{9B25CCFB-72DC-C36C-CA55-FF3A03C5FD22}"/>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789193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Comme mentionné précédemment, les simulations ont été réalisées en augmentant le nombre d’éléments de la poutre (i.e. en diminuant le pas en espace).</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1331906350"/>
              </p:ext>
            </p:extLst>
          </p:nvPr>
        </p:nvGraphicFramePr>
        <p:xfrm>
          <a:off x="838200" y="1887792"/>
          <a:ext cx="2583426" cy="3819832"/>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212934">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a:t>
                      </a:r>
                    </a:p>
                  </a:txBody>
                  <a:tcPr marL="7620" marR="7620" marT="7620" marB="0" anchor="ctr"/>
                </a:tc>
                <a:tc>
                  <a:txBody>
                    <a:bodyPr/>
                    <a:lstStyle/>
                    <a:p>
                      <a:pPr algn="ctr" fontAlgn="ctr"/>
                      <a:r>
                        <a:rPr lang="fr-CA" sz="1100" u="none" strike="noStrike" dirty="0">
                          <a:effectLst/>
                        </a:rPr>
                        <a:t>Erreur L2</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434483">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7,1184418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90500205"/>
                  </a:ext>
                </a:extLst>
              </a:tr>
              <a:tr h="434483">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1,9837612</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5500179"/>
                  </a:ext>
                </a:extLst>
              </a:tr>
              <a:tr h="434483">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1,1131636</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29961423"/>
                  </a:ext>
                </a:extLst>
              </a:tr>
              <a:tr h="434483">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0,1370261</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29355492"/>
                  </a:ext>
                </a:extLst>
              </a:tr>
              <a:tr h="434483">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0,043048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31671733"/>
                  </a:ext>
                </a:extLst>
              </a:tr>
              <a:tr h="434483">
                <a:tc>
                  <a:txBody>
                    <a:bodyPr/>
                    <a:lstStyle/>
                    <a:p>
                      <a:pPr algn="ctr" fontAlgn="ctr"/>
                      <a:r>
                        <a:rPr lang="fr-CA" sz="1100" u="none" strike="noStrike">
                          <a:effectLst/>
                        </a:rPr>
                        <a:t>32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dirty="0">
                          <a:effectLst/>
                        </a:rPr>
                        <a:t>0,0212878</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12731881"/>
                  </a:ext>
                </a:extLst>
              </a:tr>
            </a:tbl>
          </a:graphicData>
        </a:graphic>
      </p:graphicFrame>
      <p:graphicFrame>
        <p:nvGraphicFramePr>
          <p:cNvPr id="6" name="Graphique 5">
            <a:extLst>
              <a:ext uri="{FF2B5EF4-FFF2-40B4-BE49-F238E27FC236}">
                <a16:creationId xmlns:a16="http://schemas.microsoft.com/office/drawing/2014/main" id="{10EE30B9-132F-4CD5-81C3-0B3F1F01F347}"/>
              </a:ext>
            </a:extLst>
          </p:cNvPr>
          <p:cNvGraphicFramePr>
            <a:graphicFrameLocks/>
          </p:cNvGraphicFramePr>
          <p:nvPr>
            <p:extLst>
              <p:ext uri="{D42A27DB-BD31-4B8C-83A1-F6EECF244321}">
                <p14:modId xmlns:p14="http://schemas.microsoft.com/office/powerpoint/2010/main" val="3501150075"/>
              </p:ext>
            </p:extLst>
          </p:nvPr>
        </p:nvGraphicFramePr>
        <p:xfrm>
          <a:off x="3500283" y="1858297"/>
          <a:ext cx="7355041" cy="4098140"/>
        </p:xfrm>
        <a:graphic>
          <a:graphicData uri="http://schemas.openxmlformats.org/drawingml/2006/chart">
            <c:chart xmlns:c="http://schemas.openxmlformats.org/drawingml/2006/chart" xmlns:r="http://schemas.openxmlformats.org/officeDocument/2006/relationships" r:id="rId2"/>
          </a:graphicData>
        </a:graphic>
      </p:graphicFrame>
      <p:sp>
        <p:nvSpPr>
          <p:cNvPr id="4" name="ZoneTexte 4">
            <a:extLst>
              <a:ext uri="{FF2B5EF4-FFF2-40B4-BE49-F238E27FC236}">
                <a16:creationId xmlns:a16="http://schemas.microsoft.com/office/drawing/2014/main" id="{1C1EA7A2-B906-0687-7FAB-E254C5ACBEF8}"/>
              </a:ext>
            </a:extLst>
          </p:cNvPr>
          <p:cNvSpPr txBox="1"/>
          <p:nvPr/>
        </p:nvSpPr>
        <p:spPr>
          <a:xfrm>
            <a:off x="5420276" y="5866798"/>
            <a:ext cx="5435048" cy="276999"/>
          </a:xfrm>
          <a:prstGeom prst="rect">
            <a:avLst/>
          </a:prstGeom>
          <a:noFill/>
        </p:spPr>
        <p:txBody>
          <a:bodyPr wrap="square" rtlCol="0">
            <a:spAutoFit/>
          </a:bodyPr>
          <a:lstStyle/>
          <a:p>
            <a:r>
              <a:rPr lang="fr-FR" sz="1200" dirty="0"/>
              <a:t>Fig.3. </a:t>
            </a:r>
            <a:r>
              <a:rPr lang="en-CA" sz="1200" dirty="0"/>
              <a:t>Convergence de </a:t>
            </a:r>
            <a:r>
              <a:rPr lang="en-CA" sz="1200" dirty="0" err="1"/>
              <a:t>l’erreur</a:t>
            </a:r>
            <a:r>
              <a:rPr lang="en-CA" sz="1200" dirty="0"/>
              <a:t> L2 </a:t>
            </a:r>
            <a:r>
              <a:rPr lang="en-CA" sz="1200" dirty="0" err="1"/>
              <a:t>en</a:t>
            </a:r>
            <a:r>
              <a:rPr lang="en-CA" sz="1200" dirty="0"/>
              <a:t> </a:t>
            </a:r>
            <a:r>
              <a:rPr lang="en-CA" sz="1200" dirty="0" err="1"/>
              <a:t>fonction</a:t>
            </a:r>
            <a:r>
              <a:rPr lang="en-CA" sz="1200" dirty="0"/>
              <a:t> du pas dx</a:t>
            </a:r>
            <a:endParaRPr lang="fr-FR" sz="1200" dirty="0"/>
          </a:p>
        </p:txBody>
      </p:sp>
      <p:sp>
        <p:nvSpPr>
          <p:cNvPr id="7" name="ZoneTexte 4">
            <a:extLst>
              <a:ext uri="{FF2B5EF4-FFF2-40B4-BE49-F238E27FC236}">
                <a16:creationId xmlns:a16="http://schemas.microsoft.com/office/drawing/2014/main" id="{D171DBA5-F2AB-1803-42AF-95DB866C9BD0}"/>
              </a:ext>
            </a:extLst>
          </p:cNvPr>
          <p:cNvSpPr txBox="1"/>
          <p:nvPr/>
        </p:nvSpPr>
        <p:spPr>
          <a:xfrm>
            <a:off x="1113503" y="5866798"/>
            <a:ext cx="2111477" cy="461665"/>
          </a:xfrm>
          <a:prstGeom prst="rect">
            <a:avLst/>
          </a:prstGeom>
          <a:noFill/>
        </p:spPr>
        <p:txBody>
          <a:bodyPr wrap="square" rtlCol="0">
            <a:spAutoFit/>
          </a:bodyPr>
          <a:lstStyle/>
          <a:p>
            <a:r>
              <a:rPr lang="fr-FR" sz="1200" dirty="0"/>
              <a:t>Tableau 2. </a:t>
            </a:r>
            <a:r>
              <a:rPr lang="en-CA" sz="1200" dirty="0"/>
              <a:t>Valeur de </a:t>
            </a:r>
            <a:r>
              <a:rPr lang="en-CA" sz="1200" dirty="0" err="1"/>
              <a:t>l’erreur</a:t>
            </a:r>
            <a:r>
              <a:rPr lang="en-CA" sz="1200" dirty="0"/>
              <a:t> L2 pour </a:t>
            </a:r>
            <a:r>
              <a:rPr lang="en-CA" sz="1200" dirty="0" err="1"/>
              <a:t>différents</a:t>
            </a:r>
            <a:r>
              <a:rPr lang="en-CA" sz="1200" dirty="0"/>
              <a:t> </a:t>
            </a:r>
            <a:r>
              <a:rPr lang="en-CA" sz="1200" dirty="0" err="1"/>
              <a:t>maillages</a:t>
            </a:r>
            <a:endParaRPr lang="fr-FR" sz="1200" dirty="0"/>
          </a:p>
        </p:txBody>
      </p:sp>
      <p:sp>
        <p:nvSpPr>
          <p:cNvPr id="8" name="Slide Number Placeholder 7">
            <a:extLst>
              <a:ext uri="{FF2B5EF4-FFF2-40B4-BE49-F238E27FC236}">
                <a16:creationId xmlns:a16="http://schemas.microsoft.com/office/drawing/2014/main" id="{300CCEB3-B48F-04AC-1D6F-1318E1778E4F}"/>
              </a:ext>
            </a:extLst>
          </p:cNvPr>
          <p:cNvSpPr>
            <a:spLocks noGrp="1"/>
          </p:cNvSpPr>
          <p:nvPr>
            <p:ph type="sldNum" sz="quarter" idx="12"/>
          </p:nvPr>
        </p:nvSpPr>
        <p:spPr/>
        <p:txBody>
          <a:bodyPr/>
          <a:lstStyle/>
          <a:p>
            <a:fld id="{4BD3201E-7DF8-462B-AC18-61E63795AE0D}" type="slidenum">
              <a:rPr lang="en-CA" smtClean="0"/>
              <a:t>8</a:t>
            </a:fld>
            <a:endParaRPr lang="en-CA"/>
          </a:p>
        </p:txBody>
      </p:sp>
      <p:sp>
        <p:nvSpPr>
          <p:cNvPr id="9" name="Rectangle 8">
            <a:extLst>
              <a:ext uri="{FF2B5EF4-FFF2-40B4-BE49-F238E27FC236}">
                <a16:creationId xmlns:a16="http://schemas.microsoft.com/office/drawing/2014/main" id="{3431CCDD-506C-A729-EF4F-6B8D00D91FB1}"/>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62394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algn="just"/>
                <a:r>
                  <a:rPr lang="fr-CA" sz="1800" dirty="0"/>
                  <a:t>L’erreur de discrétisation en éléments finis converge en O(h</a:t>
                </a:r>
                <a:r>
                  <a:rPr lang="fr-CA" sz="1800" baseline="30000" dirty="0"/>
                  <a:t>p+1</a:t>
                </a:r>
                <a:r>
                  <a:rPr lang="fr-CA" sz="1800" dirty="0"/>
                  <a:t>) avec l’erreur L2, p étant l’ordre de la fonction de forme utilisée.</a:t>
                </a:r>
              </a:p>
              <a:p>
                <a:pPr algn="just"/>
                <a:r>
                  <a:rPr lang="fr-CA" sz="1800" dirty="0" err="1"/>
                  <a:t>SimCenter</a:t>
                </a:r>
                <a:r>
                  <a:rPr lang="fr-CA" sz="1800" dirty="0"/>
                  <a:t> utilise des éléments linéaires donc l’ordre formel attendu est de </a:t>
                </a:r>
                <a:r>
                  <a:rPr lang="fr-CA" sz="1800" i="1" dirty="0"/>
                  <a:t>p</a:t>
                </a:r>
                <a:r>
                  <a:rPr lang="fr-CA" sz="1800" i="1" baseline="-25000" dirty="0"/>
                  <a:t>f</a:t>
                </a:r>
                <a:r>
                  <a:rPr lang="fr-CA" sz="1800" i="1" dirty="0"/>
                  <a:t>=2.</a:t>
                </a:r>
                <a:r>
                  <a:rPr lang="fr-CA" sz="1800" dirty="0"/>
                  <a:t> Cependant, il est possible d’observer sur l’analyse de convergence faite plus haut que l’ordre observée est de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fr-FR" sz="1800" b="0" i="1" smtClean="0">
                        <a:latin typeface="Cambria Math" panose="02040503050406030204" pitchFamily="18" charset="0"/>
                      </a:rPr>
                      <m:t>=</m:t>
                    </m:r>
                  </m:oMath>
                </a14:m>
                <a:r>
                  <a:rPr lang="fr-CA" sz="1800" dirty="0"/>
                  <a:t>1.75.</a:t>
                </a:r>
              </a:p>
              <a:p>
                <a:pPr algn="just"/>
                <a:r>
                  <a:rPr lang="fr-CA" sz="1800" dirty="0"/>
                  <a:t>La qualité de la régression n’est pas à remettre en question puisque le coefficient de régression dans ce cas est tel que R</a:t>
                </a:r>
                <a:r>
                  <a:rPr lang="fr-CA" sz="1800" baseline="30000" dirty="0"/>
                  <a:t>2</a:t>
                </a:r>
                <a:r>
                  <a:rPr lang="fr-CA" sz="1800" dirty="0"/>
                  <a:t>=0.9938 même si les valeurs oscillent de part et d’autre de la courbe de régression.</a:t>
                </a:r>
              </a:p>
              <a:p>
                <a:pPr algn="just"/>
                <a:r>
                  <a:rPr lang="fr-CA" sz="1800" dirty="0"/>
                  <a:t>L’écart entre les deux ordres ne peut pas être expliqué par la régression mais peut l’être par les hypothèses faites sur par la formulation des poutres d’Euler et la formulation des poutres de Timoshenko qui sont incompatibles. Cela revient à dire que c’est incorrect de comparer les résultats de </a:t>
                </a:r>
                <a:r>
                  <a:rPr lang="fr-CA" sz="1800" dirty="0" err="1"/>
                  <a:t>SimCenter</a:t>
                </a:r>
                <a:r>
                  <a:rPr lang="fr-CA" sz="1800" dirty="0"/>
                  <a:t> avec les résultats analytiques d’une poutre d’Euler conventionnelle.</a:t>
                </a:r>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1142" r="-464"/>
                </a:stretch>
              </a:blipFill>
            </p:spPr>
            <p:txBody>
              <a:bodyPr/>
              <a:lstStyle/>
              <a:p>
                <a:r>
                  <a:rPr lang="fr-FR">
                    <a:noFill/>
                  </a:rPr>
                  <a:t> </a:t>
                </a:r>
              </a:p>
            </p:txBody>
          </p:sp>
        </mc:Fallback>
      </mc:AlternateContent>
      <p:sp>
        <p:nvSpPr>
          <p:cNvPr id="4" name="Slide Number Placeholder 3">
            <a:extLst>
              <a:ext uri="{FF2B5EF4-FFF2-40B4-BE49-F238E27FC236}">
                <a16:creationId xmlns:a16="http://schemas.microsoft.com/office/drawing/2014/main" id="{B38F592B-53CF-0FFE-D64B-347489E071F6}"/>
              </a:ext>
            </a:extLst>
          </p:cNvPr>
          <p:cNvSpPr>
            <a:spLocks noGrp="1"/>
          </p:cNvSpPr>
          <p:nvPr>
            <p:ph type="sldNum" sz="quarter" idx="12"/>
          </p:nvPr>
        </p:nvSpPr>
        <p:spPr/>
        <p:txBody>
          <a:bodyPr/>
          <a:lstStyle/>
          <a:p>
            <a:fld id="{4BD3201E-7DF8-462B-AC18-61E63795AE0D}" type="slidenum">
              <a:rPr lang="en-CA" smtClean="0"/>
              <a:t>9</a:t>
            </a:fld>
            <a:endParaRPr lang="en-CA"/>
          </a:p>
        </p:txBody>
      </p:sp>
      <p:sp>
        <p:nvSpPr>
          <p:cNvPr id="5" name="Rectangle 4">
            <a:extLst>
              <a:ext uri="{FF2B5EF4-FFF2-40B4-BE49-F238E27FC236}">
                <a16:creationId xmlns:a16="http://schemas.microsoft.com/office/drawing/2014/main" id="{9BB7D0A8-FC31-AB5E-1C26-E3FAF9D0B9E2}"/>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89215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c825916-6f01-4646-bf11-4e97fdd06dc8">
      <Terms xmlns="http://schemas.microsoft.com/office/infopath/2007/PartnerControls"/>
    </lcf76f155ced4ddcb4097134ff3c332f>
    <TaxCatchAll xmlns="10202d72-3646-4d36-9cf4-1feba2c78df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44768CFAF743F4A83B0523C20156377" ma:contentTypeVersion="11" ma:contentTypeDescription="Create a new document." ma:contentTypeScope="" ma:versionID="aafa440e1ffbdaf1b0956f4ac1c916a8">
  <xsd:schema xmlns:xsd="http://www.w3.org/2001/XMLSchema" xmlns:xs="http://www.w3.org/2001/XMLSchema" xmlns:p="http://schemas.microsoft.com/office/2006/metadata/properties" xmlns:ns2="ec825916-6f01-4646-bf11-4e97fdd06dc8" xmlns:ns3="10202d72-3646-4d36-9cf4-1feba2c78df0" targetNamespace="http://schemas.microsoft.com/office/2006/metadata/properties" ma:root="true" ma:fieldsID="7a73fe93b8aa32af4ca50956a2221801" ns2:_="" ns3:_="">
    <xsd:import namespace="ec825916-6f01-4646-bf11-4e97fdd06dc8"/>
    <xsd:import namespace="10202d72-3646-4d36-9cf4-1feba2c78df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825916-6f01-4646-bf11-4e97fdd06d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f476608-de7c-404e-abc8-afb03e5b2ea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202d72-3646-4d36-9cf4-1feba2c78df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d90600f-5062-4a49-b68f-b339a4d20179}" ma:internalName="TaxCatchAll" ma:showField="CatchAllData" ma:web="10202d72-3646-4d36-9cf4-1feba2c78d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0D4AF6-CA21-4510-812C-479171907BC9}">
  <ds:schemaRefs>
    <ds:schemaRef ds:uri="ec825916-6f01-4646-bf11-4e97fdd06dc8"/>
    <ds:schemaRef ds:uri="http://schemas.microsoft.com/office/2006/documentManagement/types"/>
    <ds:schemaRef ds:uri="http://purl.org/dc/dcmitype/"/>
    <ds:schemaRef ds:uri="http://schemas.microsoft.com/office/infopath/2007/PartnerControls"/>
    <ds:schemaRef ds:uri="http://purl.org/dc/terms/"/>
    <ds:schemaRef ds:uri="10202d72-3646-4d36-9cf4-1feba2c78df0"/>
    <ds:schemaRef ds:uri="http://www.w3.org/XML/1998/namespace"/>
    <ds:schemaRef ds:uri="http://schemas.microsoft.com/office/2006/metadata/propertie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4AB5C90D-8262-4EAC-95BF-2CC4C44D50EC}">
  <ds:schemaRefs>
    <ds:schemaRef ds:uri="10202d72-3646-4d36-9cf4-1feba2c78df0"/>
    <ds:schemaRef ds:uri="ec825916-6f01-4646-bf11-4e97fdd06d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3F4A501-0066-4B8E-9AA2-A07CF344BF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1306</TotalTime>
  <Words>2552</Words>
  <Application>Microsoft Office PowerPoint</Application>
  <PresentationFormat>Widescreen</PresentationFormat>
  <Paragraphs>330</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Aptos</vt:lpstr>
      <vt:lpstr>Aptos </vt:lpstr>
      <vt:lpstr>Aptos Display</vt:lpstr>
      <vt:lpstr>Aptos Narrow</vt:lpstr>
      <vt:lpstr>Arial</vt:lpstr>
      <vt:lpstr>Calibri</vt:lpstr>
      <vt:lpstr>Cambria Math</vt:lpstr>
      <vt:lpstr>Wingdings</vt:lpstr>
      <vt:lpstr>Office Theme</vt:lpstr>
      <vt:lpstr>Projet Final – V&amp;V d’un modèle d’éléments finis modélisant la section lombaire d’une colonne vertébrale </vt:lpstr>
      <vt:lpstr>Introduction et mise en contexte</vt:lpstr>
      <vt:lpstr>Modèle mathématique</vt:lpstr>
      <vt:lpstr>Discrétisation</vt:lpstr>
      <vt:lpstr>Discrétisation</vt:lpstr>
      <vt:lpstr>Vérification de code</vt:lpstr>
      <vt:lpstr>Vérification de code</vt:lpstr>
      <vt:lpstr>Vérification de code</vt:lpstr>
      <vt:lpstr>Vérification de code</vt:lpstr>
      <vt:lpstr>Vérification de code</vt:lpstr>
      <vt:lpstr>Vérification de code – méthode alternative</vt:lpstr>
      <vt:lpstr>Vérification de code – méthode alternative</vt:lpstr>
      <vt:lpstr>Vérification de code – méthode alternative</vt:lpstr>
      <vt:lpstr>Vérification de solution</vt:lpstr>
      <vt:lpstr>Vérification de solution</vt:lpstr>
      <vt:lpstr>Propagation des incertitudes </vt:lpstr>
      <vt:lpstr>Propagation des incertitudes </vt:lpstr>
      <vt:lpstr>Propagation des incertitudes </vt:lpstr>
      <vt:lpstr>Propagation des incertitudes </vt:lpstr>
      <vt:lpstr>Validation</vt:lpstr>
      <vt:lpstr>Conclusion</vt:lpstr>
      <vt:lpstr>Bibliographie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Alexandre Deschênes</cp:lastModifiedBy>
  <cp:revision>62</cp:revision>
  <dcterms:created xsi:type="dcterms:W3CDTF">2024-02-09T05:24:05Z</dcterms:created>
  <dcterms:modified xsi:type="dcterms:W3CDTF">2024-04-14T20:23:46Z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0x010100744768CFAF743F4A83B0523C20156377</vt:lpwstr>
  </property>
  <property fmtid="{D5CDD505-2E9C-101B-9397-08002B2CF9AE}" pid="3" name="MediaServiceImageTags">
    <vt:lpwstr/>
  </property>
</Properties>
</file>