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66" r:id="rId7"/>
    <p:sldId id="267" r:id="rId8"/>
    <p:sldId id="264" r:id="rId9"/>
    <p:sldId id="262" r:id="rId10"/>
    <p:sldId id="287" r:id="rId11"/>
    <p:sldId id="285" r:id="rId12"/>
    <p:sldId id="288" r:id="rId13"/>
    <p:sldId id="286" r:id="rId14"/>
    <p:sldId id="292" r:id="rId15"/>
    <p:sldId id="291" r:id="rId16"/>
    <p:sldId id="293" r:id="rId17"/>
    <p:sldId id="281" r:id="rId18"/>
    <p:sldId id="280" r:id="rId19"/>
    <p:sldId id="270" r:id="rId20"/>
    <p:sldId id="274" r:id="rId21"/>
    <p:sldId id="277" r:id="rId22"/>
    <p:sldId id="279" r:id="rId23"/>
    <p:sldId id="278"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cd\Documents\GitHub\MEC8211ProjetFinal\bin\V&#233;rification_de_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fr-FR"/>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Convergence de l'erreur</a:t>
            </a:r>
            <a:r>
              <a:rPr lang="en-CA" baseline="0"/>
              <a:t> de déformation en fonction de h</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v>Erreur de déformation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f>Sheet1!$AB$3:$AI$3</c:f>
              <c:numCache>
                <c:formatCode>General</c:formatCode>
                <c:ptCount val="8"/>
                <c:pt idx="0">
                  <c:v>500</c:v>
                </c:pt>
                <c:pt idx="1">
                  <c:v>250</c:v>
                </c:pt>
                <c:pt idx="2">
                  <c:v>125</c:v>
                </c:pt>
                <c:pt idx="3">
                  <c:v>62.5</c:v>
                </c:pt>
                <c:pt idx="4">
                  <c:v>31.25</c:v>
                </c:pt>
                <c:pt idx="5">
                  <c:v>15.625</c:v>
                </c:pt>
                <c:pt idx="6">
                  <c:v>7.8125</c:v>
                </c:pt>
                <c:pt idx="7">
                  <c:v>3.90625</c:v>
                </c:pt>
              </c:numCache>
            </c:numRef>
          </c:xVal>
          <c:yVal>
            <c:numRef>
              <c:f>Sheet1!$P$3:$W$3</c:f>
              <c:numCache>
                <c:formatCode>General</c:formatCode>
                <c:ptCount val="8"/>
                <c:pt idx="0">
                  <c:v>6.3078313813422824</c:v>
                </c:pt>
                <c:pt idx="1">
                  <c:v>3.1539156906711412</c:v>
                </c:pt>
                <c:pt idx="2">
                  <c:v>1.5769578453355706</c:v>
                </c:pt>
                <c:pt idx="3">
                  <c:v>0.7884789226677853</c:v>
                </c:pt>
                <c:pt idx="4">
                  <c:v>0.39423946133389265</c:v>
                </c:pt>
                <c:pt idx="5">
                  <c:v>0.19711973066694632</c:v>
                </c:pt>
                <c:pt idx="6">
                  <c:v>9.8561126899749135E-2</c:v>
                </c:pt>
                <c:pt idx="7">
                  <c:v>4.9279301883598609E-2</c:v>
                </c:pt>
              </c:numCache>
            </c:numRef>
          </c:yVal>
          <c:smooth val="0"/>
          <c:extLst>
            <c:ext xmlns:c16="http://schemas.microsoft.com/office/drawing/2014/chart" uri="{C3380CC4-5D6E-409C-BE32-E72D297353CC}">
              <c16:uniqueId val="{00000001-A80C-4654-A8AE-01D6AEE703EA}"/>
            </c:ext>
          </c:extLst>
        </c:ser>
        <c:dLbls>
          <c:showLegendKey val="0"/>
          <c:showVal val="0"/>
          <c:showCatName val="0"/>
          <c:showSerName val="0"/>
          <c:showPercent val="0"/>
          <c:showBubbleSize val="0"/>
        </c:dLbls>
        <c:axId val="642881968"/>
        <c:axId val="642880048"/>
      </c:scatterChart>
      <c:valAx>
        <c:axId val="642881968"/>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42880048"/>
        <c:crosses val="autoZero"/>
        <c:crossBetween val="midCat"/>
      </c:valAx>
      <c:valAx>
        <c:axId val="6428800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4288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2878-4343-9A5D-7F316E1D8549}"/>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6EDF-4EE1-90B1-C67DC9614A74}"/>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‹N°›</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2A7CCEF2-C69F-4E36-B143-D7EDF5804833}" type="datetime1">
              <a:rPr lang="en-CA" smtClean="0"/>
              <a:t>2024-04-15</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1ADBD09C-FF50-4FD1-994D-EF0F9475051B}" type="datetime1">
              <a:rPr lang="en-CA" smtClean="0"/>
              <a:t>2024-04-15</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F13BACFD-6F67-41F6-B00F-BBB71923F71E}" type="datetime1">
              <a:rPr lang="en-CA" smtClean="0"/>
              <a:t>2024-04-15</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5058C9F4-251E-4DE2-9C11-2A3B8F78563B}" type="datetime1">
              <a:rPr lang="en-CA" smtClean="0"/>
              <a:t>2024-04-15</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4D3073F6-965A-4621-887D-89670704DFB4}" type="datetime1">
              <a:rPr lang="en-CA" smtClean="0"/>
              <a:t>2024-04-15</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EC29819C-B3B1-4251-9A48-94426B66773E}" type="datetime1">
              <a:rPr lang="en-CA" smtClean="0"/>
              <a:t>2024-04-15</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B1504549-8561-4C94-83E0-C906D977457F}" type="datetime1">
              <a:rPr lang="en-CA" smtClean="0"/>
              <a:t>2024-04-15</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A6DE78F7-A5FC-46A3-8377-658545803A23}" type="datetime1">
              <a:rPr lang="en-CA" smtClean="0"/>
              <a:t>2024-04-15</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AA0F9148-62B5-43B1-A5B6-5BEC21F9D988}" type="datetime1">
              <a:rPr lang="en-CA" smtClean="0"/>
              <a:t>2024-04-15</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39A04186-BB2B-42C3-A452-9227BB1E24B8}" type="datetime1">
              <a:rPr lang="en-CA" smtClean="0"/>
              <a:t>2024-04-15</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3F174ED6-FA25-4A67-8D78-BA9EC6218AB2}" type="datetime1">
              <a:rPr lang="en-CA" smtClean="0"/>
              <a:t>2024-04-15</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C0A320-8816-4056-8D50-A9D48AEC0EAA}" type="datetime1">
              <a:rPr lang="en-CA" smtClean="0"/>
              <a:t>2024-04-15</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‹N°›</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A96887F-4FF8-0232-2D9B-34C552678221}"/>
              </a:ext>
            </a:extLst>
          </p:cNvPr>
          <p:cNvSpPr>
            <a:spLocks noGrp="1"/>
          </p:cNvSpPr>
          <p:nvPr>
            <p:ph type="sldNum" sz="quarter" idx="12"/>
          </p:nvPr>
        </p:nvSpPr>
        <p:spPr/>
        <p:txBody>
          <a:bodyPr/>
          <a:lstStyle/>
          <a:p>
            <a:fld id="{4BD3201E-7DF8-462B-AC18-61E63795AE0D}" type="slidenum">
              <a:rPr lang="en-CA" smtClean="0"/>
              <a:t>1</a:t>
            </a:fld>
            <a:endParaRPr lang="en-CA"/>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714375" y="1150374"/>
            <a:ext cx="6715125" cy="5342501"/>
          </a:xfrm>
        </p:spPr>
        <p:txBody>
          <a:bodyPr>
            <a:normAutofit/>
          </a:bodyPr>
          <a:lstStyle/>
          <a:p>
            <a:pPr algn="just"/>
            <a:r>
              <a:rPr lang="fr-CA" sz="1800" dirty="0"/>
              <a:t>Observation : Malgré le fait d’avoir imposé un encastrement à l’extrémité inférieure de la poutre, ce qui devrait se traduire </a:t>
            </a:r>
            <a:r>
              <a:rPr lang="fr-FR" sz="1800" dirty="0"/>
              <a:t>par un angle nul au premier élément, cette condition ne peut pas être respectée par des éléments linéaires</a:t>
            </a:r>
            <a:endParaRPr lang="en-CA" sz="1800" dirty="0">
              <a:highlight>
                <a:srgbClr val="FFFF00"/>
              </a:highlight>
            </a:endParaRPr>
          </a:p>
          <a:p>
            <a:pPr marL="0" indent="0" algn="just">
              <a:buNone/>
            </a:pPr>
            <a:endParaRPr lang="fr-CA" sz="1800" dirty="0"/>
          </a:p>
          <a:p>
            <a:pPr marL="0" indent="0" algn="just">
              <a:buNone/>
            </a:pPr>
            <a:r>
              <a:rPr lang="fr-CA" sz="1800" dirty="0"/>
              <a:t>Il est important de noter que cet écart ne remet pas en question la vérification du code de </a:t>
            </a:r>
            <a:r>
              <a:rPr lang="fr-CA" sz="1800" dirty="0" err="1"/>
              <a:t>SimCenter</a:t>
            </a:r>
            <a:r>
              <a:rPr lang="fr-CA" sz="1800" dirty="0"/>
              <a:t>/</a:t>
            </a:r>
            <a:r>
              <a:rPr lang="fr-CA" sz="1800" dirty="0" err="1"/>
              <a:t>Nastran</a:t>
            </a:r>
            <a:r>
              <a:rPr lang="fr-CA" sz="1800" dirty="0"/>
              <a:t> mais plutôt la méthode utilisée pour la vérification.</a:t>
            </a:r>
          </a:p>
        </p:txBody>
      </p:sp>
      <p:pic>
        <p:nvPicPr>
          <p:cNvPr id="10" name="Picture 9">
            <a:extLst>
              <a:ext uri="{FF2B5EF4-FFF2-40B4-BE49-F238E27FC236}">
                <a16:creationId xmlns:a16="http://schemas.microsoft.com/office/drawing/2014/main" id="{4C6094C8-647C-6C33-05D7-E0D0C50BE585}"/>
              </a:ext>
            </a:extLst>
          </p:cNvPr>
          <p:cNvPicPr>
            <a:picLocks noChangeAspect="1"/>
          </p:cNvPicPr>
          <p:nvPr/>
        </p:nvPicPr>
        <p:blipFill>
          <a:blip r:embed="rId2"/>
          <a:stretch>
            <a:fillRect/>
          </a:stretch>
        </p:blipFill>
        <p:spPr>
          <a:xfrm>
            <a:off x="7746693" y="718420"/>
            <a:ext cx="4261003" cy="4476750"/>
          </a:xfrm>
          <a:prstGeom prst="rect">
            <a:avLst/>
          </a:prstGeom>
        </p:spPr>
      </p:pic>
      <p:sp>
        <p:nvSpPr>
          <p:cNvPr id="11" name="ZoneTexte 4">
            <a:extLst>
              <a:ext uri="{FF2B5EF4-FFF2-40B4-BE49-F238E27FC236}">
                <a16:creationId xmlns:a16="http://schemas.microsoft.com/office/drawing/2014/main" id="{D45E035C-2C6B-E5B4-30DE-7A0788EED6B4}"/>
              </a:ext>
            </a:extLst>
          </p:cNvPr>
          <p:cNvSpPr txBox="1"/>
          <p:nvPr/>
        </p:nvSpPr>
        <p:spPr>
          <a:xfrm>
            <a:off x="7746693" y="5271466"/>
            <a:ext cx="5435048" cy="276999"/>
          </a:xfrm>
          <a:prstGeom prst="rect">
            <a:avLst/>
          </a:prstGeom>
          <a:noFill/>
        </p:spPr>
        <p:txBody>
          <a:bodyPr wrap="square" rtlCol="0">
            <a:spAutoFit/>
          </a:bodyPr>
          <a:lstStyle/>
          <a:p>
            <a:r>
              <a:rPr lang="fr-FR" sz="1200" dirty="0"/>
              <a:t>Fig.4. Simulation d’une poutre encastrée-libre à un élément</a:t>
            </a:r>
          </a:p>
        </p:txBody>
      </p:sp>
      <p:sp>
        <p:nvSpPr>
          <p:cNvPr id="4" name="Slide Number Placeholder 3">
            <a:extLst>
              <a:ext uri="{FF2B5EF4-FFF2-40B4-BE49-F238E27FC236}">
                <a16:creationId xmlns:a16="http://schemas.microsoft.com/office/drawing/2014/main" id="{A39722D7-DF6C-5874-2BE9-0D86EE5DED57}"/>
              </a:ext>
            </a:extLst>
          </p:cNvPr>
          <p:cNvSpPr>
            <a:spLocks noGrp="1"/>
          </p:cNvSpPr>
          <p:nvPr>
            <p:ph type="sldNum" sz="quarter" idx="12"/>
          </p:nvPr>
        </p:nvSpPr>
        <p:spPr/>
        <p:txBody>
          <a:bodyPr/>
          <a:lstStyle/>
          <a:p>
            <a:fld id="{4BD3201E-7DF8-462B-AC18-61E63795AE0D}" type="slidenum">
              <a:rPr lang="en-CA" smtClean="0"/>
              <a:t>10</a:t>
            </a:fld>
            <a:endParaRPr lang="en-CA"/>
          </a:p>
        </p:txBody>
      </p:sp>
      <p:sp>
        <p:nvSpPr>
          <p:cNvPr id="5" name="Rectangle 4">
            <a:extLst>
              <a:ext uri="{FF2B5EF4-FFF2-40B4-BE49-F238E27FC236}">
                <a16:creationId xmlns:a16="http://schemas.microsoft.com/office/drawing/2014/main" id="{DC4C1535-31D9-41B6-E383-14B31ABE66BC}"/>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489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6272814" cy="5342501"/>
              </a:xfrm>
            </p:spPr>
            <p:txBody>
              <a:bodyPr>
                <a:normAutofit fontScale="70000" lnSpcReduction="20000"/>
              </a:bodyPr>
              <a:lstStyle/>
              <a:p>
                <a:pPr algn="just"/>
                <a:r>
                  <a:rPr lang="fr-CA" sz="1800" dirty="0"/>
                  <a:t>Norme L2 non-valide pour les éléments poutre de </a:t>
                </a:r>
                <a:r>
                  <a:rPr lang="fr-CA" sz="1800" dirty="0" err="1"/>
                  <a:t>SimCenter</a:t>
                </a:r>
                <a:endParaRPr lang="fr-CA" sz="1800" dirty="0"/>
              </a:p>
              <a:p>
                <a:pPr marL="0" indent="0" algn="just">
                  <a:buNone/>
                </a:pPr>
                <a:endParaRPr lang="fr-CA" sz="1800" dirty="0"/>
              </a:p>
              <a:p>
                <a:pPr algn="just"/>
                <a:r>
                  <a:rPr lang="fr-CA" sz="1800" dirty="0"/>
                  <a:t>Utilisation de l’énergie de déformation</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𝑈</m:t>
                      </m:r>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Sup>
                            <m:sSubSupPr>
                              <m:ctrlPr>
                                <a:rPr lang="fr-CA" sz="1800" b="0" i="1" smtClean="0">
                                  <a:latin typeface="Cambria Math" panose="02040503050406030204" pitchFamily="18" charset="0"/>
                                </a:rPr>
                              </m:ctrlPr>
                            </m:sSubSupPr>
                            <m:e>
                              <m:r>
                                <a:rPr lang="fr-CA" sz="1800" b="0" i="1" smtClean="0">
                                  <a:latin typeface="Cambria Math" panose="02040503050406030204" pitchFamily="18" charset="0"/>
                                </a:rPr>
                                <m:t>𝑀</m:t>
                              </m:r>
                            </m:e>
                            <m:sub>
                              <m:r>
                                <a:rPr lang="fr-CA" sz="1800" b="0" i="1" smtClean="0">
                                  <a:latin typeface="Cambria Math" panose="02040503050406030204" pitchFamily="18" charset="0"/>
                                </a:rPr>
                                <m:t>𝑒𝑓</m:t>
                              </m:r>
                            </m:sub>
                            <m:sup>
                              <m:r>
                                <a:rPr lang="fr-CA" sz="1800" b="0" i="1" smtClean="0">
                                  <a:latin typeface="Cambria Math" panose="02040503050406030204" pitchFamily="18" charset="0"/>
                                </a:rPr>
                                <m:t>2</m:t>
                              </m:r>
                            </m:sup>
                          </m:sSub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algn="just"/>
                <a:r>
                  <a:rPr lang="fr-CA" sz="1800" dirty="0"/>
                  <a:t>L’erreur locale de discrétisation est :</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𝑒</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𝑛𝑢𝑚</m:t>
                          </m:r>
                        </m:sub>
                      </m:sSub>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𝑟</m:t>
                          </m:r>
                          <m:r>
                            <a:rPr lang="fr-CA" sz="1800" b="0" i="1" smtClean="0">
                              <a:latin typeface="Cambria Math" panose="02040503050406030204" pitchFamily="18" charset="0"/>
                            </a:rPr>
                            <m:t>é</m:t>
                          </m:r>
                          <m:r>
                            <a:rPr lang="fr-CA" sz="1800" b="0" i="1" smtClean="0">
                              <a:latin typeface="Cambria Math" panose="02040503050406030204" pitchFamily="18" charset="0"/>
                            </a:rPr>
                            <m:t>𝑒𝑙</m:t>
                          </m:r>
                        </m:sub>
                      </m:sSub>
                    </m:oMath>
                  </m:oMathPara>
                </a14:m>
                <a:endParaRPr lang="fr-CA" sz="1800" dirty="0"/>
              </a:p>
              <a:p>
                <a:pPr marL="0" indent="0" algn="just">
                  <a:buNone/>
                </a:pPr>
                <a:endParaRPr lang="fr-CA" sz="1800" dirty="0"/>
              </a:p>
              <a:p>
                <a:pPr algn="just"/>
                <a:r>
                  <a:rPr lang="fr-CA" sz="1800" dirty="0"/>
                  <a:t>L’erreur locale sur l’énergie de déformation devient: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sSup>
                        <m:sSupPr>
                          <m:ctrlPr>
                            <a:rPr lang="fr-CA" sz="1800" b="0" i="1" smtClean="0">
                              <a:latin typeface="Cambria Math" panose="02040503050406030204" pitchFamily="18" charset="0"/>
                            </a:rPr>
                          </m:ctrlPr>
                        </m:sSupPr>
                        <m:e>
                          <m:r>
                            <m:rPr>
                              <m:sty m:val="p"/>
                            </m:rPr>
                            <a:rPr lang="el-GR" sz="1800" b="0" i="1" smtClean="0">
                              <a:latin typeface="Cambria Math" panose="02040503050406030204" pitchFamily="18" charset="0"/>
                            </a:rPr>
                            <m:t>ε</m:t>
                          </m:r>
                        </m:e>
                        <m:sup>
                          <m:r>
                            <a:rPr lang="fr-CA" sz="1800" b="0" i="1" smtClean="0">
                              <a:latin typeface="Cambria Math" panose="02040503050406030204" pitchFamily="18" charset="0"/>
                            </a:rPr>
                            <m:t>2</m:t>
                          </m:r>
                        </m:sup>
                      </m:sSup>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𝑒</m:t>
                              </m:r>
                            </m:e>
                            <m:sup>
                              <m:r>
                                <a:rPr lang="fr-CA" sz="1800" b="0" i="1" smtClean="0">
                                  <a:latin typeface="Cambria Math" panose="02040503050406030204" pitchFamily="18" charset="0"/>
                                </a:rPr>
                                <m:t>2</m:t>
                              </m:r>
                            </m:sup>
                          </m:s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algn="just"/>
                <a:r>
                  <a:rPr lang="fr-CA" sz="1800" dirty="0"/>
                  <a:t>À l’aide de la formulation de l’erreur de discrétisation d’une méthode par éléments finis, elle est également définie comme:</a:t>
                </a:r>
              </a:p>
              <a:p>
                <a:pPr algn="just"/>
                <a:endParaRPr lang="fr-CA" sz="1800" dirty="0"/>
              </a:p>
              <a:p>
                <a:pPr marL="0" indent="0" algn="just">
                  <a:buNone/>
                </a:pPr>
                <a14:m>
                  <m:oMathPara xmlns:m="http://schemas.openxmlformats.org/officeDocument/2006/math">
                    <m:oMathParaPr>
                      <m:jc m:val="centerGroup"/>
                    </m:oMathParaPr>
                    <m:oMath xmlns:m="http://schemas.openxmlformats.org/officeDocument/2006/math">
                      <m:r>
                        <m:rPr>
                          <m:nor/>
                        </m:rPr>
                        <a:rPr lang="el-GR" sz="1800" dirty="0"/>
                        <m:t>ε</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𝐶h</m:t>
                          </m:r>
                        </m:e>
                        <m:sup>
                          <m:r>
                            <a:rPr lang="fr-CA" sz="1800" b="0" i="1" smtClean="0">
                              <a:latin typeface="Cambria Math" panose="02040503050406030204" pitchFamily="18" charset="0"/>
                            </a:rPr>
                            <m:t>𝑝</m:t>
                          </m:r>
                        </m:sup>
                      </m:sSup>
                    </m:oMath>
                  </m:oMathPara>
                </a14:m>
                <a:endParaRPr lang="fr-CA" sz="1800" i="1" dirty="0"/>
              </a:p>
              <a:p>
                <a:pPr marL="0" indent="0" algn="just">
                  <a:buNone/>
                </a:pPr>
                <a:endParaRPr lang="fr-CA" sz="1800" i="1" dirty="0"/>
              </a:p>
              <a:p>
                <a:pPr algn="just"/>
                <a:r>
                  <a:rPr lang="fr-CA" sz="1800" dirty="0"/>
                  <a:t>En combinant les deux équations, il est alors possible de calculer l’ordre de convergence du maillage.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6272814" cy="5342501"/>
              </a:xfrm>
              <a:blipFill>
                <a:blip r:embed="rId2"/>
                <a:stretch>
                  <a:fillRect l="-97" t="-913" r="-97" b="-799"/>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FDF96E43-3087-8A4D-EBD6-7CBB6A4F2F60}"/>
              </a:ext>
            </a:extLst>
          </p:cNvPr>
          <p:cNvSpPr>
            <a:spLocks noGrp="1"/>
          </p:cNvSpPr>
          <p:nvPr>
            <p:ph type="sldNum" sz="quarter" idx="12"/>
          </p:nvPr>
        </p:nvSpPr>
        <p:spPr/>
        <p:txBody>
          <a:bodyPr/>
          <a:lstStyle/>
          <a:p>
            <a:fld id="{4BD3201E-7DF8-462B-AC18-61E63795AE0D}" type="slidenum">
              <a:rPr lang="en-CA" smtClean="0"/>
              <a:t>11</a:t>
            </a:fld>
            <a:endParaRPr lang="en-CA"/>
          </a:p>
        </p:txBody>
      </p:sp>
      <p:sp>
        <p:nvSpPr>
          <p:cNvPr id="5" name="Rectangle 4">
            <a:extLst>
              <a:ext uri="{FF2B5EF4-FFF2-40B4-BE49-F238E27FC236}">
                <a16:creationId xmlns:a16="http://schemas.microsoft.com/office/drawing/2014/main" id="{E17DE8ED-B555-9AF9-B7C6-78506172C47B}"/>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9BEE59CD-AB30-FC94-BC2C-73A1370526C9}"/>
                  </a:ext>
                </a:extLst>
              </p:cNvPr>
              <p:cNvSpPr txBox="1">
                <a:spLocks/>
              </p:cNvSpPr>
              <p:nvPr/>
            </p:nvSpPr>
            <p:spPr>
              <a:xfrm>
                <a:off x="7608162" y="1071716"/>
                <a:ext cx="4440315" cy="5342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14:m>
                  <m:oMath xmlns:m="http://schemas.openxmlformats.org/officeDocument/2006/math">
                    <m:r>
                      <a:rPr lang="fr-CA" sz="1600" i="1" dirty="0" smtClean="0">
                        <a:latin typeface="Cambria Math" panose="02040503050406030204" pitchFamily="18" charset="0"/>
                      </a:rPr>
                      <m:t>𝑈</m:t>
                    </m:r>
                    <m:r>
                      <a:rPr lang="fr-CA" sz="1600" i="1" dirty="0" smtClean="0">
                        <a:latin typeface="Cambria Math" panose="02040503050406030204" pitchFamily="18" charset="0"/>
                      </a:rPr>
                      <m:t> </m:t>
                    </m:r>
                  </m:oMath>
                </a14:m>
                <a:r>
                  <a:rPr lang="fr-CA" sz="1600" i="1" dirty="0"/>
                  <a:t>: Énergie de déformation</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𝑒𝑓</m:t>
                        </m:r>
                      </m:sub>
                    </m:sSub>
                  </m:oMath>
                </a14:m>
                <a:r>
                  <a:rPr lang="fr-CA" sz="1600" i="1" dirty="0"/>
                  <a:t> : Moment fléchissant</a:t>
                </a:r>
              </a:p>
              <a:p>
                <a:pPr algn="just"/>
                <a14:m>
                  <m:oMath xmlns:m="http://schemas.openxmlformats.org/officeDocument/2006/math">
                    <m:r>
                      <a:rPr lang="fr-CA" sz="1600" b="0" i="1" smtClean="0">
                        <a:latin typeface="Cambria Math" panose="02040503050406030204" pitchFamily="18" charset="0"/>
                      </a:rPr>
                      <m:t>𝐸</m:t>
                    </m:r>
                  </m:oMath>
                </a14:m>
                <a:r>
                  <a:rPr lang="fr-CA" sz="1600" i="1" dirty="0"/>
                  <a:t> : Module de Young</a:t>
                </a:r>
              </a:p>
              <a:p>
                <a:pPr algn="just"/>
                <a14:m>
                  <m:oMath xmlns:m="http://schemas.openxmlformats.org/officeDocument/2006/math">
                    <m:r>
                      <a:rPr lang="fr-CA" sz="1600" b="0" i="1" smtClean="0">
                        <a:latin typeface="Cambria Math" panose="02040503050406030204" pitchFamily="18" charset="0"/>
                      </a:rPr>
                      <m:t>𝐼</m:t>
                    </m:r>
                  </m:oMath>
                </a14:m>
                <a:r>
                  <a:rPr lang="fr-CA" sz="1600" i="1" dirty="0"/>
                  <a:t> : Moment quadratique</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𝑛𝑢𝑚</m:t>
                        </m:r>
                      </m:sub>
                    </m:sSub>
                  </m:oMath>
                </a14:m>
                <a:r>
                  <a:rPr lang="fr-CA" sz="1600" i="1" dirty="0"/>
                  <a:t> : Moment fléchissant numérique</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𝑟</m:t>
                        </m:r>
                        <m:r>
                          <a:rPr lang="fr-CA" sz="1600" b="0" i="1" smtClean="0">
                            <a:latin typeface="Cambria Math" panose="02040503050406030204" pitchFamily="18" charset="0"/>
                          </a:rPr>
                          <m:t>é</m:t>
                        </m:r>
                        <m:r>
                          <a:rPr lang="fr-CA" sz="1600" b="0" i="1" smtClean="0">
                            <a:latin typeface="Cambria Math" panose="02040503050406030204" pitchFamily="18" charset="0"/>
                          </a:rPr>
                          <m:t>𝑒𝑙</m:t>
                        </m:r>
                      </m:sub>
                    </m:sSub>
                  </m:oMath>
                </a14:m>
                <a:r>
                  <a:rPr lang="fr-CA" sz="1600" i="1" dirty="0"/>
                  <a:t> : Moment fléchissant réel</a:t>
                </a:r>
              </a:p>
              <a:p>
                <a:pPr algn="just"/>
                <a14:m>
                  <m:oMath xmlns:m="http://schemas.openxmlformats.org/officeDocument/2006/math">
                    <m:r>
                      <a:rPr lang="fr-CA" sz="1600" b="0" i="1" smtClean="0">
                        <a:latin typeface="Cambria Math" panose="02040503050406030204" pitchFamily="18" charset="0"/>
                      </a:rPr>
                      <m:t>𝑒</m:t>
                    </m:r>
                  </m:oMath>
                </a14:m>
                <a:r>
                  <a:rPr lang="fr-CA" sz="1600" i="1" dirty="0"/>
                  <a:t> : Erreur locale de discrétisation</a:t>
                </a:r>
              </a:p>
              <a:p>
                <a:pPr algn="just"/>
                <a14:m>
                  <m:oMath xmlns:m="http://schemas.openxmlformats.org/officeDocument/2006/math">
                    <m:r>
                      <m:rPr>
                        <m:sty m:val="p"/>
                      </m:rPr>
                      <a:rPr lang="el-GR" sz="1600" i="1">
                        <a:latin typeface="Cambria Math" panose="02040503050406030204" pitchFamily="18" charset="0"/>
                      </a:rPr>
                      <m:t>ε</m:t>
                    </m:r>
                  </m:oMath>
                </a14:m>
                <a:r>
                  <a:rPr lang="fr-CA" sz="1600" i="1" dirty="0"/>
                  <a:t> : Erreur locale de l’énergie de déformation</a:t>
                </a:r>
              </a:p>
              <a:p>
                <a:pPr algn="just"/>
                <a14:m>
                  <m:oMath xmlns:m="http://schemas.openxmlformats.org/officeDocument/2006/math">
                    <m:r>
                      <a:rPr lang="fr-CA" sz="1600" b="0" i="1" smtClean="0">
                        <a:latin typeface="Cambria Math" panose="02040503050406030204" pitchFamily="18" charset="0"/>
                      </a:rPr>
                      <m:t>h</m:t>
                    </m:r>
                  </m:oMath>
                </a14:m>
                <a:r>
                  <a:rPr lang="fr-CA" sz="1600" i="1" dirty="0"/>
                  <a:t> : Taille de l’élément</a:t>
                </a:r>
              </a:p>
              <a:p>
                <a:pPr algn="just"/>
                <a14:m>
                  <m:oMath xmlns:m="http://schemas.openxmlformats.org/officeDocument/2006/math">
                    <m:r>
                      <a:rPr lang="fr-CA" sz="1600" b="0" i="1" smtClean="0">
                        <a:latin typeface="Cambria Math" panose="02040503050406030204" pitchFamily="18" charset="0"/>
                      </a:rPr>
                      <m:t>𝑝</m:t>
                    </m:r>
                  </m:oMath>
                </a14:m>
                <a:r>
                  <a:rPr lang="fr-CA" sz="1600" i="1" dirty="0"/>
                  <a:t> : Ordre de convergence </a:t>
                </a:r>
              </a:p>
              <a:p>
                <a:pPr marL="0" indent="0" algn="just">
                  <a:buFont typeface="Arial" panose="020B0604020202020204" pitchFamily="34" charset="0"/>
                  <a:buNone/>
                </a:pPr>
                <a:endParaRPr lang="fr-CA" sz="1800" dirty="0"/>
              </a:p>
            </p:txBody>
          </p:sp>
        </mc:Choice>
        <mc:Fallback xmlns="">
          <p:sp>
            <p:nvSpPr>
              <p:cNvPr id="6" name="Content Placeholder 2">
                <a:extLst>
                  <a:ext uri="{FF2B5EF4-FFF2-40B4-BE49-F238E27FC236}">
                    <a16:creationId xmlns:a16="http://schemas.microsoft.com/office/drawing/2014/main" id="{9BEE59CD-AB30-FC94-BC2C-73A1370526C9}"/>
                  </a:ext>
                </a:extLst>
              </p:cNvPr>
              <p:cNvSpPr txBox="1">
                <a:spLocks noRot="1" noChangeAspect="1" noMove="1" noResize="1" noEditPoints="1" noAdjustHandles="1" noChangeArrowheads="1" noChangeShapeType="1" noTextEdit="1"/>
              </p:cNvSpPr>
              <p:nvPr/>
            </p:nvSpPr>
            <p:spPr>
              <a:xfrm>
                <a:off x="7608162" y="1071716"/>
                <a:ext cx="4440315" cy="5342501"/>
              </a:xfrm>
              <a:prstGeom prst="rect">
                <a:avLst/>
              </a:prstGeom>
              <a:blipFill>
                <a:blip r:embed="rId3"/>
                <a:stretch>
                  <a:fillRect l="-549" t="-799"/>
                </a:stretch>
              </a:blipFill>
            </p:spPr>
            <p:txBody>
              <a:bodyPr/>
              <a:lstStyle/>
              <a:p>
                <a:r>
                  <a:rPr lang="en-CA">
                    <a:noFill/>
                  </a:rPr>
                  <a:t> </a:t>
                </a:r>
              </a:p>
            </p:txBody>
          </p:sp>
        </mc:Fallback>
      </mc:AlternateContent>
    </p:spTree>
    <p:extLst>
      <p:ext uri="{BB962C8B-B14F-4D97-AF65-F5344CB8AC3E}">
        <p14:creationId xmlns:p14="http://schemas.microsoft.com/office/powerpoint/2010/main" val="336660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Analyse de convergence par raffinement de maillage (et avec charge répartie):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2676117715"/>
              </p:ext>
            </p:extLst>
          </p:nvPr>
        </p:nvGraphicFramePr>
        <p:xfrm>
          <a:off x="838200" y="1729331"/>
          <a:ext cx="2583426" cy="4098138"/>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060138">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de déformation</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379750">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6.3078314</a:t>
                      </a:r>
                    </a:p>
                  </a:txBody>
                  <a:tcPr marL="9525" marR="9525" marT="9525" marB="0" anchor="ctr"/>
                </a:tc>
                <a:extLst>
                  <a:ext uri="{0D108BD9-81ED-4DB2-BD59-A6C34878D82A}">
                    <a16:rowId xmlns:a16="http://schemas.microsoft.com/office/drawing/2014/main" val="2690500205"/>
                  </a:ext>
                </a:extLst>
              </a:tr>
              <a:tr h="379750">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3.153916</a:t>
                      </a:r>
                    </a:p>
                  </a:txBody>
                  <a:tcPr marL="9525" marR="9525" marT="9525" marB="0" anchor="ctr"/>
                </a:tc>
                <a:extLst>
                  <a:ext uri="{0D108BD9-81ED-4DB2-BD59-A6C34878D82A}">
                    <a16:rowId xmlns:a16="http://schemas.microsoft.com/office/drawing/2014/main" val="85500179"/>
                  </a:ext>
                </a:extLst>
              </a:tr>
              <a:tr h="379750">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1.576958</a:t>
                      </a:r>
                    </a:p>
                  </a:txBody>
                  <a:tcPr marL="9525" marR="9525" marT="9525" marB="0" anchor="ctr"/>
                </a:tc>
                <a:extLst>
                  <a:ext uri="{0D108BD9-81ED-4DB2-BD59-A6C34878D82A}">
                    <a16:rowId xmlns:a16="http://schemas.microsoft.com/office/drawing/2014/main" val="1329961423"/>
                  </a:ext>
                </a:extLst>
              </a:tr>
              <a:tr h="379750">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0.788479</a:t>
                      </a:r>
                    </a:p>
                  </a:txBody>
                  <a:tcPr marL="9525" marR="9525" marT="9525" marB="0" anchor="ctr"/>
                </a:tc>
                <a:extLst>
                  <a:ext uri="{0D108BD9-81ED-4DB2-BD59-A6C34878D82A}">
                    <a16:rowId xmlns:a16="http://schemas.microsoft.com/office/drawing/2014/main" val="1029355492"/>
                  </a:ext>
                </a:extLst>
              </a:tr>
              <a:tr h="379750">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0.394239</a:t>
                      </a:r>
                    </a:p>
                  </a:txBody>
                  <a:tcPr marL="9525" marR="9525" marT="9525" marB="0" anchor="ctr"/>
                </a:tc>
                <a:extLst>
                  <a:ext uri="{0D108BD9-81ED-4DB2-BD59-A6C34878D82A}">
                    <a16:rowId xmlns:a16="http://schemas.microsoft.com/office/drawing/2014/main" val="1431671733"/>
                  </a:ext>
                </a:extLst>
              </a:tr>
              <a:tr h="379750">
                <a:tc>
                  <a:txBody>
                    <a:bodyPr/>
                    <a:lstStyle/>
                    <a:p>
                      <a:pPr algn="ctr" fontAlgn="ctr"/>
                      <a:r>
                        <a:rPr lang="fr-CA" sz="1100" u="none" strike="noStrike" dirty="0">
                          <a:effectLst/>
                        </a:rPr>
                        <a:t>32</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0.19712</a:t>
                      </a:r>
                    </a:p>
                  </a:txBody>
                  <a:tcPr marL="9525" marR="9525" marT="9525" marB="0" anchor="ctr"/>
                </a:tc>
                <a:extLst>
                  <a:ext uri="{0D108BD9-81ED-4DB2-BD59-A6C34878D82A}">
                    <a16:rowId xmlns:a16="http://schemas.microsoft.com/office/drawing/2014/main" val="3712731881"/>
                  </a:ext>
                </a:extLst>
              </a:tr>
              <a:tr h="379750">
                <a:tc>
                  <a:txBody>
                    <a:bodyPr/>
                    <a:lstStyle/>
                    <a:p>
                      <a:pPr algn="ctr" fontAlgn="ctr"/>
                      <a:r>
                        <a:rPr lang="fr-CA"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7.8125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0.098561</a:t>
                      </a:r>
                    </a:p>
                  </a:txBody>
                  <a:tcPr marL="9525" marR="9525" marT="9525" marB="0" anchor="ctr"/>
                </a:tc>
                <a:extLst>
                  <a:ext uri="{0D108BD9-81ED-4DB2-BD59-A6C34878D82A}">
                    <a16:rowId xmlns:a16="http://schemas.microsoft.com/office/drawing/2014/main" val="1479933162"/>
                  </a:ext>
                </a:extLst>
              </a:tr>
              <a:tr h="379750">
                <a:tc>
                  <a:txBody>
                    <a:bodyPr/>
                    <a:lstStyle/>
                    <a:p>
                      <a:pPr algn="ctr" fontAlgn="ctr"/>
                      <a:r>
                        <a:rPr lang="fr-CA" sz="1100" b="0" i="0" u="none" strike="noStrike" dirty="0">
                          <a:solidFill>
                            <a:srgbClr val="000000"/>
                          </a:solidFill>
                          <a:effectLst/>
                          <a:latin typeface="Calibri" panose="020F0502020204030204" pitchFamily="34" charset="0"/>
                        </a:rPr>
                        <a:t>128</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3.90625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0.049279</a:t>
                      </a:r>
                    </a:p>
                  </a:txBody>
                  <a:tcPr marL="9525" marR="9525" marT="9525" marB="0" anchor="ctr"/>
                </a:tc>
                <a:extLst>
                  <a:ext uri="{0D108BD9-81ED-4DB2-BD59-A6C34878D82A}">
                    <a16:rowId xmlns:a16="http://schemas.microsoft.com/office/drawing/2014/main" val="1093481435"/>
                  </a:ext>
                </a:extLst>
              </a:tr>
            </a:tbl>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Fig.5. </a:t>
            </a:r>
            <a:r>
              <a:rPr lang="en-CA" sz="1200" dirty="0"/>
              <a:t>Convergence de </a:t>
            </a:r>
            <a:r>
              <a:rPr lang="en-CA" sz="1200" dirty="0" err="1"/>
              <a:t>l’erreur</a:t>
            </a:r>
            <a:r>
              <a:rPr lang="en-CA" sz="1200" dirty="0"/>
              <a:t> de </a:t>
            </a:r>
            <a:r>
              <a:rPr lang="en-CA" sz="1200" dirty="0" err="1"/>
              <a:t>déformation</a:t>
            </a:r>
            <a:r>
              <a:rPr lang="en-CA" sz="1200" dirty="0"/>
              <a:t> </a:t>
            </a:r>
            <a:r>
              <a:rPr lang="en-CA" sz="1200" dirty="0" err="1"/>
              <a:t>en</a:t>
            </a:r>
            <a:r>
              <a:rPr lang="en-CA" sz="1200" dirty="0"/>
              <a:t> </a:t>
            </a:r>
            <a:r>
              <a:rPr lang="en-CA" sz="1200" dirty="0" err="1"/>
              <a:t>fonction</a:t>
            </a:r>
            <a:r>
              <a:rPr lang="en-CA" sz="1200" dirty="0"/>
              <a:t> de h</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776749" y="5866798"/>
            <a:ext cx="2723536" cy="461665"/>
          </a:xfrm>
          <a:prstGeom prst="rect">
            <a:avLst/>
          </a:prstGeom>
          <a:noFill/>
        </p:spPr>
        <p:txBody>
          <a:bodyPr wrap="square" rtlCol="0">
            <a:spAutoFit/>
          </a:bodyPr>
          <a:lstStyle/>
          <a:p>
            <a:r>
              <a:rPr lang="fr-FR" sz="1200" dirty="0"/>
              <a:t>Tableau 3. </a:t>
            </a:r>
            <a:r>
              <a:rPr lang="en-CA" sz="1200" dirty="0"/>
              <a:t>Valeur de </a:t>
            </a:r>
            <a:r>
              <a:rPr lang="en-CA" sz="1200" dirty="0" err="1"/>
              <a:t>l’erreur</a:t>
            </a:r>
            <a:r>
              <a:rPr lang="en-CA" sz="1200" dirty="0"/>
              <a:t> de </a:t>
            </a:r>
            <a:r>
              <a:rPr lang="en-CA" sz="1200" dirty="0" err="1"/>
              <a:t>déformation</a:t>
            </a:r>
            <a:r>
              <a:rPr lang="en-CA" sz="1200" dirty="0"/>
              <a:t> pour </a:t>
            </a:r>
            <a:r>
              <a:rPr lang="en-CA" sz="1200" dirty="0" err="1"/>
              <a:t>différents</a:t>
            </a:r>
            <a:r>
              <a:rPr lang="en-CA" sz="1200" dirty="0"/>
              <a:t> </a:t>
            </a:r>
            <a:r>
              <a:rPr lang="en-CA" sz="1200" dirty="0" err="1"/>
              <a:t>maillages</a:t>
            </a:r>
            <a:endParaRPr lang="fr-FR" sz="1200" dirty="0"/>
          </a:p>
        </p:txBody>
      </p:sp>
      <p:graphicFrame>
        <p:nvGraphicFramePr>
          <p:cNvPr id="8" name="Chart 7">
            <a:extLst>
              <a:ext uri="{FF2B5EF4-FFF2-40B4-BE49-F238E27FC236}">
                <a16:creationId xmlns:a16="http://schemas.microsoft.com/office/drawing/2014/main" id="{6F0BDE2F-EA72-3241-7427-B88E7D002C01}"/>
              </a:ext>
            </a:extLst>
          </p:cNvPr>
          <p:cNvGraphicFramePr>
            <a:graphicFrameLocks/>
          </p:cNvGraphicFramePr>
          <p:nvPr>
            <p:extLst>
              <p:ext uri="{D42A27DB-BD31-4B8C-83A1-F6EECF244321}">
                <p14:modId xmlns:p14="http://schemas.microsoft.com/office/powerpoint/2010/main" val="2005764556"/>
              </p:ext>
            </p:extLst>
          </p:nvPr>
        </p:nvGraphicFramePr>
        <p:xfrm>
          <a:off x="4563344" y="1850608"/>
          <a:ext cx="6291980" cy="3855584"/>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86D0EB4A-B638-2D21-54FF-82EC4519B1AD}"/>
              </a:ext>
            </a:extLst>
          </p:cNvPr>
          <p:cNvSpPr>
            <a:spLocks noGrp="1"/>
          </p:cNvSpPr>
          <p:nvPr>
            <p:ph type="sldNum" sz="quarter" idx="12"/>
          </p:nvPr>
        </p:nvSpPr>
        <p:spPr/>
        <p:txBody>
          <a:bodyPr/>
          <a:lstStyle/>
          <a:p>
            <a:fld id="{4BD3201E-7DF8-462B-AC18-61E63795AE0D}" type="slidenum">
              <a:rPr lang="en-CA" smtClean="0"/>
              <a:t>12</a:t>
            </a:fld>
            <a:endParaRPr lang="en-CA"/>
          </a:p>
        </p:txBody>
      </p:sp>
      <p:sp>
        <p:nvSpPr>
          <p:cNvPr id="9" name="Rectangle 8">
            <a:extLst>
              <a:ext uri="{FF2B5EF4-FFF2-40B4-BE49-F238E27FC236}">
                <a16:creationId xmlns:a16="http://schemas.microsoft.com/office/drawing/2014/main" id="{19CEC3C7-8C32-489E-D900-A06B861398B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347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r>
                  <a:rPr lang="fr-CA" sz="1800" dirty="0"/>
                  <a:t>Cette méthode converge selon </a:t>
                </a:r>
                <a14:m>
                  <m:oMath xmlns:m="http://schemas.openxmlformats.org/officeDocument/2006/math">
                    <m:r>
                      <m:rPr>
                        <m:sty m:val="p"/>
                      </m:rPr>
                      <a:rPr lang="el-GR" sz="1800" i="1" smtClean="0">
                        <a:latin typeface="Cambria Math" panose="02040503050406030204" pitchFamily="18" charset="0"/>
                      </a:rPr>
                      <m:t>Ο</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h</m:t>
                        </m:r>
                      </m:e>
                      <m:sup>
                        <m:r>
                          <a:rPr lang="fr-CA" sz="1800" b="0" i="1" smtClean="0">
                            <a:latin typeface="Cambria Math" panose="02040503050406030204" pitchFamily="18" charset="0"/>
                          </a:rPr>
                          <m:t>𝑝</m:t>
                        </m:r>
                      </m:sup>
                    </m:sSup>
                    <m:r>
                      <a:rPr lang="fr-CA" sz="1800" b="0" i="1" smtClean="0">
                        <a:latin typeface="Cambria Math" panose="02040503050406030204" pitchFamily="18" charset="0"/>
                      </a:rPr>
                      <m:t>)</m:t>
                    </m:r>
                  </m:oMath>
                </a14:m>
                <a:r>
                  <a:rPr lang="fr-CA" sz="1800" dirty="0"/>
                  <a:t> où p est l’ordre de convergence</a:t>
                </a:r>
              </a:p>
              <a:p>
                <a:pPr algn="just"/>
                <a:endParaRPr lang="fr-CA" sz="1800" dirty="0"/>
              </a:p>
              <a:p>
                <a:pPr algn="just"/>
                <a:r>
                  <a:rPr lang="fr-CA" sz="1800" dirty="0"/>
                  <a:t>Les poutres utilisées par le logiciel Simcenter3D sont des éléments finis linéaires. </a:t>
                </a:r>
              </a:p>
              <a:p>
                <a:pPr algn="just"/>
                <a:endParaRPr lang="fr-CA" sz="1800" dirty="0"/>
              </a:p>
              <a:p>
                <a:pPr algn="just"/>
                <a:r>
                  <a:rPr lang="fr-CA" sz="1800" dirty="0"/>
                  <a:t>Les éléments se comporte tel qu’attendu étant donné que l’erreur de déformation converge selon un ordre linéaire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=1</m:t>
                    </m:r>
                  </m:oMath>
                </a14:m>
                <a:r>
                  <a:rPr lang="fr-CA" sz="1800" dirty="0"/>
                  <a:t>.</a:t>
                </a:r>
              </a:p>
              <a:p>
                <a:pPr marL="0" indent="0" algn="just">
                  <a:buNone/>
                </a:pPr>
                <a:endParaRPr lang="fr-CA" sz="1800" dirty="0"/>
              </a:p>
              <a:p>
                <a:pPr algn="just"/>
                <a:r>
                  <a:rPr lang="fr-CA" sz="1800" dirty="0"/>
                  <a:t>La qualité de la régression est normale étant donné que l’on utilise un logiciel commercial qui a dû être vérifié extensivement par Siemens.</a:t>
                </a:r>
              </a:p>
              <a:p>
                <a:pPr marL="0" indent="0" algn="just">
                  <a:buNone/>
                </a:pPr>
                <a:endParaRPr lang="fr-CA" sz="1800" dirty="0"/>
              </a:p>
              <a:p>
                <a:pPr algn="just"/>
                <a:r>
                  <a:rPr lang="fr-CA" sz="1800" dirty="0"/>
                  <a:t>Le code résout donc correctement les formulations mathématiques utilisées pour définir les éléments poutre.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94F52DBE-447B-FAD3-C032-9EC66003A2C5}"/>
              </a:ext>
            </a:extLst>
          </p:cNvPr>
          <p:cNvSpPr>
            <a:spLocks noGrp="1"/>
          </p:cNvSpPr>
          <p:nvPr>
            <p:ph type="sldNum" sz="quarter" idx="12"/>
          </p:nvPr>
        </p:nvSpPr>
        <p:spPr/>
        <p:txBody>
          <a:bodyPr/>
          <a:lstStyle/>
          <a:p>
            <a:fld id="{4BD3201E-7DF8-462B-AC18-61E63795AE0D}" type="slidenum">
              <a:rPr lang="en-CA" smtClean="0"/>
              <a:t>13</a:t>
            </a:fld>
            <a:endParaRPr lang="en-CA"/>
          </a:p>
        </p:txBody>
      </p:sp>
      <p:sp>
        <p:nvSpPr>
          <p:cNvPr id="5" name="Rectangle 4">
            <a:extLst>
              <a:ext uri="{FF2B5EF4-FFF2-40B4-BE49-F238E27FC236}">
                <a16:creationId xmlns:a16="http://schemas.microsoft.com/office/drawing/2014/main" id="{E54E7F00-ECD7-E0CD-CB45-68E29DEF8CA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7315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10000"/>
                  </a:lnSpc>
                </a:pPr>
                <a:r>
                  <a:rPr lang="fr-CA" sz="1800" dirty="0"/>
                  <a:t>Donnée d’entrée  F à 150N pour effectuer la vérification.</a:t>
                </a:r>
              </a:p>
              <a:p>
                <a:pPr algn="just">
                  <a:lnSpc>
                    <a:spcPct val="110000"/>
                  </a:lnSpc>
                </a:pPr>
                <a:r>
                  <a:rPr lang="fr-CA" sz="1800" dirty="0"/>
                  <a:t>Raffinement de maillage par un facteur r = 10. </a:t>
                </a:r>
              </a:p>
              <a:p>
                <a:pPr algn="just">
                  <a:lnSpc>
                    <a:spcPct val="100000"/>
                  </a:lnSpc>
                </a:pPr>
                <a:r>
                  <a:rPr lang="fr-CA" sz="1800" dirty="0"/>
                  <a:t> Équation de Richardson combinée à trois maillage </a:t>
                </a: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i="1">
                            <a:latin typeface="Cambria Math" panose="02040503050406030204" pitchFamily="18" charset="0"/>
                          </a:rPr>
                        </m:ctrlPr>
                      </m:fPr>
                      <m:num>
                        <m:r>
                          <m:rPr>
                            <m:sty m:val="p"/>
                          </m:rPr>
                          <a:rPr lang="fr-FR" sz="1800">
                            <a:latin typeface="Cambria Math" panose="02040503050406030204" pitchFamily="18" charset="0"/>
                          </a:rPr>
                          <m:t>ln</m:t>
                        </m:r>
                        <m:r>
                          <a:rPr lang="fr-FR" sz="1800" i="1">
                            <a:latin typeface="Cambria Math" panose="02040503050406030204" pitchFamily="18" charset="0"/>
                          </a:rPr>
                          <m:t>⁡</m:t>
                        </m:r>
                        <m:d>
                          <m:dPr>
                            <m:ctrlPr>
                              <a:rPr lang="fr-FR" sz="1800" i="1">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a:latin typeface="Cambria Math" panose="02040503050406030204" pitchFamily="18" charset="0"/>
                          </a:rPr>
                          <m:t>ln</m:t>
                        </m:r>
                        <m:r>
                          <a:rPr lang="fr-FR" sz="1800" i="1">
                            <a:latin typeface="Cambria Math" panose="02040503050406030204" pitchFamily="18" charset="0"/>
                          </a:rPr>
                          <m:t>⁡(</m:t>
                        </m:r>
                        <m:r>
                          <a:rPr lang="fr-FR" sz="1800" i="1">
                            <a:latin typeface="Cambria Math" panose="02040503050406030204" pitchFamily="18" charset="0"/>
                          </a:rPr>
                          <m:t>𝑟</m:t>
                        </m:r>
                        <m:r>
                          <a:rPr lang="fr-FR" sz="1800" i="1">
                            <a:latin typeface="Cambria Math" panose="02040503050406030204" pitchFamily="18" charset="0"/>
                          </a:rPr>
                          <m:t>)</m:t>
                        </m:r>
                      </m:den>
                    </m:f>
                  </m:oMath>
                </a14:m>
                <a:r>
                  <a:rPr lang="fr-CA" sz="1800" dirty="0"/>
                  <a:t>                           </a:t>
                </a:r>
              </a:p>
              <a:p>
                <a:pPr algn="just">
                  <a:lnSpc>
                    <a:spcPct val="100000"/>
                  </a:lnSpc>
                </a:pP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en-CA" sz="1800" b="0" i="1" smtClean="0">
                        <a:latin typeface="Cambria Math" panose="02040503050406030204" pitchFamily="18" charset="0"/>
                      </a:rPr>
                      <m:t>=2.055</m:t>
                    </m:r>
                    <m:r>
                      <a:rPr lang="fr-FR" sz="1800" b="0" i="0" smtClean="0">
                        <a:latin typeface="Cambria Math" panose="02040503050406030204" pitchFamily="18" charset="0"/>
                      </a:rPr>
                      <m:t> </m:t>
                    </m:r>
                  </m:oMath>
                </a14:m>
                <a:endParaRPr lang="en-CA" sz="1800" b="0" dirty="0"/>
              </a:p>
              <a:p>
                <a:pPr marL="0" indent="0" algn="just">
                  <a:lnSpc>
                    <a:spcPct val="100000"/>
                  </a:lnSpc>
                  <a:buNone/>
                </a:pPr>
                <a:r>
                  <a:rPr lang="fr-CA" sz="1800" dirty="0"/>
                  <a:t>					</a:t>
                </a:r>
              </a:p>
              <a:p>
                <a:pPr marL="0" indent="0" algn="just">
                  <a:lnSpc>
                    <a:spcPct val="100000"/>
                  </a:lnSpc>
                  <a:buNone/>
                </a:pPr>
                <a:endParaRPr lang="fr-CA" sz="1800" dirty="0"/>
              </a:p>
              <a:p>
                <a:pPr marL="0" indent="0" algn="just">
                  <a:lnSpc>
                    <a:spcPct val="100000"/>
                  </a:lnSpc>
                  <a:buNone/>
                </a:pPr>
                <a:endParaRPr lang="fr-CA" sz="1800" dirty="0"/>
              </a:p>
              <a:p>
                <a:pPr marL="0" indent="0" algn="just">
                  <a:lnSpc>
                    <a:spcPct val="100000"/>
                  </a:lnSpc>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a:stretch>
              </a:blipFill>
            </p:spPr>
            <p:txBody>
              <a:bodyPr/>
              <a:lstStyle/>
              <a:p>
                <a:r>
                  <a:rPr lang="fr-FR">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3583435631"/>
              </p:ext>
            </p:extLst>
          </p:nvPr>
        </p:nvGraphicFramePr>
        <p:xfrm>
          <a:off x="3473245" y="3821624"/>
          <a:ext cx="4038600" cy="2315951"/>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624803">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 [mm]</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3473245" y="3544625"/>
            <a:ext cx="4038600" cy="276999"/>
          </a:xfrm>
          <a:prstGeom prst="rect">
            <a:avLst/>
          </a:prstGeom>
          <a:noFill/>
        </p:spPr>
        <p:txBody>
          <a:bodyPr wrap="square" rtlCol="0">
            <a:spAutoFit/>
          </a:bodyPr>
          <a:lstStyle/>
          <a:p>
            <a:r>
              <a:rPr lang="fr-FR" sz="1200" dirty="0"/>
              <a:t>Tableau 4.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
        <p:nvSpPr>
          <p:cNvPr id="6" name="Slide Number Placeholder 5">
            <a:extLst>
              <a:ext uri="{FF2B5EF4-FFF2-40B4-BE49-F238E27FC236}">
                <a16:creationId xmlns:a16="http://schemas.microsoft.com/office/drawing/2014/main" id="{50073DD1-F228-7EC1-9926-E54F288DB991}"/>
              </a:ext>
            </a:extLst>
          </p:cNvPr>
          <p:cNvSpPr>
            <a:spLocks noGrp="1"/>
          </p:cNvSpPr>
          <p:nvPr>
            <p:ph type="sldNum" sz="quarter" idx="12"/>
          </p:nvPr>
        </p:nvSpPr>
        <p:spPr/>
        <p:txBody>
          <a:bodyPr/>
          <a:lstStyle/>
          <a:p>
            <a:fld id="{4BD3201E-7DF8-462B-AC18-61E63795AE0D}" type="slidenum">
              <a:rPr lang="en-CA" smtClean="0"/>
              <a:t>14</a:t>
            </a:fld>
            <a:endParaRPr lang="en-CA"/>
          </a:p>
        </p:txBody>
      </p:sp>
      <p:sp>
        <p:nvSpPr>
          <p:cNvPr id="7" name="Rectangle 6">
            <a:extLst>
              <a:ext uri="{FF2B5EF4-FFF2-40B4-BE49-F238E27FC236}">
                <a16:creationId xmlns:a16="http://schemas.microsoft.com/office/drawing/2014/main" id="{C4D0EBE4-5442-7A6A-D59B-61EE44D795EB}"/>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6734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00000"/>
                  </a:lnSpc>
                </a:pPr>
                <a:r>
                  <a:rPr lang="fr-FR" sz="1800" dirty="0">
                    <a:latin typeface="Aptos "/>
                  </a:rPr>
                  <a:t>Ecart entre l’ordre formel et l’ordre observé </a:t>
                </a:r>
                <a14:m>
                  <m:oMath xmlns:m="http://schemas.openxmlformats.org/officeDocument/2006/math">
                    <m:d>
                      <m:dPr>
                        <m:begChr m:val="|"/>
                        <m:endChr m:val="|"/>
                        <m:ctrlPr>
                          <a:rPr lang="fr-CA" sz="1800" i="1">
                            <a:latin typeface="Cambria Math" panose="02040503050406030204" pitchFamily="18" charset="0"/>
                          </a:rPr>
                        </m:ctrlPr>
                      </m:dPr>
                      <m:e>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r>
                              <a:rPr lang="fr-FR" sz="1800" i="1">
                                <a:latin typeface="Cambria Math" panose="02040503050406030204" pitchFamily="18" charset="0"/>
                              </a:rPr>
                              <m:t>−</m:t>
                            </m:r>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num>
                          <m:den>
                            <m:r>
                              <a:rPr lang="fr-FR" sz="1800" i="1">
                                <a:latin typeface="Cambria Math" panose="02040503050406030204" pitchFamily="18" charset="0"/>
                              </a:rPr>
                              <m:t>𝑝</m:t>
                            </m:r>
                          </m:den>
                        </m:f>
                      </m:e>
                    </m:d>
                    <m:r>
                      <a:rPr lang="fr-FR" sz="1800" i="1">
                        <a:latin typeface="Cambria Math" panose="02040503050406030204" pitchFamily="18" charset="0"/>
                      </a:rPr>
                      <m:t>=3%</m:t>
                    </m:r>
                  </m:oMath>
                </a14:m>
                <a:r>
                  <a:rPr lang="fr-CA" sz="1800" dirty="0">
                    <a:latin typeface="Aptos "/>
                  </a:rPr>
                  <a:t>. </a:t>
                </a:r>
              </a:p>
              <a:p>
                <a:pPr algn="just">
                  <a:lnSpc>
                    <a:spcPct val="100000"/>
                  </a:lnSpc>
                </a:pPr>
                <a:r>
                  <a:rPr lang="fr-CA" sz="1800" dirty="0">
                    <a:latin typeface="Aptos "/>
                  </a:rPr>
                  <a:t>Étape 1: GCI</a:t>
                </a:r>
              </a:p>
              <a:p>
                <a:pPr marL="0" indent="0" algn="ctr">
                  <a:lnSpc>
                    <a:spcPct val="100000"/>
                  </a:lnSpc>
                  <a:buNone/>
                </a:pP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num>
                      <m:den>
                        <m:sSup>
                          <m:sSupPr>
                            <m:ctrlPr>
                              <a:rPr lang="fr-CA" sz="1800" i="1">
                                <a:latin typeface="Cambria Math" panose="02040503050406030204" pitchFamily="18" charset="0"/>
                              </a:rPr>
                            </m:ctrlPr>
                          </m:sSupPr>
                          <m:e>
                            <m:r>
                              <a:rPr lang="fr-FR" sz="1800" i="1">
                                <a:latin typeface="Cambria Math" panose="02040503050406030204" pitchFamily="18" charset="0"/>
                              </a:rPr>
                              <m:t>𝑟</m:t>
                            </m:r>
                          </m:e>
                          <m:sup>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sup>
                        </m:sSup>
                        <m:r>
                          <a:rPr lang="fr-FR" sz="1800" i="1">
                            <a:latin typeface="Cambria Math" panose="02040503050406030204" pitchFamily="18" charset="0"/>
                          </a:rPr>
                          <m:t>−1</m:t>
                        </m:r>
                      </m:den>
                    </m:f>
                    <m:d>
                      <m:dPr>
                        <m:begChr m:val="|"/>
                        <m:endChr m:val="|"/>
                        <m:ctrlPr>
                          <a:rPr lang="fr-CA" sz="1800" i="1">
                            <a:latin typeface="Cambria Math" panose="02040503050406030204" pitchFamily="18" charset="0"/>
                          </a:rPr>
                        </m:ctrlPr>
                      </m:dPr>
                      <m:e>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𝑟h</m:t>
                            </m:r>
                          </m:sub>
                        </m:sSub>
                      </m:e>
                    </m:d>
                  </m:oMath>
                </a14:m>
                <a:r>
                  <a:rPr lang="fr-FR" sz="1800" dirty="0">
                    <a:latin typeface="Aptos "/>
                  </a:rPr>
                  <a:t> </a:t>
                </a:r>
                <a:endParaRPr lang="fr-CA" sz="1800" dirty="0">
                  <a:latin typeface="Aptos "/>
                </a:endParaRPr>
              </a:p>
              <a:p>
                <a:pPr marL="0" indent="0" algn="just">
                  <a:lnSpc>
                    <a:spcPct val="100000"/>
                  </a:lnSpc>
                  <a:buNone/>
                </a:pPr>
                <a:r>
                  <a:rPr lang="fr-CA" sz="1800" dirty="0">
                    <a:latin typeface="Aptos "/>
                  </a:rPr>
                  <a:t>Dans notre cas l’écart relativement faible entre l’ordre formel et observé a permis d’opter pour un faible facteur de sécurité </a:t>
                </a:r>
                <a14:m>
                  <m:oMath xmlns:m="http://schemas.openxmlformats.org/officeDocument/2006/math">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oMath>
                </a14:m>
                <a:r>
                  <a:rPr lang="fr-CA" sz="1800" dirty="0">
                    <a:latin typeface="Aptos "/>
                  </a:rPr>
                  <a:t>=1,25. Ainsi, on obtient l’intervalle:</a:t>
                </a:r>
              </a:p>
              <a:p>
                <a:pPr marL="0" indent="0" algn="ctr">
                  <a:lnSpc>
                    <a:spcPct val="100000"/>
                  </a:lnSpc>
                  <a:buNone/>
                </a:pPr>
                <a:r>
                  <a:rPr lang="fr-CA" sz="1800" dirty="0">
                    <a:latin typeface="Aptos "/>
                  </a:rPr>
                  <a:t> </a:t>
                </a: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=41,54970169±2,399 . </m:t>
                    </m:r>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10</m:t>
                        </m:r>
                      </m:e>
                      <m:sup>
                        <m:r>
                          <a:rPr lang="en-CA" sz="1800" b="0" i="1" smtClean="0">
                            <a:latin typeface="Cambria Math" panose="02040503050406030204" pitchFamily="18" charset="0"/>
                          </a:rPr>
                          <m:t>−7</m:t>
                        </m:r>
                      </m:sup>
                    </m:sSup>
                    <m:r>
                      <a:rPr lang="en-CA" sz="1800" b="0" i="1" smtClean="0">
                        <a:latin typeface="Cambria Math" panose="02040503050406030204" pitchFamily="18" charset="0"/>
                      </a:rPr>
                      <m:t>𝑚</m:t>
                    </m:r>
                    <m:r>
                      <a:rPr lang="en-CA" sz="1800" b="0" i="1" smtClean="0">
                        <a:latin typeface="Cambria Math" panose="02040503050406030204" pitchFamily="18" charset="0"/>
                      </a:rPr>
                      <m:t>.</m:t>
                    </m:r>
                  </m:oMath>
                </a14:m>
                <a:endParaRPr lang="en-CA" sz="1800" b="0" dirty="0">
                  <a:latin typeface="Aptos "/>
                </a:endParaRPr>
              </a:p>
              <a:p>
                <a:pPr marL="0" indent="0" algn="just">
                  <a:lnSpc>
                    <a:spcPct val="100000"/>
                  </a:lnSpc>
                  <a:buNone/>
                </a:pPr>
                <a:endParaRPr lang="en-CA" sz="1800" b="0" dirty="0">
                  <a:latin typeface="Aptos "/>
                </a:endParaRPr>
              </a:p>
              <a:p>
                <a:pPr algn="just">
                  <a:lnSpc>
                    <a:spcPct val="100000"/>
                  </a:lnSpc>
                </a:pPr>
                <a:r>
                  <a:rPr lang="fr-CA" sz="1800" dirty="0">
                    <a:latin typeface="Aptos "/>
                  </a:rPr>
                  <a:t>Étape 2: Extrapolation de Richardson</a:t>
                </a:r>
                <a:endParaRPr lang="fr-CA" sz="18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800">
                          <a:latin typeface="Cambria Math" panose="02040503050406030204" pitchFamily="18" charset="0"/>
                        </a:rPr>
                        <m:t>𝑓</m:t>
                      </m:r>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𝑟h</m:t>
                              </m:r>
                            </m:sub>
                          </m:sSub>
                        </m:num>
                        <m:den>
                          <m:sSup>
                            <m:sSupPr>
                              <m:ctrlPr>
                                <a:rPr lang="fr-CA" sz="1800" i="1">
                                  <a:latin typeface="Cambria Math" panose="02040503050406030204" pitchFamily="18" charset="0"/>
                                </a:rPr>
                              </m:ctrlPr>
                            </m:sSupPr>
                            <m:e>
                              <m:r>
                                <a:rPr lang="fr-FR" sz="1800">
                                  <a:latin typeface="Cambria Math" panose="02040503050406030204" pitchFamily="18" charset="0"/>
                                </a:rPr>
                                <m:t>𝑟</m:t>
                              </m:r>
                            </m:e>
                            <m:sup>
                              <m:sSub>
                                <m:sSubPr>
                                  <m:ctrlPr>
                                    <a:rPr lang="fr-CA" sz="1800" i="1">
                                      <a:latin typeface="Cambria Math" panose="02040503050406030204" pitchFamily="18" charset="0"/>
                                    </a:rPr>
                                  </m:ctrlPr>
                                </m:sSubPr>
                                <m:e>
                                  <m:r>
                                    <a:rPr lang="fr-FR" sz="1800">
                                      <a:latin typeface="Cambria Math" panose="02040503050406030204" pitchFamily="18" charset="0"/>
                                    </a:rPr>
                                    <m:t>𝑝</m:t>
                                  </m:r>
                                </m:e>
                                <m:sub>
                                  <m:r>
                                    <a:rPr lang="fr-FR" sz="1800">
                                      <a:latin typeface="Cambria Math" panose="02040503050406030204" pitchFamily="18" charset="0"/>
                                    </a:rPr>
                                    <m:t>𝑓</m:t>
                                  </m:r>
                                </m:sub>
                              </m:sSub>
                            </m:sup>
                          </m:sSup>
                          <m:r>
                            <a:rPr lang="fr-FR" sz="1800">
                              <a:latin typeface="Cambria Math" panose="02040503050406030204" pitchFamily="18" charset="0"/>
                            </a:rPr>
                            <m:t>−1</m:t>
                          </m:r>
                        </m:den>
                      </m:f>
                      <m:r>
                        <a:rPr lang="en-CA" sz="1800">
                          <a:latin typeface="Cambria Math" panose="02040503050406030204" pitchFamily="18" charset="0"/>
                        </a:rPr>
                        <m:t>=</m:t>
                      </m:r>
                      <m:r>
                        <m:rPr>
                          <m:nor/>
                        </m:rPr>
                        <a:rPr lang="fr-CA" sz="1800">
                          <a:latin typeface="Cambria Math" panose="02040503050406030204" pitchFamily="18" charset="0"/>
                        </a:rPr>
                        <m:t>41,54970188</m:t>
                      </m:r>
                      <m:r>
                        <a:rPr lang="en-CA" sz="1800">
                          <a:latin typeface="Cambria Math" panose="02040503050406030204" pitchFamily="18" charset="0"/>
                        </a:rPr>
                        <m:t>𝑚</m:t>
                      </m:r>
                    </m:oMath>
                  </m:oMathPara>
                </a14:m>
                <a:endParaRPr lang="en-CA" sz="1800" dirty="0">
                  <a:latin typeface="Cambria Math" panose="02040503050406030204" pitchFamily="18" charset="0"/>
                </a:endParaRPr>
              </a:p>
              <a:p>
                <a:pPr marL="0" indent="0" algn="just">
                  <a:lnSpc>
                    <a:spcPct val="100000"/>
                  </a:lnSpc>
                  <a:buNone/>
                </a:pPr>
                <a:endParaRPr lang="en-CA" sz="1800" dirty="0">
                  <a:latin typeface="Cambria Math" panose="02040503050406030204" pitchFamily="18" charset="0"/>
                </a:endParaRPr>
              </a:p>
              <a:p>
                <a:pPr marL="0" indent="0" algn="just">
                  <a:lnSpc>
                    <a:spcPct val="100000"/>
                  </a:lnSpc>
                  <a:buNone/>
                </a:pPr>
                <a:r>
                  <a:rPr lang="fr-CA" sz="1800" dirty="0">
                    <a:latin typeface="Aptos "/>
                  </a:rPr>
                  <a:t>Dans ce cas, l’erreur numérique </a:t>
                </a:r>
                <a14:m>
                  <m:oMath xmlns:m="http://schemas.openxmlformats.org/officeDocument/2006/math">
                    <m:sSub>
                      <m:sSubPr>
                        <m:ctrlPr>
                          <a:rPr lang="fr-CA" sz="1800" i="1">
                            <a:latin typeface="Cambria Math" panose="02040503050406030204" pitchFamily="18" charset="0"/>
                          </a:rPr>
                        </m:ctrlPr>
                      </m:sSubPr>
                      <m:e>
                        <m:r>
                          <a:rPr lang="en-CA" sz="1800" b="0" i="1" smtClean="0">
                            <a:latin typeface="Cambria Math" panose="02040503050406030204" pitchFamily="18" charset="0"/>
                          </a:rPr>
                          <m:t>𝑢</m:t>
                        </m:r>
                      </m:e>
                      <m:sub>
                        <m:r>
                          <a:rPr lang="fr-FR" sz="1800" i="1">
                            <a:latin typeface="Cambria Math" panose="02040503050406030204" pitchFamily="18" charset="0"/>
                          </a:rPr>
                          <m:t>𝑛𝑢𝑚</m:t>
                        </m:r>
                      </m:sub>
                    </m:sSub>
                    <m:r>
                      <a:rPr lang="fr-FR" sz="1800" i="1">
                        <a:latin typeface="Cambria Math" panose="02040503050406030204" pitchFamily="18" charset="0"/>
                      </a:rPr>
                      <m:t>=0</m:t>
                    </m:r>
                  </m:oMath>
                </a14:m>
                <a:r>
                  <a:rPr lang="fr-CA" sz="1800" dirty="0">
                    <a:latin typeface="Aptos "/>
                  </a:rPr>
                  <a:t>m. Cette valeur de </a:t>
                </a:r>
                <a14:m>
                  <m:oMath xmlns:m="http://schemas.openxmlformats.org/officeDocument/2006/math">
                    <m:sSub>
                      <m:sSubPr>
                        <m:ctrlPr>
                          <a:rPr lang="fr-CA" sz="1800" i="1">
                            <a:latin typeface="Cambria Math" panose="02040503050406030204" pitchFamily="18" charset="0"/>
                          </a:rPr>
                        </m:ctrlPr>
                      </m:sSubPr>
                      <m:e>
                        <m:r>
                          <a:rPr lang="en-CA" sz="1800" b="0" i="1" smtClean="0">
                            <a:latin typeface="Cambria Math" panose="02040503050406030204" pitchFamily="18" charset="0"/>
                          </a:rPr>
                          <m:t>𝑢</m:t>
                        </m:r>
                      </m:e>
                      <m:sub>
                        <m:r>
                          <a:rPr lang="fr-FR" sz="1800" i="1">
                            <a:latin typeface="Cambria Math" panose="02040503050406030204" pitchFamily="18" charset="0"/>
                          </a:rPr>
                          <m:t>𝑛𝑢𝑚</m:t>
                        </m:r>
                      </m:sub>
                    </m:sSub>
                  </m:oMath>
                </a14:m>
                <a:r>
                  <a:rPr lang="fr-CA" sz="1800" dirty="0">
                    <a:latin typeface="Aptos "/>
                  </a:rPr>
                  <a:t> intervient par la suite dans le calcul de l’incertitude sur l’erreur du modèle.</a:t>
                </a:r>
                <a:endParaRPr lang="fr-FR" sz="1800" dirty="0">
                  <a:latin typeface="Aptos "/>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r="-464"/>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6E8DD997-BFEB-4816-7E5D-1607C5862A03}"/>
              </a:ext>
            </a:extLst>
          </p:cNvPr>
          <p:cNvSpPr>
            <a:spLocks noGrp="1"/>
          </p:cNvSpPr>
          <p:nvPr>
            <p:ph type="sldNum" sz="quarter" idx="12"/>
          </p:nvPr>
        </p:nvSpPr>
        <p:spPr/>
        <p:txBody>
          <a:bodyPr/>
          <a:lstStyle/>
          <a:p>
            <a:fld id="{4BD3201E-7DF8-462B-AC18-61E63795AE0D}" type="slidenum">
              <a:rPr lang="en-CA" smtClean="0"/>
              <a:t>15</a:t>
            </a:fld>
            <a:endParaRPr lang="en-CA"/>
          </a:p>
        </p:txBody>
      </p:sp>
      <p:sp>
        <p:nvSpPr>
          <p:cNvPr id="5" name="Rectangle 4">
            <a:extLst>
              <a:ext uri="{FF2B5EF4-FFF2-40B4-BE49-F238E27FC236}">
                <a16:creationId xmlns:a16="http://schemas.microsoft.com/office/drawing/2014/main" id="{0F411A4D-A501-B948-8171-506FF21ADC4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693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algn="just">
                  <a:lnSpc>
                    <a:spcPct val="110000"/>
                  </a:lnSpc>
                </a:pPr>
                <a:r>
                  <a:rPr lang="fr-FR" sz="1700" dirty="0"/>
                  <a:t>Propagation d’incertitude : méthode de Monte Carlo (sans LHS car une donnée d’entrée) pour une série de 100 valeurs aléatoires.</a:t>
                </a:r>
              </a:p>
              <a:p>
                <a:pPr marL="0" indent="0" algn="just">
                  <a:lnSpc>
                    <a:spcPct val="110000"/>
                  </a:lnSpc>
                  <a:buNone/>
                </a:pPr>
                <a:endParaRPr lang="fr-FR" sz="1700" dirty="0"/>
              </a:p>
              <a:p>
                <a:pPr algn="just">
                  <a:lnSpc>
                    <a:spcPct val="110000"/>
                  </a:lnSpc>
                </a:pPr>
                <a:r>
                  <a:rPr lang="fr-FR" sz="1700" dirty="0"/>
                  <a:t>UNE donnée d’entrée du problème: la force verticale vers le bas (valeur choisie F=150 N)</a:t>
                </a:r>
              </a:p>
              <a:p>
                <a:pPr marL="0" indent="0" algn="just">
                  <a:lnSpc>
                    <a:spcPct val="110000"/>
                  </a:lnSpc>
                  <a:buNone/>
                </a:pPr>
                <a:endParaRPr lang="fr-FR" sz="1700" dirty="0"/>
              </a:p>
              <a:p>
                <a:pPr algn="just">
                  <a:lnSpc>
                    <a:spcPct val="110000"/>
                  </a:lnSpc>
                </a:pPr>
                <a:r>
                  <a:rPr lang="fr-FR" sz="1700" dirty="0"/>
                  <a:t>Hypothèses: </a:t>
                </a:r>
              </a:p>
              <a:p>
                <a:pPr marL="0" indent="0" algn="just">
                  <a:lnSpc>
                    <a:spcPct val="110000"/>
                  </a:lnSpc>
                  <a:buNone/>
                </a:pPr>
                <a:r>
                  <a:rPr lang="fr-FR" sz="1700" dirty="0"/>
                  <a:t>On suppose une distribution normale centrée en « 150 » + écart-type assimilé à celui d'un dynamomètre</a:t>
                </a:r>
              </a:p>
              <a:p>
                <a:pPr marL="0" indent="0" algn="just">
                  <a:lnSpc>
                    <a:spcPct val="110000"/>
                  </a:lnSpc>
                  <a:buNone/>
                </a:pPr>
                <a14:m>
                  <m:oMathPara xmlns:m="http://schemas.openxmlformats.org/officeDocument/2006/math">
                    <m:oMathParaPr>
                      <m:jc m:val="center"/>
                    </m:oMathParaPr>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m:t>
                      </m:r>
                      <m:r>
                        <a:rPr lang="fr-FR" sz="1700" i="1" dirty="0" smtClean="0">
                          <a:latin typeface="Cambria Math" panose="02040503050406030204" pitchFamily="18" charset="0"/>
                        </a:rPr>
                        <m:t>𝑁</m:t>
                      </m:r>
                      <m:d>
                        <m:dPr>
                          <m:ctrlPr>
                            <a:rPr lang="fr-FR" sz="1700" i="1" dirty="0" smtClean="0">
                              <a:latin typeface="Cambria Math" panose="02040503050406030204" pitchFamily="18" charset="0"/>
                            </a:rPr>
                          </m:ctrlPr>
                        </m:dPr>
                        <m:e>
                          <m:r>
                            <a:rPr lang="fr-FR" sz="1700" i="1" dirty="0" smtClean="0">
                              <a:latin typeface="Cambria Math" panose="02040503050406030204" pitchFamily="18" charset="0"/>
                            </a:rPr>
                            <m:t>150,</m:t>
                          </m:r>
                          <m:r>
                            <a:rPr lang="fr-FR" sz="1700" i="1" dirty="0" smtClean="0">
                              <a:latin typeface="Cambria Math" panose="02040503050406030204" pitchFamily="18" charset="0"/>
                            </a:rPr>
                            <m:t>𝜎</m:t>
                          </m:r>
                        </m:e>
                      </m:d>
                      <m:r>
                        <a:rPr lang="fr-FR" sz="1700" i="1" dirty="0" smtClean="0">
                          <a:latin typeface="Cambria Math" panose="02040503050406030204" pitchFamily="18" charset="0"/>
                        </a:rPr>
                        <m:t> </m:t>
                      </m:r>
                      <m:r>
                        <a:rPr lang="fr-FR" sz="1700" b="0" i="1" dirty="0" smtClean="0">
                          <a:latin typeface="Cambria Math" panose="02040503050406030204" pitchFamily="18" charset="0"/>
                        </a:rPr>
                        <m:t>→ </m:t>
                      </m:r>
                      <m:r>
                        <a:rPr lang="fr-FR" sz="1700" i="1" dirty="0" smtClean="0">
                          <a:latin typeface="Cambria Math" panose="02040503050406030204" pitchFamily="18" charset="0"/>
                          <a:sym typeface="Wingdings" panose="05000000000000000000" pitchFamily="2" charset="2"/>
                        </a:rPr>
                        <m:t>𝜎</m:t>
                      </m:r>
                      <m:r>
                        <a:rPr lang="fr-FR" sz="1700" i="1" dirty="0" smtClean="0">
                          <a:latin typeface="Cambria Math" panose="02040503050406030204" pitchFamily="18" charset="0"/>
                          <a:sym typeface="Wingdings" panose="05000000000000000000" pitchFamily="2" charset="2"/>
                        </a:rPr>
                        <m:t>?</m:t>
                      </m:r>
                    </m:oMath>
                  </m:oMathPara>
                </a14:m>
                <a:endParaRPr lang="fr-FR" sz="1700" dirty="0"/>
              </a:p>
              <a:p>
                <a:pPr marL="0" indent="0" algn="just">
                  <a:lnSpc>
                    <a:spcPct val="110000"/>
                  </a:lnSpc>
                  <a:buNone/>
                </a:pPr>
                <a:r>
                  <a:rPr lang="fr-FR" sz="1700" dirty="0"/>
                  <a:t>Choix d’un dynamomètre  (</a:t>
                </a:r>
                <a:r>
                  <a:rPr lang="fr-FR" sz="1700" dirty="0">
                    <a:ea typeface="+mn-lt"/>
                    <a:cs typeface="+mn-lt"/>
                  </a:rPr>
                  <a:t>DFS2-500) avec précision de ±0.1 % de sa pleine échelle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Donc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 r="-348"/>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EDBA832B-5201-7BC0-7939-CDC9FCD3F61C}"/>
              </a:ext>
            </a:extLst>
          </p:cNvPr>
          <p:cNvSpPr>
            <a:spLocks noGrp="1"/>
          </p:cNvSpPr>
          <p:nvPr>
            <p:ph type="sldNum" sz="quarter" idx="12"/>
          </p:nvPr>
        </p:nvSpPr>
        <p:spPr/>
        <p:txBody>
          <a:bodyPr/>
          <a:lstStyle/>
          <a:p>
            <a:fld id="{4BD3201E-7DF8-462B-AC18-61E63795AE0D}" type="slidenum">
              <a:rPr lang="en-CA" smtClean="0"/>
              <a:t>16</a:t>
            </a:fld>
            <a:endParaRPr lang="en-CA"/>
          </a:p>
        </p:txBody>
      </p:sp>
      <p:sp>
        <p:nvSpPr>
          <p:cNvPr id="6" name="Rectangle 5">
            <a:extLst>
              <a:ext uri="{FF2B5EF4-FFF2-40B4-BE49-F238E27FC236}">
                <a16:creationId xmlns:a16="http://schemas.microsoft.com/office/drawing/2014/main" id="{501C3A99-74C7-2871-A4E0-6B672DBDAFA1}"/>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163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4412226" cy="2782529"/>
          </a:xfrm>
        </p:spPr>
        <p:txBody>
          <a:bodyPr vert="horz" lIns="91440" tIns="45720" rIns="91440" bIns="45720" rtlCol="0" anchor="t">
            <a:normAutofit/>
          </a:bodyPr>
          <a:lstStyle/>
          <a:p>
            <a:pPr marL="0" indent="0">
              <a:buNone/>
            </a:pPr>
            <a:r>
              <a:rPr lang="fr-FR" sz="1400" b="1" dirty="0"/>
              <a:t>Données d'entrée (F) avec </a:t>
            </a:r>
            <a:r>
              <a:rPr lang="fr-FR" sz="1400" b="1" dirty="0" err="1"/>
              <a:t>seed</a:t>
            </a:r>
            <a:r>
              <a:rPr lang="fr-FR" sz="1400" b="1" dirty="0"/>
              <a:t>=0:</a:t>
            </a:r>
          </a:p>
          <a:p>
            <a:r>
              <a:rPr lang="fr-FR" sz="1400" dirty="0">
                <a:ea typeface="+mn-lt"/>
                <a:cs typeface="+mn-lt"/>
              </a:rPr>
              <a:t>Moyenne voulue:  150.0 N</a:t>
            </a:r>
          </a:p>
          <a:p>
            <a:r>
              <a:rPr lang="fr-FR" sz="1400" dirty="0">
                <a:ea typeface="+mn-lt"/>
                <a:cs typeface="+mn-lt"/>
              </a:rPr>
              <a:t>Moyenne de l’échantillon:  150.14952 N</a:t>
            </a:r>
          </a:p>
          <a:p>
            <a:r>
              <a:rPr lang="fr-FR" sz="1400" dirty="0">
                <a:ea typeface="+mn-lt"/>
                <a:cs typeface="+mn-lt"/>
              </a:rPr>
              <a:t>Déviation standard voulue:  2.5 N</a:t>
            </a:r>
          </a:p>
          <a:p>
            <a:r>
              <a:rPr lang="fr-FR" sz="1400" dirty="0">
                <a:ea typeface="+mn-lt"/>
                <a:cs typeface="+mn-lt"/>
              </a:rPr>
              <a:t>Déviation standard de l’échantillon:  2.519705613 N</a:t>
            </a:r>
          </a:p>
          <a:p>
            <a:r>
              <a:rPr lang="fr-FR" sz="14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464777" y="6211529"/>
            <a:ext cx="5027768" cy="276999"/>
          </a:xfrm>
          <a:prstGeom prst="rect">
            <a:avLst/>
          </a:prstGeom>
          <a:noFill/>
        </p:spPr>
        <p:txBody>
          <a:bodyPr wrap="square" rtlCol="0">
            <a:spAutoFit/>
          </a:bodyPr>
          <a:lstStyle/>
          <a:p>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856810838"/>
              </p:ext>
            </p:extLst>
          </p:nvPr>
        </p:nvGraphicFramePr>
        <p:xfrm>
          <a:off x="572730" y="3429000"/>
          <a:ext cx="4205748" cy="28694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F2E9CB3-DE1D-9445-68BB-59FA16D3ED3C}"/>
              </a:ext>
            </a:extLst>
          </p:cNvPr>
          <p:cNvGraphicFramePr>
            <a:graphicFrameLocks/>
          </p:cNvGraphicFramePr>
          <p:nvPr>
            <p:extLst>
              <p:ext uri="{D42A27DB-BD31-4B8C-83A1-F6EECF244321}">
                <p14:modId xmlns:p14="http://schemas.microsoft.com/office/powerpoint/2010/main" val="2392496904"/>
              </p:ext>
            </p:extLst>
          </p:nvPr>
        </p:nvGraphicFramePr>
        <p:xfrm>
          <a:off x="7443021" y="1055739"/>
          <a:ext cx="3940276" cy="27825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E761705-BA20-AB8B-F766-AF212357F89B}"/>
              </a:ext>
            </a:extLst>
          </p:cNvPr>
          <p:cNvGraphicFramePr>
            <a:graphicFrameLocks/>
          </p:cNvGraphicFramePr>
          <p:nvPr>
            <p:extLst>
              <p:ext uri="{D42A27DB-BD31-4B8C-83A1-F6EECF244321}">
                <p14:modId xmlns:p14="http://schemas.microsoft.com/office/powerpoint/2010/main" val="2573613362"/>
              </p:ext>
            </p:extLst>
          </p:nvPr>
        </p:nvGraphicFramePr>
        <p:xfrm>
          <a:off x="7413525" y="4129549"/>
          <a:ext cx="3940276" cy="2365574"/>
        </p:xfrm>
        <a:graphic>
          <a:graphicData uri="http://schemas.openxmlformats.org/drawingml/2006/chart">
            <c:chart xmlns:c="http://schemas.openxmlformats.org/drawingml/2006/chart" xmlns:r="http://schemas.openxmlformats.org/officeDocument/2006/relationships" r:id="rId4"/>
          </a:graphicData>
        </a:graphic>
      </p:graphicFrame>
      <p:sp>
        <p:nvSpPr>
          <p:cNvPr id="8" name="ZoneTexte 4">
            <a:extLst>
              <a:ext uri="{FF2B5EF4-FFF2-40B4-BE49-F238E27FC236}">
                <a16:creationId xmlns:a16="http://schemas.microsoft.com/office/drawing/2014/main" id="{EC256C5A-ABAF-C306-90BE-F9CF379D8C58}"/>
              </a:ext>
            </a:extLst>
          </p:cNvPr>
          <p:cNvSpPr txBox="1"/>
          <p:nvPr/>
        </p:nvSpPr>
        <p:spPr>
          <a:xfrm>
            <a:off x="9232489" y="6494361"/>
            <a:ext cx="1386349" cy="276999"/>
          </a:xfrm>
          <a:prstGeom prst="rect">
            <a:avLst/>
          </a:prstGeom>
          <a:noFill/>
        </p:spPr>
        <p:txBody>
          <a:bodyPr wrap="square" rtlCol="0">
            <a:spAutoFit/>
          </a:bodyPr>
          <a:lstStyle/>
          <a:p>
            <a:r>
              <a:rPr lang="en-CA" sz="1200" dirty="0"/>
              <a:t>CDF de la SRQ</a:t>
            </a:r>
            <a:endParaRPr lang="fr-FR" sz="1200" dirty="0"/>
          </a:p>
        </p:txBody>
      </p:sp>
      <p:sp>
        <p:nvSpPr>
          <p:cNvPr id="9" name="ZoneTexte 4">
            <a:extLst>
              <a:ext uri="{FF2B5EF4-FFF2-40B4-BE49-F238E27FC236}">
                <a16:creationId xmlns:a16="http://schemas.microsoft.com/office/drawing/2014/main" id="{CB2B080B-D859-7DD1-FE8F-F2D610202CA4}"/>
              </a:ext>
            </a:extLst>
          </p:cNvPr>
          <p:cNvSpPr txBox="1"/>
          <p:nvPr/>
        </p:nvSpPr>
        <p:spPr>
          <a:xfrm>
            <a:off x="9113071" y="3712595"/>
            <a:ext cx="1386349" cy="276999"/>
          </a:xfrm>
          <a:prstGeom prst="rect">
            <a:avLst/>
          </a:prstGeom>
          <a:noFill/>
        </p:spPr>
        <p:txBody>
          <a:bodyPr wrap="square" rtlCol="0">
            <a:spAutoFit/>
          </a:bodyPr>
          <a:lstStyle/>
          <a:p>
            <a:r>
              <a:rPr lang="en-CA" sz="1200" dirty="0"/>
              <a:t>PDF de la SRQ</a:t>
            </a:r>
            <a:endParaRPr lang="fr-FR" sz="1200" dirty="0"/>
          </a:p>
        </p:txBody>
      </p:sp>
      <p:cxnSp>
        <p:nvCxnSpPr>
          <p:cNvPr id="11" name="Straight Connector 10">
            <a:extLst>
              <a:ext uri="{FF2B5EF4-FFF2-40B4-BE49-F238E27FC236}">
                <a16:creationId xmlns:a16="http://schemas.microsoft.com/office/drawing/2014/main" id="{AAF07D3B-1E15-9780-984D-18E7B3DEAC4A}"/>
              </a:ext>
            </a:extLst>
          </p:cNvPr>
          <p:cNvCxnSpPr>
            <a:cxnSpLocks/>
          </p:cNvCxnSpPr>
          <p:nvPr/>
        </p:nvCxnSpPr>
        <p:spPr>
          <a:xfrm>
            <a:off x="5492545" y="176981"/>
            <a:ext cx="0" cy="6311547"/>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062D39EF-C627-2F75-FAD0-46F5FBE0A259}"/>
              </a:ext>
            </a:extLst>
          </p:cNvPr>
          <p:cNvSpPr txBox="1"/>
          <p:nvPr/>
        </p:nvSpPr>
        <p:spPr>
          <a:xfrm>
            <a:off x="5651091" y="430264"/>
            <a:ext cx="4737918" cy="1169551"/>
          </a:xfrm>
          <a:prstGeom prst="rect">
            <a:avLst/>
          </a:prstGeom>
          <a:noFill/>
        </p:spPr>
        <p:txBody>
          <a:bodyPr wrap="square">
            <a:spAutoFit/>
          </a:bodyPr>
          <a:lstStyle/>
          <a:p>
            <a:pPr algn="just"/>
            <a:r>
              <a:rPr lang="fr-FR" sz="1400" b="1" dirty="0"/>
              <a:t>Résultat des simulations sur </a:t>
            </a:r>
            <a:r>
              <a:rPr lang="fr-FR" sz="1400" b="1" dirty="0" err="1"/>
              <a:t>SimCenter</a:t>
            </a:r>
            <a:r>
              <a:rPr lang="fr-FR" sz="1400" b="1" dirty="0"/>
              <a:t> :</a:t>
            </a:r>
          </a:p>
          <a:p>
            <a:pPr algn="just"/>
            <a:r>
              <a:rPr lang="fr-FR" sz="1400" dirty="0"/>
              <a:t>SRQ = déplacement postérieur de L1 en [mm] </a:t>
            </a:r>
          </a:p>
          <a:p>
            <a:pPr marL="0" indent="0" algn="just">
              <a:buNone/>
            </a:pPr>
            <a:endParaRPr lang="fr-FR" sz="1400" i="1" dirty="0"/>
          </a:p>
          <a:p>
            <a:pPr marL="0" indent="0" algn="just">
              <a:buNone/>
            </a:pPr>
            <a:r>
              <a:rPr lang="fr-FR" sz="1400" i="1" dirty="0"/>
              <a:t>µ(SRQ) = 18.9372 mm</a:t>
            </a:r>
          </a:p>
          <a:p>
            <a:pPr marL="0" indent="0">
              <a:buNone/>
            </a:pPr>
            <a:r>
              <a:rPr lang="fr-FR" sz="1400" i="1" dirty="0"/>
              <a:t>σ(SRQ) = 0.70302 mm</a:t>
            </a:r>
            <a:endParaRPr lang="fr-FR" sz="1400" dirty="0"/>
          </a:p>
        </p:txBody>
      </p:sp>
      <p:sp>
        <p:nvSpPr>
          <p:cNvPr id="15" name="Slide Number Placeholder 14">
            <a:extLst>
              <a:ext uri="{FF2B5EF4-FFF2-40B4-BE49-F238E27FC236}">
                <a16:creationId xmlns:a16="http://schemas.microsoft.com/office/drawing/2014/main" id="{7222E76E-883A-5391-13F6-F2CE9856F1F8}"/>
              </a:ext>
            </a:extLst>
          </p:cNvPr>
          <p:cNvSpPr>
            <a:spLocks noGrp="1"/>
          </p:cNvSpPr>
          <p:nvPr>
            <p:ph type="sldNum" sz="quarter" idx="12"/>
          </p:nvPr>
        </p:nvSpPr>
        <p:spPr/>
        <p:txBody>
          <a:bodyPr/>
          <a:lstStyle/>
          <a:p>
            <a:fld id="{4BD3201E-7DF8-462B-AC18-61E63795AE0D}" type="slidenum">
              <a:rPr lang="en-CA" smtClean="0"/>
              <a:t>17</a:t>
            </a:fld>
            <a:endParaRPr lang="en-CA"/>
          </a:p>
        </p:txBody>
      </p:sp>
      <p:sp>
        <p:nvSpPr>
          <p:cNvPr id="17" name="Rectangle 16">
            <a:extLst>
              <a:ext uri="{FF2B5EF4-FFF2-40B4-BE49-F238E27FC236}">
                <a16:creationId xmlns:a16="http://schemas.microsoft.com/office/drawing/2014/main" id="{D756C84A-348C-BD52-5F51-C4B6456D3BF2}"/>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2729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14:m>
                  <m:oMath xmlns:m="http://schemas.openxmlformats.org/officeDocument/2006/math">
                    <m:sSub>
                      <m:sSubPr>
                        <m:ctrlPr>
                          <a:rPr lang="fr-FR" sz="1600" b="0" i="1" smtClean="0">
                            <a:latin typeface="Cambria Math" panose="02040503050406030204" pitchFamily="18" charset="0"/>
                          </a:rPr>
                        </m:ctrlPr>
                      </m:sSubPr>
                      <m:e>
                        <m:r>
                          <a:rPr lang="en-CA" sz="1600" b="0" i="1" smtClean="0">
                            <a:latin typeface="Cambria Math" panose="02040503050406030204" pitchFamily="18" charset="0"/>
                          </a:rPr>
                          <m:t>𝑢</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r>
                        <a:rPr lang="fr-FR" sz="1600" b="0" i="1" smtClean="0">
                          <a:latin typeface="Cambria Math" panose="02040503050406030204" pitchFamily="18" charset="0"/>
                        </a:rPr>
                        <m:t> </m:t>
                      </m:r>
                      <m:r>
                        <a:rPr lang="fr-FR" sz="1600" b="0" i="1" smtClean="0">
                          <a:latin typeface="Cambria Math" panose="02040503050406030204" pitchFamily="18" charset="0"/>
                        </a:rPr>
                        <m:t>𝑚𝑚</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buNone/>
                </a:pPr>
                <a:endParaRPr lang="fr-FR" sz="1600" dirty="0">
                  <a:solidFill>
                    <a:schemeClr val="tx1"/>
                  </a:solidFill>
                </a:endParaRP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Aucune information dans les articles de référence.</a:t>
                </a:r>
              </a:p>
              <a:p>
                <a:pPr marL="0" indent="0" algn="just">
                  <a:lnSpc>
                    <a:spcPct val="100000"/>
                  </a:lnSpc>
                  <a:spcBef>
                    <a:spcPts val="600"/>
                  </a:spcBef>
                  <a:buNone/>
                </a:pPr>
                <a:r>
                  <a:rPr lang="fr-FR" sz="1600" dirty="0"/>
                  <a:t>Hypothèses: </a:t>
                </a:r>
              </a:p>
              <a:p>
                <a:pPr algn="just">
                  <a:lnSpc>
                    <a:spcPct val="100000"/>
                  </a:lnSpc>
                  <a:spcBef>
                    <a:spcPts val="600"/>
                  </a:spcBef>
                </a:pPr>
                <a:r>
                  <a:rPr lang="fr-FR" sz="1600" dirty="0"/>
                  <a:t>Déflexion postérieure expérimentale mesurée avec un capteur de déformations (jauge de déformation) .</a:t>
                </a:r>
              </a:p>
              <a:p>
                <a:pPr algn="just">
                  <a:lnSpc>
                    <a:spcPct val="100000"/>
                  </a:lnSpc>
                  <a:spcBef>
                    <a:spcPts val="600"/>
                  </a:spcBef>
                </a:pPr>
                <a:r>
                  <a:rPr lang="fr-FR" sz="1600" dirty="0"/>
                  <a:t>Cette « ignorance » peut être traitée comme une erreur épistémique </a:t>
                </a:r>
                <a:r>
                  <a:rPr lang="fr-FR" sz="1600" dirty="0">
                    <a:sym typeface="Wingdings" panose="05000000000000000000" pitchFamily="2" charset="2"/>
                  </a:rPr>
                  <a:t> composante </a:t>
                </a:r>
                <a14:m>
                  <m:oMath xmlns:m="http://schemas.openxmlformats.org/officeDocument/2006/math">
                    <m:sSub>
                      <m:sSubPr>
                        <m:ctrlPr>
                          <a:rPr lang="fr-FR" sz="1600" i="1" dirty="0" smtClean="0">
                            <a:latin typeface="Cambria Math" panose="02040503050406030204" pitchFamily="18" charset="0"/>
                          </a:rPr>
                        </m:ctrlPr>
                      </m:sSubPr>
                      <m:e>
                        <m:r>
                          <a:rPr lang="en-CA" sz="1600" b="0" i="1" dirty="0" smtClean="0">
                            <a:latin typeface="Cambria Math" panose="02040503050406030204" pitchFamily="18" charset="0"/>
                          </a:rPr>
                          <m:t>𝑏</m:t>
                        </m:r>
                      </m:e>
                      <m:sub>
                        <m:r>
                          <a:rPr lang="fr-FR" sz="1600" i="1" dirty="0">
                            <a:latin typeface="Cambria Math" panose="02040503050406030204" pitchFamily="18" charset="0"/>
                          </a:rPr>
                          <m:t>𝑟</m:t>
                        </m:r>
                      </m:sub>
                    </m:sSub>
                  </m:oMath>
                </a14:m>
                <a:r>
                  <a:rPr lang="fr-FR" sz="1600" dirty="0"/>
                  <a:t> .</a:t>
                </a:r>
              </a:p>
              <a:p>
                <a:pPr algn="just">
                  <a:lnSpc>
                    <a:spcPct val="100000"/>
                  </a:lnSpc>
                  <a:spcBef>
                    <a:spcPts val="600"/>
                  </a:spcBef>
                </a:pPr>
                <a:r>
                  <a:rPr lang="fr-FR" sz="1600" dirty="0"/>
                  <a:t>Pour simplifier </a:t>
                </a:r>
                <a:r>
                  <a:rPr lang="fr-FR" sz="1600" dirty="0">
                    <a:sym typeface="Wingdings" panose="05000000000000000000" pitchFamily="2" charset="2"/>
                  </a:rPr>
                  <a:t> </a:t>
                </a:r>
                <a:r>
                  <a:rPr lang="fr-FR" sz="1600" dirty="0"/>
                  <a:t>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oMath>
                </a14:m>
                <a:r>
                  <a:rPr lang="fr-FR" sz="1600" dirty="0"/>
                  <a:t> supposée nulle. </a:t>
                </a:r>
              </a:p>
              <a:p>
                <a:pPr algn="just">
                  <a:lnSpc>
                    <a:spcPct val="100000"/>
                  </a:lnSpc>
                  <a:spcBef>
                    <a:spcPts val="600"/>
                  </a:spcBef>
                </a:pPr>
                <a:r>
                  <a:rPr lang="fr-FR" sz="1600" dirty="0"/>
                  <a:t>Choix d’un modèle de capteur à application médicale (</a:t>
                </a:r>
                <a:r>
                  <a:rPr lang="en-CA" sz="1600" i="1" dirty="0"/>
                  <a:t>MSA subminiature load button </a:t>
                </a:r>
                <a:r>
                  <a:rPr lang="fr-FR" sz="1600" dirty="0"/>
                  <a:t>avec erreur de répétabilité (somme des erreurs de non-linéarité et d’hystérésis) de ±0.1% sur la variation de tension qu’il génère.</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5AF292E3-7638-4BC8-9C76-8733C939366F}"/>
              </a:ext>
            </a:extLst>
          </p:cNvPr>
          <p:cNvSpPr>
            <a:spLocks noGrp="1"/>
          </p:cNvSpPr>
          <p:nvPr>
            <p:ph type="sldNum" sz="quarter" idx="12"/>
          </p:nvPr>
        </p:nvSpPr>
        <p:spPr/>
        <p:txBody>
          <a:bodyPr/>
          <a:lstStyle/>
          <a:p>
            <a:fld id="{4BD3201E-7DF8-462B-AC18-61E63795AE0D}" type="slidenum">
              <a:rPr lang="en-CA" smtClean="0"/>
              <a:t>18</a:t>
            </a:fld>
            <a:endParaRPr lang="en-CA"/>
          </a:p>
        </p:txBody>
      </p:sp>
      <p:sp>
        <p:nvSpPr>
          <p:cNvPr id="5" name="Rectangle 4">
            <a:extLst>
              <a:ext uri="{FF2B5EF4-FFF2-40B4-BE49-F238E27FC236}">
                <a16:creationId xmlns:a16="http://schemas.microsoft.com/office/drawing/2014/main" id="{1736B83D-F0CB-86AD-E6C4-F1BE29F84D13}"/>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653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Cette incertitude sur </a:t>
                </a:r>
                <a14:m>
                  <m:oMath xmlns:m="http://schemas.openxmlformats.org/officeDocument/2006/math">
                    <m:r>
                      <m:rPr>
                        <m:sty m:val="p"/>
                      </m:rPr>
                      <a:rPr lang="en-CA" sz="1600" smtClean="0">
                        <a:latin typeface="Cambria Math" panose="02040503050406030204" pitchFamily="18" charset="0"/>
                      </a:rPr>
                      <m:t>Δ</m:t>
                    </m:r>
                    <m:r>
                      <a:rPr lang="en-CA" sz="1600" i="1">
                        <a:latin typeface="Cambria Math" panose="02040503050406030204" pitchFamily="18" charset="0"/>
                      </a:rPr>
                      <m:t>𝑉</m:t>
                    </m:r>
                  </m:oMath>
                </a14:m>
                <a:r>
                  <a:rPr lang="fr-FR" sz="1600" dirty="0"/>
                  <a:t>  se reflète sur la SRQ aussi car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𝑅</m:t>
                    </m:r>
                  </m:oMath>
                </a14:m>
                <a:r>
                  <a:rPr lang="fr-FR" sz="1600" dirty="0"/>
                  <a:t>, elle est alors proportionnelle à </a:t>
                </a:r>
                <a14:m>
                  <m:oMath xmlns:m="http://schemas.openxmlformats.org/officeDocument/2006/math">
                    <m:r>
                      <a:rPr lang="en-CA" sz="1600" i="1">
                        <a:latin typeface="Cambria Math" panose="02040503050406030204" pitchFamily="18" charset="0"/>
                      </a:rPr>
                      <m:t>𝜖</m:t>
                    </m:r>
                  </m:oMath>
                </a14:m>
                <a:endParaRPr lang="fr-FR" sz="1600" dirty="0"/>
              </a:p>
              <a:p>
                <a:pPr marL="0" indent="0" algn="just">
                  <a:lnSpc>
                    <a:spcPct val="100000"/>
                  </a:lnSpc>
                  <a:spcBef>
                    <a:spcPts val="600"/>
                  </a:spcBef>
                  <a:buNone/>
                </a:pPr>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spcAft>
                    <a:spcPts val="800"/>
                  </a:spcAft>
                  <a:buNone/>
                </a:pPr>
                <a:endParaRPr lang="fr-FR" sz="1600" dirty="0"/>
              </a:p>
              <a:p>
                <a:pPr marL="0" indent="0" algn="just">
                  <a:lnSpc>
                    <a:spcPct val="100000"/>
                  </a:lnSpc>
                  <a:spcBef>
                    <a:spcPts val="600"/>
                  </a:spcBef>
                  <a:spcAft>
                    <a:spcPts val="800"/>
                  </a:spcAft>
                  <a:buNone/>
                </a:pPr>
                <a:r>
                  <a:rPr lang="fr-FR" sz="1600" dirty="0"/>
                  <a:t>Pour F=150N on mesure un déplacement D = 17.86 mm au niveau de la vertèbre L1 </a:t>
                </a:r>
                <a:r>
                  <a:rPr lang="fr-FR" sz="1600" dirty="0">
                    <a:sym typeface="Wingdings" panose="05000000000000000000" pitchFamily="2" charset="2"/>
                  </a:rPr>
                  <a:t> </a:t>
                </a:r>
                <a:r>
                  <a:rPr lang="fr-FR" sz="1600" dirty="0"/>
                  <a:t>Erreur de 0.1% sur D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2"/>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3">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9.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1002890" y="4618704"/>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1002890" y="4618704"/>
                <a:ext cx="5093110" cy="839653"/>
              </a:xfrm>
              <a:prstGeom prst="rect">
                <a:avLst/>
              </a:prstGeom>
              <a:blipFill>
                <a:blip r:embed="rId4"/>
                <a:stretch>
                  <a:fillRect l="-719" t="-21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BE24F25-8AD7-14D1-7017-95970C02F64D}"/>
              </a:ext>
            </a:extLst>
          </p:cNvPr>
          <p:cNvSpPr>
            <a:spLocks noGrp="1"/>
          </p:cNvSpPr>
          <p:nvPr>
            <p:ph type="sldNum" sz="quarter" idx="12"/>
          </p:nvPr>
        </p:nvSpPr>
        <p:spPr/>
        <p:txBody>
          <a:bodyPr/>
          <a:lstStyle/>
          <a:p>
            <a:fld id="{4BD3201E-7DF8-462B-AC18-61E63795AE0D}" type="slidenum">
              <a:rPr lang="en-CA" smtClean="0"/>
              <a:t>19</a:t>
            </a:fld>
            <a:endParaRPr lang="en-CA"/>
          </a:p>
        </p:txBody>
      </p:sp>
      <p:sp>
        <p:nvSpPr>
          <p:cNvPr id="7" name="Rectangle 6">
            <a:extLst>
              <a:ext uri="{FF2B5EF4-FFF2-40B4-BE49-F238E27FC236}">
                <a16:creationId xmlns:a16="http://schemas.microsoft.com/office/drawing/2014/main" id="{203C2020-F0E8-2A42-DCB3-A08E8569FED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1106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a:bodyPr>
          <a:lstStyle/>
          <a:p>
            <a:pPr algn="just">
              <a:lnSpc>
                <a:spcPct val="100000"/>
              </a:lnSpc>
            </a:pPr>
            <a:r>
              <a:rPr lang="fr-CA" sz="1600" dirty="0"/>
              <a:t>Modèle d’éléments finis d’une colonne vertébrale conçu dans le cadre d’un PI3 et observation du déplacement sous l’effet d’une force verticale</a:t>
            </a:r>
            <a:r>
              <a:rPr lang="fr-CA" sz="1600" dirty="0">
                <a:sym typeface="Wingdings" panose="05000000000000000000" pitchFamily="2" charset="2"/>
              </a:rPr>
              <a:t> V&amp;V insuffisantes, application des méthodes vues en MEC8211.</a:t>
            </a:r>
            <a:endParaRPr lang="fr-CA" sz="1600" dirty="0"/>
          </a:p>
          <a:p>
            <a:pPr algn="just">
              <a:lnSpc>
                <a:spcPct val="100000"/>
              </a:lnSpc>
            </a:pPr>
            <a:r>
              <a:rPr lang="fr-CA" sz="1600" dirty="0"/>
              <a:t>Dans le cadre du projet, seule la partie lombaire est considérée.</a:t>
            </a:r>
          </a:p>
          <a:p>
            <a:pPr algn="just">
              <a:lnSpc>
                <a:spcPct val="100000"/>
              </a:lnSpc>
            </a:pPr>
            <a:endParaRPr lang="fr-CA" sz="1600" dirty="0"/>
          </a:p>
          <a:p>
            <a:pPr marL="0" indent="0">
              <a:lnSpc>
                <a:spcPct val="100000"/>
              </a:lnSpc>
              <a:buNone/>
            </a:pPr>
            <a:r>
              <a:rPr lang="fr-CA" sz="1600" dirty="0"/>
              <a:t>Plan de la présentation:</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
        <p:nvSpPr>
          <p:cNvPr id="2" name="Slide Number Placeholder 1">
            <a:extLst>
              <a:ext uri="{FF2B5EF4-FFF2-40B4-BE49-F238E27FC236}">
                <a16:creationId xmlns:a16="http://schemas.microsoft.com/office/drawing/2014/main" id="{4AA6C504-4B4D-1025-26A2-022591258F2E}"/>
              </a:ext>
            </a:extLst>
          </p:cNvPr>
          <p:cNvSpPr>
            <a:spLocks noGrp="1"/>
          </p:cNvSpPr>
          <p:nvPr>
            <p:ph type="sldNum" sz="quarter" idx="12"/>
          </p:nvPr>
        </p:nvSpPr>
        <p:spPr/>
        <p:txBody>
          <a:bodyPr/>
          <a:lstStyle/>
          <a:p>
            <a:fld id="{4BD3201E-7DF8-462B-AC18-61E63795AE0D}" type="slidenum">
              <a:rPr lang="en-CA" smtClean="0"/>
              <a:t>2</a:t>
            </a:fld>
            <a:endParaRPr lang="en-CA"/>
          </a:p>
        </p:txBody>
      </p:sp>
      <p:sp>
        <p:nvSpPr>
          <p:cNvPr id="4" name="Rectangle 3">
            <a:extLst>
              <a:ext uri="{FF2B5EF4-FFF2-40B4-BE49-F238E27FC236}">
                <a16:creationId xmlns:a16="http://schemas.microsoft.com/office/drawing/2014/main" id="{D8F2C039-DBEA-E380-9132-AADB09E1E84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r>
                        <a:rPr lang="fr-FR" sz="1700" b="0" i="1" dirty="0" smtClean="0">
                          <a:latin typeface="Cambria Math" panose="02040503050406030204" pitchFamily="18" charset="0"/>
                        </a:rPr>
                        <m:t> </m:t>
                      </m:r>
                      <m:r>
                        <a:rPr lang="fr-FR" sz="1700" b="0" i="1" dirty="0" smtClean="0">
                          <a:latin typeface="Cambria Math" panose="02040503050406030204" pitchFamily="18" charset="0"/>
                        </a:rPr>
                        <m:t>𝑚𝑚</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m:t>
                      </m:r>
                      <m:d>
                        <m:dPr>
                          <m:begChr m:val="["/>
                          <m:endChr m:val="]"/>
                          <m:ctrlPr>
                            <a:rPr lang="en-CA" sz="1700" b="1" i="1" dirty="0" smtClean="0">
                              <a:latin typeface="Cambria Math" panose="02040503050406030204" pitchFamily="18" charset="0"/>
                            </a:rPr>
                          </m:ctrlPr>
                        </m:dPr>
                        <m:e>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e>
                      </m:d>
                      <m:r>
                        <a:rPr lang="fr-FR" sz="1700" b="1" i="1" dirty="0" smtClean="0">
                          <a:latin typeface="Cambria Math" panose="02040503050406030204" pitchFamily="18" charset="0"/>
                        </a:rPr>
                        <m:t>𝒎𝒎</m:t>
                      </m:r>
                    </m:oMath>
                  </m:oMathPara>
                </a14:m>
                <a:endParaRPr lang="fr-FR" sz="1700" dirty="0"/>
              </a:p>
              <a:p>
                <a:pPr marL="0" indent="0" algn="just">
                  <a:lnSpc>
                    <a:spcPct val="100000"/>
                  </a:lnSpc>
                  <a:buNone/>
                </a:pPr>
                <a:r>
                  <a:rPr lang="fr-FR" sz="1700" dirty="0"/>
                  <a:t>Observations:</a:t>
                </a:r>
              </a:p>
              <a:p>
                <a:pPr algn="just">
                  <a:lnSpc>
                    <a:spcPct val="100000"/>
                  </a:lnSpc>
                </a:pPr>
                <a:r>
                  <a:rPr lang="fr-FR" sz="1700" dirty="0"/>
                  <a:t>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bon signe</a:t>
                </a:r>
              </a:p>
              <a:p>
                <a:pPr algn="just">
                  <a:lnSpc>
                    <a:spcPct val="100000"/>
                  </a:lnSpc>
                </a:pP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signe d’une validation de faible qualité, nécessité de réduire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endParaRPr lang="fr-FR" sz="1700" dirty="0">
                  <a:solidFill>
                    <a:srgbClr val="FF0000"/>
                  </a:solidFill>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3"/>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3"/>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3"/>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773447080"/>
              </p:ext>
            </p:extLst>
          </p:nvPr>
        </p:nvGraphicFramePr>
        <p:xfrm>
          <a:off x="8170606" y="1219200"/>
          <a:ext cx="3652029" cy="4488425"/>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9163664" y="5622562"/>
            <a:ext cx="2890683" cy="307777"/>
          </a:xfrm>
          <a:prstGeom prst="rect">
            <a:avLst/>
          </a:prstGeom>
          <a:noFill/>
        </p:spPr>
        <p:txBody>
          <a:bodyPr wrap="square" rtlCol="0">
            <a:spAutoFit/>
          </a:bodyPr>
          <a:lstStyle/>
          <a:p>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
        <p:nvSpPr>
          <p:cNvPr id="8" name="Slide Number Placeholder 7">
            <a:extLst>
              <a:ext uri="{FF2B5EF4-FFF2-40B4-BE49-F238E27FC236}">
                <a16:creationId xmlns:a16="http://schemas.microsoft.com/office/drawing/2014/main" id="{8D5FF5AE-7B86-8277-C8B0-09AA1BCDFCF9}"/>
              </a:ext>
            </a:extLst>
          </p:cNvPr>
          <p:cNvSpPr>
            <a:spLocks noGrp="1"/>
          </p:cNvSpPr>
          <p:nvPr>
            <p:ph type="sldNum" sz="quarter" idx="12"/>
          </p:nvPr>
        </p:nvSpPr>
        <p:spPr/>
        <p:txBody>
          <a:bodyPr/>
          <a:lstStyle/>
          <a:p>
            <a:fld id="{4BD3201E-7DF8-462B-AC18-61E63795AE0D}" type="slidenum">
              <a:rPr lang="en-CA" smtClean="0"/>
              <a:t>20</a:t>
            </a:fld>
            <a:endParaRPr lang="en-CA"/>
          </a:p>
        </p:txBody>
      </p:sp>
      <p:sp>
        <p:nvSpPr>
          <p:cNvPr id="10" name="Rectangle 9">
            <a:extLst>
              <a:ext uri="{FF2B5EF4-FFF2-40B4-BE49-F238E27FC236}">
                <a16:creationId xmlns:a16="http://schemas.microsoft.com/office/drawing/2014/main" id="{8BD70C9B-108B-7934-C2BE-E294B179C88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871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spcAft>
                    <a:spcPts val="600"/>
                  </a:spcAft>
                  <a:buNone/>
                </a:pPr>
                <a:r>
                  <a:rPr lang="fr-CA" sz="1800" b="1" dirty="0"/>
                  <a:t>Vérification de code:</a:t>
                </a:r>
              </a:p>
              <a:p>
                <a:pPr algn="just">
                  <a:lnSpc>
                    <a:spcPct val="110000"/>
                  </a:lnSpc>
                  <a:spcBef>
                    <a:spcPts val="200"/>
                  </a:spcBef>
                  <a:spcAft>
                    <a:spcPts val="200"/>
                  </a:spcAft>
                </a:pPr>
                <a:r>
                  <a:rPr lang="fr-CA" sz="1800" dirty="0"/>
                  <a:t>Vérification du code interne de </a:t>
                </a:r>
                <a:r>
                  <a:rPr lang="fr-CA" sz="1800" dirty="0" err="1"/>
                  <a:t>SimCenter</a:t>
                </a:r>
                <a:r>
                  <a:rPr lang="fr-CA" sz="1800" dirty="0"/>
                  <a:t> qui modélise les éléments poutre par des formulations de Timoshenko</a:t>
                </a:r>
              </a:p>
              <a:p>
                <a:pPr algn="just">
                  <a:lnSpc>
                    <a:spcPct val="110000"/>
                  </a:lnSpc>
                  <a:spcBef>
                    <a:spcPts val="200"/>
                  </a:spcBef>
                  <a:spcAft>
                    <a:spcPts val="200"/>
                  </a:spcAft>
                </a:pPr>
                <a:r>
                  <a:rPr lang="fr-CA" sz="1800" dirty="0"/>
                  <a:t>Incompatibilité de la méthode analytique en utilisant l’équation différentielle d’une poutre d’Euler, car l’ordre des équations est différent</a:t>
                </a:r>
              </a:p>
              <a:p>
                <a:pPr algn="just">
                  <a:lnSpc>
                    <a:spcPct val="110000"/>
                  </a:lnSpc>
                  <a:spcBef>
                    <a:spcPts val="200"/>
                  </a:spcBef>
                  <a:spcAft>
                    <a:spcPts val="200"/>
                  </a:spcAft>
                </a:pPr>
                <a:r>
                  <a:rPr lang="fr-CA" sz="1800" dirty="0"/>
                  <a:t>Succès d’une méthode alternative pour l’analyse de convergence basée sur les énergies de déformation</a:t>
                </a:r>
              </a:p>
              <a:p>
                <a:pPr algn="just">
                  <a:lnSpc>
                    <a:spcPct val="110000"/>
                  </a:lnSpc>
                  <a:spcBef>
                    <a:spcPts val="200"/>
                  </a:spcBef>
                  <a:spcAft>
                    <a:spcPts val="200"/>
                  </a:spcAft>
                </a:pPr>
                <a:r>
                  <a:rPr lang="fr-CA" sz="1800" dirty="0"/>
                  <a:t>Code vérifié</a:t>
                </a:r>
              </a:p>
              <a:p>
                <a:pPr marL="0" indent="0" algn="just">
                  <a:lnSpc>
                    <a:spcPct val="110000"/>
                  </a:lnSpc>
                  <a:spcBef>
                    <a:spcPts val="200"/>
                  </a:spcBef>
                  <a:spcAft>
                    <a:spcPts val="200"/>
                  </a:spcAft>
                  <a:buNone/>
                </a:pPr>
                <a:endParaRPr lang="fr-CA" sz="1800" dirty="0"/>
              </a:p>
              <a:p>
                <a:pPr marL="0" indent="0" algn="just">
                  <a:lnSpc>
                    <a:spcPct val="110000"/>
                  </a:lnSpc>
                  <a:spcAft>
                    <a:spcPts val="600"/>
                  </a:spcAft>
                  <a:buNone/>
                </a:pPr>
                <a:r>
                  <a:rPr lang="fr-CA" sz="1800" b="1" dirty="0"/>
                  <a:t>Vérification de solution:</a:t>
                </a:r>
              </a:p>
              <a:p>
                <a:pPr algn="just">
                  <a:lnSpc>
                    <a:spcPct val="110000"/>
                  </a:lnSpc>
                  <a:spcBef>
                    <a:spcPts val="200"/>
                  </a:spcBef>
                  <a:spcAft>
                    <a:spcPts val="200"/>
                  </a:spcAft>
                </a:pPr>
                <a:r>
                  <a:rPr lang="en-CA" sz="1800" dirty="0"/>
                  <a:t>Approximation de Richardson</a:t>
                </a:r>
              </a:p>
              <a:p>
                <a:pPr algn="just">
                  <a:lnSpc>
                    <a:spcPct val="110000"/>
                  </a:lnSpc>
                  <a:spcBef>
                    <a:spcPts val="200"/>
                  </a:spcBef>
                  <a:spcAft>
                    <a:spcPts val="200"/>
                  </a:spcAft>
                </a:pPr>
                <a:r>
                  <a:rPr lang="fr-CA" sz="1800" dirty="0"/>
                  <a:t>Solution vérifiée</a:t>
                </a:r>
              </a:p>
              <a:p>
                <a:pPr algn="just">
                  <a:lnSpc>
                    <a:spcPct val="110000"/>
                  </a:lnSpc>
                  <a:spcBef>
                    <a:spcPts val="200"/>
                  </a:spcBef>
                  <a:spcAft>
                    <a:spcPts val="200"/>
                  </a:spcAft>
                </a:pPr>
                <a:endParaRPr lang="fr-CA" sz="1800" dirty="0"/>
              </a:p>
              <a:p>
                <a:pPr marL="0" indent="0" algn="just">
                  <a:lnSpc>
                    <a:spcPct val="110000"/>
                  </a:lnSpc>
                  <a:spcAft>
                    <a:spcPts val="600"/>
                  </a:spcAft>
                  <a:buNone/>
                </a:pPr>
                <a:r>
                  <a:rPr lang="en-CA" sz="1800" b="1" dirty="0"/>
                  <a:t>Validation:</a:t>
                </a:r>
              </a:p>
              <a:p>
                <a:pPr algn="just">
                  <a:lnSpc>
                    <a:spcPct val="110000"/>
                  </a:lnSpc>
                  <a:spcBef>
                    <a:spcPts val="200"/>
                  </a:spcBef>
                  <a:spcAft>
                    <a:spcPts val="200"/>
                  </a:spcAft>
                </a:pPr>
                <a:r>
                  <a:rPr lang="fr-CA" sz="1800" dirty="0"/>
                  <a:t>Trop d’hypothèses et d’inconnues</a:t>
                </a:r>
              </a:p>
              <a:p>
                <a:pPr algn="just">
                  <a:lnSpc>
                    <a:spcPct val="110000"/>
                  </a:lnSpc>
                  <a:spcBef>
                    <a:spcPts val="200"/>
                  </a:spcBef>
                  <a:spcAft>
                    <a:spcPts val="200"/>
                  </a:spcAft>
                </a:pPr>
                <a:r>
                  <a:rPr lang="fr-CA" sz="1800" dirty="0"/>
                  <a:t>0 appartient à l’intervalle d’incertitude de </a:t>
                </a:r>
                <a14:m>
                  <m:oMath xmlns:m="http://schemas.openxmlformats.org/officeDocument/2006/math">
                    <m:sSub>
                      <m:sSubPr>
                        <m:ctrlPr>
                          <a:rPr lang="en-CA" sz="1800" i="1" dirty="0" smtClean="0">
                            <a:latin typeface="Cambria Math" panose="02040503050406030204" pitchFamily="18" charset="0"/>
                          </a:rPr>
                        </m:ctrlPr>
                      </m:sSubPr>
                      <m:e>
                        <m:r>
                          <a:rPr lang="en-CA" sz="1800" b="0" i="1" dirty="0" smtClean="0">
                            <a:latin typeface="Cambria Math" panose="02040503050406030204" pitchFamily="18" charset="0"/>
                          </a:rPr>
                          <m:t>𝛿</m:t>
                        </m:r>
                      </m:e>
                      <m:sub>
                        <m:r>
                          <a:rPr lang="en-CA" sz="1800" b="0" i="1" dirty="0" smtClean="0">
                            <a:latin typeface="Cambria Math" panose="02040503050406030204" pitchFamily="18" charset="0"/>
                          </a:rPr>
                          <m:t>𝑚𝑜𝑑𝑒𝑙</m:t>
                        </m:r>
                      </m:sub>
                    </m:sSub>
                    <m:r>
                      <a:rPr lang="en-CA" sz="1800" b="0" i="1" dirty="0" smtClean="0">
                        <a:latin typeface="Cambria Math" panose="02040503050406030204" pitchFamily="18" charset="0"/>
                      </a:rPr>
                      <m:t> </m:t>
                    </m:r>
                  </m:oMath>
                </a14:m>
                <a:r>
                  <a:rPr lang="fr-CA" sz="1800" dirty="0"/>
                  <a:t>mais intervalle trop large</a:t>
                </a:r>
              </a:p>
              <a:p>
                <a:pPr algn="just">
                  <a:lnSpc>
                    <a:spcPct val="110000"/>
                  </a:lnSpc>
                  <a:spcBef>
                    <a:spcPts val="200"/>
                  </a:spcBef>
                  <a:spcAft>
                    <a:spcPts val="200"/>
                  </a:spcAft>
                </a:pPr>
                <a:r>
                  <a:rPr lang="fr-CA" sz="1800" dirty="0"/>
                  <a:t>Validation peu concluante </a:t>
                </a:r>
                <a:r>
                  <a:rPr lang="en-CA" sz="1800" dirty="0"/>
                  <a:t>, il faut </a:t>
                </a:r>
                <a:r>
                  <a:rPr lang="en-CA" sz="1800" dirty="0" err="1"/>
                  <a:t>réduire</a:t>
                </a:r>
                <a:r>
                  <a:rPr lang="en-CA" sz="1800" dirty="0"/>
                  <a:t>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t> pour </a:t>
                </a:r>
                <a:r>
                  <a:rPr lang="en-CA" sz="1800" dirty="0" err="1"/>
                  <a:t>réduire</a:t>
                </a:r>
                <a:r>
                  <a:rPr lang="en-CA" sz="1800" dirty="0"/>
                  <a: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i="1" dirty="0">
                            <a:latin typeface="Cambria Math" panose="02040503050406030204" pitchFamily="18" charset="0"/>
                          </a:rPr>
                          <m:t>𝑣𝑎𝑙</m:t>
                        </m:r>
                        <m:r>
                          <a:rPr lang="en-CA" sz="1800" i="1" dirty="0">
                            <a:latin typeface="Cambria Math" panose="02040503050406030204" pitchFamily="18" charset="0"/>
                          </a:rPr>
                          <m:t> </m:t>
                        </m:r>
                      </m:sub>
                    </m:sSub>
                  </m:oMath>
                </a14:m>
                <a:endParaRPr lang="en-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r="-348" b="-114"/>
                </a:stretch>
              </a:blipFill>
            </p:spPr>
            <p:txBody>
              <a:bodyPr/>
              <a:lstStyle/>
              <a:p>
                <a:r>
                  <a:rPr lang="fr-FR">
                    <a:noFill/>
                  </a:rPr>
                  <a:t> </a:t>
                </a:r>
              </a:p>
            </p:txBody>
          </p:sp>
        </mc:Fallback>
      </mc:AlternateContent>
      <p:sp>
        <p:nvSpPr>
          <p:cNvPr id="5" name="Slide Number Placeholder 4">
            <a:extLst>
              <a:ext uri="{FF2B5EF4-FFF2-40B4-BE49-F238E27FC236}">
                <a16:creationId xmlns:a16="http://schemas.microsoft.com/office/drawing/2014/main" id="{4EB7AB3D-9D5F-95C1-52F8-21EA61780E04}"/>
              </a:ext>
            </a:extLst>
          </p:cNvPr>
          <p:cNvSpPr>
            <a:spLocks noGrp="1"/>
          </p:cNvSpPr>
          <p:nvPr>
            <p:ph type="sldNum" sz="quarter" idx="12"/>
          </p:nvPr>
        </p:nvSpPr>
        <p:spPr/>
        <p:txBody>
          <a:bodyPr/>
          <a:lstStyle/>
          <a:p>
            <a:fld id="{4BD3201E-7DF8-462B-AC18-61E63795AE0D}" type="slidenum">
              <a:rPr lang="en-CA" smtClean="0"/>
              <a:t>21</a:t>
            </a:fld>
            <a:endParaRPr lang="en-CA"/>
          </a:p>
        </p:txBody>
      </p:sp>
      <p:sp>
        <p:nvSpPr>
          <p:cNvPr id="6" name="Rectangle 5">
            <a:extLst>
              <a:ext uri="{FF2B5EF4-FFF2-40B4-BE49-F238E27FC236}">
                <a16:creationId xmlns:a16="http://schemas.microsoft.com/office/drawing/2014/main" id="{379D655C-67AB-E820-06C4-1EB5C5CC9F3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812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
        <p:nvSpPr>
          <p:cNvPr id="4" name="Slide Number Placeholder 3">
            <a:extLst>
              <a:ext uri="{FF2B5EF4-FFF2-40B4-BE49-F238E27FC236}">
                <a16:creationId xmlns:a16="http://schemas.microsoft.com/office/drawing/2014/main" id="{9988E0D6-755B-55F1-BEE1-4624BE8EE629}"/>
              </a:ext>
            </a:extLst>
          </p:cNvPr>
          <p:cNvSpPr>
            <a:spLocks noGrp="1"/>
          </p:cNvSpPr>
          <p:nvPr>
            <p:ph type="sldNum" sz="quarter" idx="12"/>
          </p:nvPr>
        </p:nvSpPr>
        <p:spPr/>
        <p:txBody>
          <a:bodyPr/>
          <a:lstStyle/>
          <a:p>
            <a:fld id="{4BD3201E-7DF8-462B-AC18-61E63795AE0D}" type="slidenum">
              <a:rPr lang="en-CA" smtClean="0"/>
              <a:t>22</a:t>
            </a:fld>
            <a:endParaRPr lang="en-CA"/>
          </a:p>
        </p:txBody>
      </p:sp>
      <p:sp>
        <p:nvSpPr>
          <p:cNvPr id="5" name="Rectangle 4">
            <a:extLst>
              <a:ext uri="{FF2B5EF4-FFF2-40B4-BE49-F238E27FC236}">
                <a16:creationId xmlns:a16="http://schemas.microsoft.com/office/drawing/2014/main" id="{7E5C719E-3385-D523-3572-84FA3241B9C0}"/>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944008"/>
                <a:ext cx="10515600" cy="5478872"/>
              </a:xfrm>
            </p:spPr>
            <p:txBody>
              <a:bodyPr>
                <a:noAutofit/>
              </a:bodyPr>
              <a:lstStyle/>
              <a:p>
                <a:pPr marL="0" indent="0" algn="just">
                  <a:lnSpc>
                    <a:spcPct val="110000"/>
                  </a:lnSpc>
                  <a:spcAft>
                    <a:spcPts val="800"/>
                  </a:spcAft>
                  <a:buNone/>
                </a:pPr>
                <a:r>
                  <a:rPr lang="fr-CA" sz="1800" dirty="0">
                    <a:latin typeface="Aptos "/>
                  </a:rPr>
                  <a:t>La modélisation de la colonne vertébrale sur </a:t>
                </a:r>
                <a:r>
                  <a:rPr lang="fr-CA" sz="1800" dirty="0" err="1">
                    <a:latin typeface="Aptos "/>
                  </a:rPr>
                  <a:t>SimCenter</a:t>
                </a:r>
                <a:r>
                  <a:rPr lang="fr-CA" sz="1800" dirty="0">
                    <a:latin typeface="Aptos "/>
                  </a:rPr>
                  <a:t> 3D par éléments Poutre + RBE2.</a:t>
                </a:r>
              </a:p>
              <a:p>
                <a:pPr marL="0" indent="0" algn="just">
                  <a:lnSpc>
                    <a:spcPct val="110000"/>
                  </a:lnSpc>
                  <a:spcAft>
                    <a:spcPts val="1200"/>
                  </a:spcAft>
                  <a:buNone/>
                </a:pPr>
                <a:r>
                  <a:rPr lang="en-CA" sz="1800" dirty="0">
                    <a:latin typeface="Aptos "/>
                  </a:rPr>
                  <a:t>Le </a:t>
                </a:r>
                <a:r>
                  <a:rPr lang="en-US" sz="1800" dirty="0" err="1">
                    <a:latin typeface="Aptos "/>
                  </a:rPr>
                  <a:t>modèle</a:t>
                </a:r>
                <a:r>
                  <a:rPr lang="en-CA" sz="1800" dirty="0">
                    <a:latin typeface="Aptos "/>
                  </a:rPr>
                  <a:t> </a:t>
                </a:r>
                <a:r>
                  <a:rPr lang="fr-CA" sz="1800" dirty="0">
                    <a:latin typeface="Aptos "/>
                  </a:rPr>
                  <a:t>mathématique</a:t>
                </a:r>
                <a:r>
                  <a:rPr lang="en-CA" sz="1800" dirty="0">
                    <a:latin typeface="Aptos "/>
                  </a:rPr>
                  <a:t> </a:t>
                </a:r>
                <a:r>
                  <a:rPr lang="fr-CA" sz="1800" dirty="0">
                    <a:latin typeface="Aptos "/>
                  </a:rPr>
                  <a:t>utilisé pour la modélisation des éléments poutre (PBEAM) sur SimCenter 3D est le modèle de poutre de Timoshenko dont l’équation différentielle est d’ordre 2:</a:t>
                </a:r>
              </a:p>
              <a:p>
                <a:pPr marL="0" indent="0" algn="ctr">
                  <a:spcAft>
                    <a:spcPts val="1200"/>
                  </a:spcAft>
                  <a:buNone/>
                </a:pPr>
                <a14:m>
                  <m:oMathPara xmlns:m="http://schemas.openxmlformats.org/officeDocument/2006/math">
                    <m:oMathParaPr>
                      <m:jc m:val="centerGroup"/>
                    </m:oMathParaPr>
                    <m:oMath xmlns:m="http://schemas.openxmlformats.org/officeDocument/2006/math">
                      <m:f>
                        <m:fPr>
                          <m:ctrlPr>
                            <a:rPr lang="fr-FR" sz="1800" i="1">
                              <a:latin typeface="Cambria Math" panose="02040503050406030204" pitchFamily="18" charset="0"/>
                            </a:rPr>
                          </m:ctrlPr>
                        </m:fPr>
                        <m:num>
                          <m:r>
                            <a:rPr lang="fr-FR" sz="1800" i="1">
                              <a:latin typeface="Cambria Math" panose="02040503050406030204" pitchFamily="18" charset="0"/>
                            </a:rPr>
                            <m:t>𝑑𝑤</m:t>
                          </m:r>
                        </m:num>
                        <m:den>
                          <m:r>
                            <a:rPr lang="fr-FR" sz="1800" i="1">
                              <a:latin typeface="Cambria Math" panose="02040503050406030204" pitchFamily="18" charset="0"/>
                            </a:rPr>
                            <m:t>𝑑𝑥</m:t>
                          </m:r>
                        </m:den>
                      </m:f>
                      <m:r>
                        <a:rPr lang="fr-FR" sz="1800" i="1">
                          <a:latin typeface="Cambria Math" panose="02040503050406030204" pitchFamily="18" charset="0"/>
                        </a:rPr>
                        <m:t>=</m:t>
                      </m:r>
                      <m:r>
                        <a:rPr lang="fr-FR" sz="1800" i="1">
                          <a:latin typeface="Cambria Math" panose="02040503050406030204" pitchFamily="18" charset="0"/>
                        </a:rPr>
                        <m:t>𝜌</m:t>
                      </m:r>
                      <m:r>
                        <a:rPr lang="fr-FR" sz="1800" i="1">
                          <a:latin typeface="Cambria Math" panose="02040503050406030204" pitchFamily="18" charset="0"/>
                        </a:rPr>
                        <m:t>−</m:t>
                      </m:r>
                      <m:f>
                        <m:fPr>
                          <m:ctrlPr>
                            <a:rPr lang="fr-FR" sz="1800" i="1">
                              <a:latin typeface="Cambria Math" panose="02040503050406030204" pitchFamily="18" charset="0"/>
                            </a:rPr>
                          </m:ctrlPr>
                        </m:fPr>
                        <m:num>
                          <m:r>
                            <a:rPr lang="fr-FR" sz="1800" i="1">
                              <a:latin typeface="Cambria Math" panose="02040503050406030204" pitchFamily="18" charset="0"/>
                            </a:rPr>
                            <m:t>1</m:t>
                          </m:r>
                        </m:num>
                        <m:den>
                          <m:r>
                            <a:rPr lang="fr-FR" sz="1800" i="1">
                              <a:latin typeface="Cambria Math" panose="02040503050406030204" pitchFamily="18" charset="0"/>
                            </a:rPr>
                            <m:t>𝜅</m:t>
                          </m:r>
                          <m:r>
                            <a:rPr lang="fr-FR" sz="1800" i="1">
                              <a:latin typeface="Cambria Math" panose="02040503050406030204" pitchFamily="18" charset="0"/>
                            </a:rPr>
                            <m:t>𝐴𝐺</m:t>
                          </m:r>
                        </m:den>
                      </m:f>
                      <m:f>
                        <m:fPr>
                          <m:ctrlPr>
                            <a:rPr lang="fr-FR" sz="1800" i="1">
                              <a:latin typeface="Cambria Math" panose="02040503050406030204" pitchFamily="18" charset="0"/>
                            </a:rPr>
                          </m:ctrlPr>
                        </m:fPr>
                        <m:num>
                          <m:r>
                            <a:rPr lang="fr-FR" sz="1800" i="1">
                              <a:latin typeface="Cambria Math" panose="02040503050406030204" pitchFamily="18" charset="0"/>
                            </a:rPr>
                            <m:t>𝑑</m:t>
                          </m:r>
                        </m:num>
                        <m:den>
                          <m:r>
                            <a:rPr lang="fr-FR" sz="1800" i="1">
                              <a:latin typeface="Cambria Math" panose="02040503050406030204" pitchFamily="18" charset="0"/>
                            </a:rPr>
                            <m:t>𝑑𝑥</m:t>
                          </m:r>
                        </m:den>
                      </m:f>
                      <m:d>
                        <m:dPr>
                          <m:ctrlPr>
                            <a:rPr lang="fr-FR" sz="1800" i="1">
                              <a:latin typeface="Cambria Math" panose="02040503050406030204" pitchFamily="18" charset="0"/>
                            </a:rPr>
                          </m:ctrlPr>
                        </m:dPr>
                        <m:e>
                          <m:r>
                            <a:rPr lang="fr-FR" sz="1800" i="1">
                              <a:latin typeface="Cambria Math" panose="02040503050406030204" pitchFamily="18" charset="0"/>
                            </a:rPr>
                            <m:t>𝐸𝐼</m:t>
                          </m:r>
                          <m:f>
                            <m:fPr>
                              <m:ctrlPr>
                                <a:rPr lang="fr-FR" sz="1800" i="1">
                                  <a:latin typeface="Cambria Math" panose="02040503050406030204" pitchFamily="18" charset="0"/>
                                </a:rPr>
                              </m:ctrlPr>
                            </m:fPr>
                            <m:num>
                              <m:r>
                                <a:rPr lang="fr-FR" sz="1800" i="1">
                                  <a:latin typeface="Cambria Math" panose="02040503050406030204" pitchFamily="18" charset="0"/>
                                </a:rPr>
                                <m:t>𝑑</m:t>
                              </m:r>
                              <m:r>
                                <a:rPr lang="fr-FR" sz="1800" i="1">
                                  <a:latin typeface="Cambria Math" panose="02040503050406030204" pitchFamily="18" charset="0"/>
                                </a:rPr>
                                <m:t>𝜌</m:t>
                              </m:r>
                            </m:num>
                            <m:den>
                              <m:r>
                                <a:rPr lang="fr-FR" sz="1800" i="1">
                                  <a:latin typeface="Cambria Math" panose="02040503050406030204" pitchFamily="18" charset="0"/>
                                </a:rPr>
                                <m:t>𝑑𝑥</m:t>
                              </m:r>
                            </m:den>
                          </m:f>
                        </m:e>
                      </m:d>
                    </m:oMath>
                  </m:oMathPara>
                </a14:m>
                <a:endParaRPr lang="en-CA" sz="1800" i="1" dirty="0">
                  <a:latin typeface="Cambria Math" panose="02040503050406030204" pitchFamily="18" charset="0"/>
                </a:endParaRPr>
              </a:p>
              <a:p>
                <a:pPr marL="0" indent="0">
                  <a:buNone/>
                </a:pPr>
                <a:r>
                  <a:rPr lang="fr-CA" sz="1800" i="1" dirty="0">
                    <a:latin typeface="Aptos "/>
                  </a:rPr>
                  <a:t>Cette équation donne l’évolution de la tangente de la flèche en fonction des moment internes :</a:t>
                </a:r>
              </a:p>
              <a:p>
                <a:pPr lvl="1"/>
                <a14:m>
                  <m:oMath xmlns:m="http://schemas.openxmlformats.org/officeDocument/2006/math">
                    <m:r>
                      <a:rPr lang="fr-FR" sz="1800" i="1" smtClean="0">
                        <a:latin typeface="Cambria Math" panose="02040503050406030204" pitchFamily="18" charset="0"/>
                        <a:ea typeface="Cambria Math" panose="02040503050406030204" pitchFamily="18" charset="0"/>
                      </a:rPr>
                      <m:t>𝜌</m:t>
                    </m:r>
                    <m:r>
                      <a:rPr lang="fr-FR" sz="1800" i="1" smtClean="0">
                        <a:latin typeface="Cambria Math" panose="02040503050406030204" pitchFamily="18" charset="0"/>
                        <a:ea typeface="Cambria Math" panose="02040503050406030204" pitchFamily="18" charset="0"/>
                      </a:rPr>
                      <m:t> </m:t>
                    </m:r>
                  </m:oMath>
                </a14:m>
                <a:r>
                  <a:rPr lang="fr-FR" sz="1800" i="1" dirty="0">
                    <a:latin typeface="Aptos "/>
                  </a:rPr>
                  <a:t>​ : Angle de rotation de la normale à la surface médiane de la poutre,</a:t>
                </a:r>
              </a:p>
              <a:p>
                <a:pPr lvl="1"/>
                <a:r>
                  <a:rPr lang="fr-FR" sz="1800" i="1" dirty="0">
                    <a:latin typeface="Aptos "/>
                  </a:rPr>
                  <a:t>x : Coordonnée dans la direction de l'axe longitudinal de la poutre,</a:t>
                </a:r>
              </a:p>
              <a:p>
                <a:pPr lvl="1"/>
                <a:r>
                  <a:rPr lang="fr-FR" sz="1800" i="1" dirty="0">
                    <a:latin typeface="Aptos "/>
                  </a:rPr>
                  <a:t>E : Module d'élasticité du matériau constituant la poutre,</a:t>
                </a:r>
              </a:p>
              <a:p>
                <a:pPr lvl="1"/>
                <a:r>
                  <a:rPr lang="fr-FR" sz="1800" i="1" dirty="0">
                    <a:latin typeface="Aptos "/>
                  </a:rPr>
                  <a:t>G : Module de cisaillement du matériau constituant la poutre,</a:t>
                </a:r>
              </a:p>
              <a:p>
                <a:pPr lvl="1"/>
                <a:r>
                  <a:rPr lang="fr-FR" sz="1800" i="1" dirty="0">
                    <a:latin typeface="Aptos "/>
                  </a:rPr>
                  <a:t>J : Moment d'inertie de la section transversale de la poutre,</a:t>
                </a:r>
              </a:p>
              <a:p>
                <a:pPr lvl="1"/>
                <a:r>
                  <a:rPr lang="fr-FR" sz="1800" i="1" dirty="0">
                    <a:latin typeface="Aptos "/>
                  </a:rPr>
                  <a:t>I: Moment quadratique,</a:t>
                </a:r>
              </a:p>
              <a:p>
                <a:pPr lvl="1"/>
                <a:r>
                  <a:rPr lang="fr-FR" sz="1800" i="1" dirty="0">
                    <a:latin typeface="Aptos "/>
                  </a:rPr>
                  <a:t>A: section de la poutre;</a:t>
                </a:r>
              </a:p>
              <a:p>
                <a:pPr lvl="1"/>
                <a14:m>
                  <m:oMath xmlns:m="http://schemas.openxmlformats.org/officeDocument/2006/math">
                    <m:r>
                      <a:rPr lang="fr-FR" sz="1800" i="1" smtClean="0">
                        <a:latin typeface="Cambria Math" panose="02040503050406030204" pitchFamily="18" charset="0"/>
                      </a:rPr>
                      <m:t>𝜅</m:t>
                    </m:r>
                  </m:oMath>
                </a14:m>
                <a:r>
                  <a:rPr lang="fr-FR" sz="1800" i="1" dirty="0">
                    <a:latin typeface="Aptos "/>
                  </a:rPr>
                  <a:t>: Coefficient de Timoshenko pour le cisaillement (=5/6 pour une poutre rectangulaire),</a:t>
                </a:r>
              </a:p>
              <a:p>
                <a:pPr lvl="1"/>
                <a:r>
                  <a:rPr lang="fr-FR" sz="18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944008"/>
                <a:ext cx="10515600" cy="5478872"/>
              </a:xfrm>
              <a:blipFill>
                <a:blip r:embed="rId2"/>
                <a:stretch>
                  <a:fillRect l="-522" t="-334" r="-464"/>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
        <p:nvSpPr>
          <p:cNvPr id="2" name="Slide Number Placeholder 1">
            <a:extLst>
              <a:ext uri="{FF2B5EF4-FFF2-40B4-BE49-F238E27FC236}">
                <a16:creationId xmlns:a16="http://schemas.microsoft.com/office/drawing/2014/main" id="{92301E84-9EFE-BF52-6A1D-5F6EB469FC95}"/>
              </a:ext>
            </a:extLst>
          </p:cNvPr>
          <p:cNvSpPr>
            <a:spLocks noGrp="1"/>
          </p:cNvSpPr>
          <p:nvPr>
            <p:ph type="sldNum" sz="quarter" idx="12"/>
          </p:nvPr>
        </p:nvSpPr>
        <p:spPr/>
        <p:txBody>
          <a:bodyPr/>
          <a:lstStyle/>
          <a:p>
            <a:fld id="{4BD3201E-7DF8-462B-AC18-61E63795AE0D}" type="slidenum">
              <a:rPr lang="en-CA" smtClean="0"/>
              <a:t>3</a:t>
            </a:fld>
            <a:endParaRPr lang="en-CA"/>
          </a:p>
        </p:txBody>
      </p:sp>
      <p:sp>
        <p:nvSpPr>
          <p:cNvPr id="4" name="Rectangle 3">
            <a:extLst>
              <a:ext uri="{FF2B5EF4-FFF2-40B4-BE49-F238E27FC236}">
                <a16:creationId xmlns:a16="http://schemas.microsoft.com/office/drawing/2014/main" id="{2ECB3F83-E60B-0F2C-16D8-135EA0351358}"/>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algn="just"/>
            <a:r>
              <a:rPr lang="fr-CA" sz="1800" dirty="0">
                <a:latin typeface="Aptos "/>
              </a:rPr>
              <a:t>MEF:</a:t>
            </a:r>
          </a:p>
          <a:p>
            <a:pPr marL="0" indent="0">
              <a:buNone/>
            </a:pPr>
            <a:r>
              <a:rPr lang="fr-CA" sz="1800" dirty="0">
                <a:latin typeface="Aptos "/>
              </a:rPr>
              <a:t>       -Éléments poutre (PBEAM) : les disques intervertébraux élastiques</a:t>
            </a:r>
          </a:p>
          <a:p>
            <a:pPr marL="0" indent="0">
              <a:buNone/>
            </a:pPr>
            <a:r>
              <a:rPr lang="fr-CA" sz="1800" dirty="0">
                <a:latin typeface="Aptos "/>
              </a:rPr>
              <a:t>       -Éléments RBE2 : modélisent la rigidité des os (des vertèbres)</a:t>
            </a:r>
          </a:p>
          <a:p>
            <a:pPr marL="0" indent="0">
              <a:buNone/>
            </a:pPr>
            <a:r>
              <a:rPr lang="fr-CA" sz="1800" dirty="0">
                <a:latin typeface="Aptos "/>
              </a:rPr>
              <a:t>       -Fonctions de formes linéaires pour les éléments poutre</a:t>
            </a:r>
          </a:p>
          <a:p>
            <a:pPr marL="0" indent="0" algn="ctr">
              <a:buNone/>
            </a:pPr>
            <a:endParaRPr lang="fr-CA" sz="1800" dirty="0">
              <a:latin typeface="Aptos "/>
            </a:endParaRPr>
          </a:p>
          <a:p>
            <a:pPr marL="285750" indent="-285750" algn="just">
              <a:spcBef>
                <a:spcPts val="400"/>
              </a:spcBef>
              <a:buFont typeface="Arial" panose="020B0604020202020204" pitchFamily="34" charset="0"/>
              <a:buChar char="•"/>
            </a:pPr>
            <a:r>
              <a:rPr lang="fr-FR" sz="1800" dirty="0"/>
              <a:t>Entrée du modèle : force verticale exercée sur la colonne vertébrale, (portion du poids reprise par la colonne vertébrale).</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Sortie du modèle : déplacement postérieur des vertèbres. </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Conditions frontières :</a:t>
            </a:r>
          </a:p>
          <a:p>
            <a:pPr marL="0" indent="0" algn="just">
              <a:spcBef>
                <a:spcPts val="400"/>
              </a:spcBef>
              <a:buNone/>
            </a:pPr>
            <a:r>
              <a:rPr lang="fr-FR" sz="1800" dirty="0"/>
              <a:t>	- Encastrement au niveau de la vertèbre S1 (condition de 	Dirichlet);</a:t>
            </a:r>
          </a:p>
          <a:p>
            <a:pPr marL="0" indent="0" algn="just">
              <a:spcBef>
                <a:spcPts val="400"/>
              </a:spcBef>
              <a:buNone/>
            </a:pPr>
            <a:r>
              <a:rPr lang="fr-FR" sz="1800" dirty="0"/>
              <a:t>	- Extrémité libre au niveau de la vertèbre L1 (condition de 	Neumann).</a:t>
            </a:r>
          </a:p>
          <a:p>
            <a:pPr marL="0" indent="0" algn="just">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1B6A496-3F0E-E481-6E85-20264C06F8A2}"/>
              </a:ext>
            </a:extLst>
          </p:cNvPr>
          <p:cNvSpPr>
            <a:spLocks noGrp="1"/>
          </p:cNvSpPr>
          <p:nvPr>
            <p:ph type="sldNum" sz="quarter" idx="12"/>
          </p:nvPr>
        </p:nvSpPr>
        <p:spPr/>
        <p:txBody>
          <a:bodyPr/>
          <a:lstStyle/>
          <a:p>
            <a:fld id="{4BD3201E-7DF8-462B-AC18-61E63795AE0D}" type="slidenum">
              <a:rPr lang="en-CA" smtClean="0"/>
              <a:t>4</a:t>
            </a:fld>
            <a:endParaRPr lang="en-CA"/>
          </a:p>
        </p:txBody>
      </p:sp>
      <p:sp>
        <p:nvSpPr>
          <p:cNvPr id="6" name="Rectangle 5">
            <a:extLst>
              <a:ext uri="{FF2B5EF4-FFF2-40B4-BE49-F238E27FC236}">
                <a16:creationId xmlns:a16="http://schemas.microsoft.com/office/drawing/2014/main" id="{323CFB18-E2B0-C5E5-C634-E3C07F8BD54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1093056"/>
          </a:xfrm>
        </p:spPr>
        <p:txBody>
          <a:bodyPr>
            <a:normAutofit/>
          </a:bodyPr>
          <a:lstStyle/>
          <a:p>
            <a:pPr marL="0" indent="0" algn="just">
              <a:lnSpc>
                <a:spcPct val="110000"/>
              </a:lnSpc>
              <a:buNone/>
            </a:pPr>
            <a:r>
              <a:rPr lang="fr-FR" sz="1800" dirty="0"/>
              <a:t>Propriétés géométriques des éléments poutres (disques intervertébraux) tirés de l’article </a:t>
            </a:r>
            <a:r>
              <a:rPr lang="fr-FR" sz="1800" i="1" dirty="0"/>
              <a:t>«</a:t>
            </a:r>
            <a:r>
              <a:rPr lang="en-US" sz="1800" i="1" dirty="0"/>
              <a:t> Stability of the human spine in  neutral postures </a:t>
            </a:r>
            <a:r>
              <a:rPr lang="fr-FR" sz="1800" i="1" dirty="0"/>
              <a:t>» (Kiefer et al., 1997)</a:t>
            </a:r>
            <a:r>
              <a:rPr lang="fr-FR" sz="1800" dirty="0"/>
              <a:t>.</a:t>
            </a:r>
          </a:p>
          <a:p>
            <a:pPr marL="0" indent="0">
              <a:buNone/>
            </a:pPr>
            <a:endParaRPr lang="fr-FR" sz="1600"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2"/>
          <a:stretch>
            <a:fillRect/>
          </a:stretch>
        </p:blipFill>
        <p:spPr>
          <a:xfrm>
            <a:off x="4021281" y="2164773"/>
            <a:ext cx="3870559" cy="4191577"/>
          </a:xfrm>
          <a:prstGeom prst="rect">
            <a:avLst/>
          </a:prstGeom>
        </p:spPr>
      </p:pic>
      <p:sp>
        <p:nvSpPr>
          <p:cNvPr id="2" name="Slide Number Placeholder 1">
            <a:extLst>
              <a:ext uri="{FF2B5EF4-FFF2-40B4-BE49-F238E27FC236}">
                <a16:creationId xmlns:a16="http://schemas.microsoft.com/office/drawing/2014/main" id="{883405BB-EA7E-718C-7242-ABAB9F3A88A6}"/>
              </a:ext>
            </a:extLst>
          </p:cNvPr>
          <p:cNvSpPr>
            <a:spLocks noGrp="1"/>
          </p:cNvSpPr>
          <p:nvPr>
            <p:ph type="sldNum" sz="quarter" idx="12"/>
          </p:nvPr>
        </p:nvSpPr>
        <p:spPr/>
        <p:txBody>
          <a:bodyPr/>
          <a:lstStyle/>
          <a:p>
            <a:fld id="{4BD3201E-7DF8-462B-AC18-61E63795AE0D}" type="slidenum">
              <a:rPr lang="en-CA" smtClean="0"/>
              <a:t>5</a:t>
            </a:fld>
            <a:endParaRPr lang="en-CA"/>
          </a:p>
        </p:txBody>
      </p:sp>
      <p:sp>
        <p:nvSpPr>
          <p:cNvPr id="4" name="Rectangle 3">
            <a:extLst>
              <a:ext uri="{FF2B5EF4-FFF2-40B4-BE49-F238E27FC236}">
                <a16:creationId xmlns:a16="http://schemas.microsoft.com/office/drawing/2014/main" id="{75AED908-6C16-732A-1E31-71B51F0F2FB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ccolade ouvrante 4">
            <a:extLst>
              <a:ext uri="{FF2B5EF4-FFF2-40B4-BE49-F238E27FC236}">
                <a16:creationId xmlns:a16="http://schemas.microsoft.com/office/drawing/2014/main" id="{A990E065-B949-166B-48E8-9331B0FEC256}"/>
              </a:ext>
            </a:extLst>
          </p:cNvPr>
          <p:cNvSpPr/>
          <p:nvPr/>
        </p:nvSpPr>
        <p:spPr>
          <a:xfrm>
            <a:off x="3600450" y="5305425"/>
            <a:ext cx="314325" cy="857250"/>
          </a:xfrm>
          <a:prstGeom prst="leftBrace">
            <a:avLst>
              <a:gd name="adj1" fmla="val 8333"/>
              <a:gd name="adj2" fmla="val 4888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a:ln w="0"/>
              <a:effectLst>
                <a:outerShdw blurRad="38100" dist="19050" dir="2700000" algn="tl" rotWithShape="0">
                  <a:schemeClr val="dk1">
                    <a:alpha val="40000"/>
                  </a:schemeClr>
                </a:outerShdw>
              </a:effectLst>
            </a:endParaRPr>
          </a:p>
        </p:txBody>
      </p:sp>
      <p:sp>
        <p:nvSpPr>
          <p:cNvPr id="7" name="ZoneTexte 6">
            <a:extLst>
              <a:ext uri="{FF2B5EF4-FFF2-40B4-BE49-F238E27FC236}">
                <a16:creationId xmlns:a16="http://schemas.microsoft.com/office/drawing/2014/main" id="{8BA538D5-96FC-8D2B-CEC0-EE24AA40F0A3}"/>
              </a:ext>
            </a:extLst>
          </p:cNvPr>
          <p:cNvSpPr txBox="1"/>
          <p:nvPr/>
        </p:nvSpPr>
        <p:spPr>
          <a:xfrm>
            <a:off x="816931" y="5410884"/>
            <a:ext cx="2783519" cy="646331"/>
          </a:xfrm>
          <a:prstGeom prst="rect">
            <a:avLst/>
          </a:prstGeom>
          <a:noFill/>
        </p:spPr>
        <p:txBody>
          <a:bodyPr wrap="none" rtlCol="0">
            <a:spAutoFit/>
          </a:bodyPr>
          <a:lstStyle/>
          <a:p>
            <a:r>
              <a:rPr lang="en-US" dirty="0"/>
              <a:t>Données </a:t>
            </a:r>
            <a:r>
              <a:rPr lang="fr-CA" dirty="0"/>
              <a:t>utilisées</a:t>
            </a:r>
          </a:p>
          <a:p>
            <a:r>
              <a:rPr lang="en-US" dirty="0"/>
              <a:t> dans le cadre de </a:t>
            </a:r>
            <a:r>
              <a:rPr lang="fr-CA" dirty="0"/>
              <a:t>ce</a:t>
            </a:r>
            <a:r>
              <a:rPr lang="en-US" dirty="0"/>
              <a:t> </a:t>
            </a:r>
            <a:r>
              <a:rPr lang="fr-CA" dirty="0"/>
              <a:t>projet</a:t>
            </a:r>
          </a:p>
        </p:txBody>
      </p:sp>
    </p:spTree>
    <p:extLst>
      <p:ext uri="{BB962C8B-B14F-4D97-AF65-F5344CB8AC3E}">
        <p14:creationId xmlns:p14="http://schemas.microsoft.com/office/powerpoint/2010/main" val="385495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algn="just"/>
                <a:r>
                  <a:rPr lang="fr-FR" sz="1800" dirty="0"/>
                  <a:t>Utilisation de la norme L</a:t>
                </a:r>
                <a:r>
                  <a:rPr lang="fr-FR" sz="1800" baseline="-25000" dirty="0"/>
                  <a:t>2 </a:t>
                </a:r>
              </a:p>
              <a:p>
                <a:pPr algn="just">
                  <a:spcAft>
                    <a:spcPts val="1200"/>
                  </a:spcAft>
                </a:pPr>
                <a:r>
                  <a:rPr lang="fr-FR" sz="1800" dirty="0"/>
                  <a:t>Comparaison des données de simulations avec la solution d’Euler pour une poutre encastrée libre.</a:t>
                </a:r>
              </a:p>
              <a:p>
                <a:pPr marL="0" indent="0" algn="ctr">
                  <a:spcBef>
                    <a:spcPts val="1200"/>
                  </a:spcBef>
                  <a:spcAft>
                    <a:spcPts val="1200"/>
                  </a:spcAft>
                  <a:buNone/>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oMath>
                  </m:oMathPara>
                </a14:m>
                <a:endParaRPr lang="fr-FR" sz="1800" dirty="0"/>
              </a:p>
              <a:p>
                <a:pPr algn="just"/>
                <a:r>
                  <a:rPr lang="fr-FR" sz="1800" dirty="0"/>
                  <a:t>Hypothèse que l’écart entre le modèle de Timoshenko et Euler est négligeable pour une poutre élancée. </a:t>
                </a:r>
              </a:p>
              <a:p>
                <a:pPr algn="just"/>
                <a:r>
                  <a:rPr lang="fr-FR" sz="1800" dirty="0"/>
                  <a:t>Rappel : Utilisation de fonctions de forme linéaires (ordre p=1).</a:t>
                </a:r>
              </a:p>
              <a:p>
                <a:pPr marL="0" indent="0" algn="just">
                  <a:buNone/>
                </a:pPr>
                <a:endParaRPr lang="fr-FR"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5"/>
                <a:ext cx="10515600" cy="3689982"/>
              </a:xfrm>
              <a:blipFill>
                <a:blip r:embed="rId2"/>
                <a:stretch>
                  <a:fillRect l="-406" t="-1653"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757CB9B-FD13-8DBD-463A-B78342F1905E}"/>
              </a:ext>
            </a:extLst>
          </p:cNvPr>
          <p:cNvSpPr>
            <a:spLocks noGrp="1"/>
          </p:cNvSpPr>
          <p:nvPr>
            <p:ph type="sldNum" sz="quarter" idx="12"/>
          </p:nvPr>
        </p:nvSpPr>
        <p:spPr/>
        <p:txBody>
          <a:bodyPr/>
          <a:lstStyle/>
          <a:p>
            <a:fld id="{4BD3201E-7DF8-462B-AC18-61E63795AE0D}" type="slidenum">
              <a:rPr lang="en-CA" smtClean="0"/>
              <a:t>6</a:t>
            </a:fld>
            <a:endParaRPr lang="en-CA"/>
          </a:p>
        </p:txBody>
      </p:sp>
      <p:sp>
        <p:nvSpPr>
          <p:cNvPr id="5" name="Rectangle 4">
            <a:extLst>
              <a:ext uri="{FF2B5EF4-FFF2-40B4-BE49-F238E27FC236}">
                <a16:creationId xmlns:a16="http://schemas.microsoft.com/office/drawing/2014/main" id="{544778A5-36F1-5C06-BCCE-F98561D46C97}"/>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6" name="Tableau 5">
            <a:extLst>
              <a:ext uri="{FF2B5EF4-FFF2-40B4-BE49-F238E27FC236}">
                <a16:creationId xmlns:a16="http://schemas.microsoft.com/office/drawing/2014/main" id="{B00B1AD9-5795-2743-615E-91EA6DCD67CE}"/>
              </a:ext>
            </a:extLst>
          </p:cNvPr>
          <p:cNvGraphicFramePr>
            <a:graphicFrameLocks noGrp="1"/>
          </p:cNvGraphicFramePr>
          <p:nvPr>
            <p:extLst>
              <p:ext uri="{D42A27DB-BD31-4B8C-83A1-F6EECF244321}">
                <p14:modId xmlns:p14="http://schemas.microsoft.com/office/powerpoint/2010/main" val="499741281"/>
              </p:ext>
            </p:extLst>
          </p:nvPr>
        </p:nvGraphicFramePr>
        <p:xfrm>
          <a:off x="3646004" y="4272116"/>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r>
                        <a:rPr lang="fr-FR" dirty="0"/>
                        <a:t>7853.9814 mm⁴</a:t>
                      </a:r>
                    </a:p>
                  </a:txBody>
                  <a:tcPr/>
                </a:tc>
                <a:extLst>
                  <a:ext uri="{0D108BD9-81ED-4DB2-BD59-A6C34878D82A}">
                    <a16:rowId xmlns:a16="http://schemas.microsoft.com/office/drawing/2014/main" val="1367851737"/>
                  </a:ext>
                </a:extLst>
              </a:tr>
            </a:tbl>
          </a:graphicData>
        </a:graphic>
      </p:graphicFrame>
      <p:sp>
        <p:nvSpPr>
          <p:cNvPr id="7" name="ZoneTexte 4">
            <a:extLst>
              <a:ext uri="{FF2B5EF4-FFF2-40B4-BE49-F238E27FC236}">
                <a16:creationId xmlns:a16="http://schemas.microsoft.com/office/drawing/2014/main" id="{E82971CF-9160-D91A-EF86-921562F3443D}"/>
              </a:ext>
            </a:extLst>
          </p:cNvPr>
          <p:cNvSpPr txBox="1"/>
          <p:nvPr/>
        </p:nvSpPr>
        <p:spPr>
          <a:xfrm>
            <a:off x="3646004" y="3916458"/>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Tree>
    <p:extLst>
      <p:ext uri="{BB962C8B-B14F-4D97-AF65-F5344CB8AC3E}">
        <p14:creationId xmlns:p14="http://schemas.microsoft.com/office/powerpoint/2010/main" val="120075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r>
              <a:rPr lang="fr-FR" sz="1800" dirty="0"/>
              <a:t>La solution numérique générée par </a:t>
            </a:r>
            <a:r>
              <a:rPr lang="fr-FR" sz="1800" dirty="0" err="1"/>
              <a:t>SimCenter</a:t>
            </a:r>
            <a:r>
              <a:rPr lang="fr-FR" sz="1800" dirty="0"/>
              <a:t> 3D se rapproche de la solution analytique de la poutre d’Euler</a:t>
            </a:r>
          </a:p>
          <a:p>
            <a:r>
              <a:rPr lang="fr-FR" sz="1800" dirty="0"/>
              <a:t>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018683162"/>
              </p:ext>
            </p:extLst>
          </p:nvPr>
        </p:nvGraphicFramePr>
        <p:xfrm>
          <a:off x="4149214" y="850497"/>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00805"/>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
        <p:nvSpPr>
          <p:cNvPr id="6" name="Slide Number Placeholder 5">
            <a:extLst>
              <a:ext uri="{FF2B5EF4-FFF2-40B4-BE49-F238E27FC236}">
                <a16:creationId xmlns:a16="http://schemas.microsoft.com/office/drawing/2014/main" id="{63ED61C5-622C-995C-0DE8-5E1309E154E6}"/>
              </a:ext>
            </a:extLst>
          </p:cNvPr>
          <p:cNvSpPr>
            <a:spLocks noGrp="1"/>
          </p:cNvSpPr>
          <p:nvPr>
            <p:ph type="sldNum" sz="quarter" idx="12"/>
          </p:nvPr>
        </p:nvSpPr>
        <p:spPr/>
        <p:txBody>
          <a:bodyPr/>
          <a:lstStyle/>
          <a:p>
            <a:fld id="{4BD3201E-7DF8-462B-AC18-61E63795AE0D}" type="slidenum">
              <a:rPr lang="en-CA" smtClean="0"/>
              <a:t>7</a:t>
            </a:fld>
            <a:endParaRPr lang="en-CA"/>
          </a:p>
        </p:txBody>
      </p:sp>
      <p:sp>
        <p:nvSpPr>
          <p:cNvPr id="7" name="Rectangle 6">
            <a:extLst>
              <a:ext uri="{FF2B5EF4-FFF2-40B4-BE49-F238E27FC236}">
                <a16:creationId xmlns:a16="http://schemas.microsoft.com/office/drawing/2014/main" id="{9B25CCFB-72DC-C36C-CA55-FF3A03C5FD2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919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Analyse de convergence par raffinement de maillage: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3501150075"/>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
        <p:nvSpPr>
          <p:cNvPr id="8" name="Slide Number Placeholder 7">
            <a:extLst>
              <a:ext uri="{FF2B5EF4-FFF2-40B4-BE49-F238E27FC236}">
                <a16:creationId xmlns:a16="http://schemas.microsoft.com/office/drawing/2014/main" id="{300CCEB3-B48F-04AC-1D6F-1318E1778E4F}"/>
              </a:ext>
            </a:extLst>
          </p:cNvPr>
          <p:cNvSpPr>
            <a:spLocks noGrp="1"/>
          </p:cNvSpPr>
          <p:nvPr>
            <p:ph type="sldNum" sz="quarter" idx="12"/>
          </p:nvPr>
        </p:nvSpPr>
        <p:spPr/>
        <p:txBody>
          <a:bodyPr/>
          <a:lstStyle/>
          <a:p>
            <a:fld id="{4BD3201E-7DF8-462B-AC18-61E63795AE0D}" type="slidenum">
              <a:rPr lang="en-CA" smtClean="0"/>
              <a:t>8</a:t>
            </a:fld>
            <a:endParaRPr lang="en-CA"/>
          </a:p>
        </p:txBody>
      </p:sp>
      <p:sp>
        <p:nvSpPr>
          <p:cNvPr id="9" name="Rectangle 8">
            <a:extLst>
              <a:ext uri="{FF2B5EF4-FFF2-40B4-BE49-F238E27FC236}">
                <a16:creationId xmlns:a16="http://schemas.microsoft.com/office/drawing/2014/main" id="{3431CCDD-506C-A729-EF4F-6B8D00D91FB1}"/>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239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r>
                  <a:rPr lang="fr-CA" sz="1800" dirty="0"/>
                  <a:t>L’erreur de discrétisation en éléments finis converge en O(h</a:t>
                </a:r>
                <a:r>
                  <a:rPr lang="fr-CA" sz="1800" baseline="30000" dirty="0"/>
                  <a:t>p+1</a:t>
                </a:r>
                <a:r>
                  <a:rPr lang="fr-CA" sz="1800" dirty="0"/>
                  <a:t>) avec l’erreur L2, p étant l’ordre de la fonction de forme utilisée.</a:t>
                </a:r>
              </a:p>
              <a:p>
                <a:pPr algn="just"/>
                <a:r>
                  <a:rPr lang="fr-CA" sz="1800" dirty="0" err="1"/>
                  <a:t>SimCenter</a:t>
                </a:r>
                <a:r>
                  <a:rPr lang="fr-CA" sz="1800" dirty="0"/>
                  <a:t> utilise des éléments linéaires donc l’ordre formel attendu est de </a:t>
                </a:r>
                <a:r>
                  <a:rPr lang="fr-CA" sz="1800" i="1" dirty="0"/>
                  <a:t>p</a:t>
                </a:r>
                <a:r>
                  <a:rPr lang="fr-CA" sz="1800" i="1" baseline="-25000" dirty="0"/>
                  <a:t>f</a:t>
                </a:r>
                <a:r>
                  <a:rPr lang="fr-CA" sz="1800" i="1" dirty="0"/>
                  <a:t>=2.</a:t>
                </a:r>
                <a:r>
                  <a:rPr lang="fr-CA" sz="1800" dirty="0"/>
                  <a:t>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algn="just"/>
                <a:r>
                  <a:rPr lang="fr-CA" sz="1800" dirty="0"/>
                  <a:t>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algn="just"/>
                <a:r>
                  <a:rPr lang="fr-CA" sz="1800" dirty="0"/>
                  <a:t>L’écart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2" r="-464"/>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B38F592B-53CF-0FFE-D64B-347489E071F6}"/>
              </a:ext>
            </a:extLst>
          </p:cNvPr>
          <p:cNvSpPr>
            <a:spLocks noGrp="1"/>
          </p:cNvSpPr>
          <p:nvPr>
            <p:ph type="sldNum" sz="quarter" idx="12"/>
          </p:nvPr>
        </p:nvSpPr>
        <p:spPr/>
        <p:txBody>
          <a:bodyPr/>
          <a:lstStyle/>
          <a:p>
            <a:fld id="{4BD3201E-7DF8-462B-AC18-61E63795AE0D}" type="slidenum">
              <a:rPr lang="en-CA" smtClean="0"/>
              <a:t>9</a:t>
            </a:fld>
            <a:endParaRPr lang="en-CA"/>
          </a:p>
        </p:txBody>
      </p:sp>
      <p:sp>
        <p:nvSpPr>
          <p:cNvPr id="5" name="Rectangle 4">
            <a:extLst>
              <a:ext uri="{FF2B5EF4-FFF2-40B4-BE49-F238E27FC236}">
                <a16:creationId xmlns:a16="http://schemas.microsoft.com/office/drawing/2014/main" id="{9BB7D0A8-FC31-AB5E-1C26-E3FAF9D0B9E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89215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2.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1444</TotalTime>
  <Words>2285</Words>
  <Application>Microsoft Office PowerPoint</Application>
  <PresentationFormat>Grand écran</PresentationFormat>
  <Paragraphs>331</Paragraphs>
  <Slides>22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22</vt:i4>
      </vt:variant>
    </vt:vector>
  </HeadingPairs>
  <TitlesOfParts>
    <vt:vector size="31" baseType="lpstr">
      <vt:lpstr>Aptos</vt:lpstr>
      <vt:lpstr>Aptos </vt:lpstr>
      <vt:lpstr>Aptos Display</vt:lpstr>
      <vt:lpstr>Aptos Narrow</vt:lpstr>
      <vt:lpstr>Arial</vt:lpstr>
      <vt:lpstr>Calibri</vt:lpstr>
      <vt:lpstr>Cambria Math</vt:lpstr>
      <vt:lpstr>Wingdings</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 – méthode alternative</vt:lpstr>
      <vt:lpstr>Vérification de code – méthode alternative</vt:lpstr>
      <vt:lpstr>Vérification de code – méthode alternative</vt:lpstr>
      <vt:lpstr>Vérification de solution</vt:lpstr>
      <vt:lpstr>Vérification de solution</vt:lpstr>
      <vt:lpstr>Propagation des incertitudes </vt:lpstr>
      <vt:lpstr>Propagation des incertitudes </vt:lpstr>
      <vt:lpstr>Propagation des incertitudes </vt:lpstr>
      <vt:lpstr>Propagation des incertitudes </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Mohamed Mahdi Sahbi Ben Daya</cp:lastModifiedBy>
  <cp:revision>67</cp:revision>
  <dcterms:created xsi:type="dcterms:W3CDTF">2024-02-09T05:24:05Z</dcterms:created>
  <dcterms:modified xsi:type="dcterms:W3CDTF">2024-04-15T18:32:08Z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