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89" r:id="rId15"/>
    <p:sldId id="291" r:id="rId16"/>
    <p:sldId id="290"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fr-FR"/>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0">
        <ac:context len="323" hash="1464792153"/>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729998987"/>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déformations)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a été réalisée sur le logiciel SimCenter 3D en utilisant des éléments de type poutre ainsi que des éléments RBE2. </a:t>
                </a: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num>
                        <m:den>
                          <m:r>
                            <a:rPr lang="fr-FR" sz="1800" i="1">
                              <a:latin typeface="Cambria Math" panose="02040503050406030204" pitchFamily="18" charset="0"/>
                            </a:rPr>
                            <m:t>𝑑</m:t>
                          </m:r>
                          <m:sSup>
                            <m:sSupPr>
                              <m:ctrlPr>
                                <a:rPr lang="fr-FR" sz="1800" i="1">
                                  <a:latin typeface="Cambria Math" panose="02040503050406030204" pitchFamily="18" charset="0"/>
                                </a:rPr>
                              </m:ctrlPr>
                            </m:sSupPr>
                            <m:e>
                              <m:r>
                                <a:rPr lang="fr-FR" sz="1800" i="1">
                                  <a:latin typeface="Cambria Math" panose="02040503050406030204" pitchFamily="18" charset="0"/>
                                </a:rPr>
                                <m:t>𝑥</m:t>
                              </m:r>
                            </m:e>
                            <m:sup>
                              <m:r>
                                <a:rPr lang="fr-FR" sz="1800" i="1">
                                  <a:latin typeface="Cambria Math" panose="02040503050406030204" pitchFamily="18" charset="0"/>
                                </a:rPr>
                                <m:t>2</m:t>
                              </m:r>
                            </m:sup>
                          </m:sSup>
                        </m:den>
                      </m:f>
                      <m:d>
                        <m:dPr>
                          <m:ctrlPr>
                            <a:rPr lang="fr-FR" sz="1800" i="1">
                              <a:latin typeface="Cambria Math" panose="02040503050406030204" pitchFamily="18" charset="0"/>
                            </a:rPr>
                          </m:ctrlPr>
                        </m:dPr>
                        <m:e>
                          <m:r>
                            <a:rPr lang="fr-FR" sz="1800" i="1">
                              <a:latin typeface="Cambria Math" panose="02040503050406030204" pitchFamily="18" charset="0"/>
                            </a:rPr>
                            <m:t>𝐸</m:t>
                          </m:r>
                          <m:r>
                            <a:rPr lang="fr-FR" sz="1800" b="0" i="1" smtClean="0">
                              <a:latin typeface="Cambria Math" panose="02040503050406030204" pitchFamily="18" charset="0"/>
                            </a:rPr>
                            <m:t>𝐼</m:t>
                          </m:r>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r>
                                <a:rPr lang="fr-FR" sz="1800" i="1" smtClean="0">
                                  <a:latin typeface="Cambria Math" panose="02040503050406030204" pitchFamily="18" charset="0"/>
                                  <a:ea typeface="Cambria Math" panose="02040503050406030204" pitchFamily="18" charset="0"/>
                                </a:rPr>
                                <m:t>𝜌</m:t>
                              </m:r>
                            </m:num>
                            <m:den>
                              <m:r>
                                <a:rPr lang="fr-FR" sz="1800" i="1">
                                  <a:latin typeface="Cambria Math" panose="02040503050406030204" pitchFamily="18" charset="0"/>
                                </a:rPr>
                                <m:t>𝑑</m:t>
                              </m:r>
                              <m:r>
                                <a:rPr lang="fr-FR" sz="1800" b="0" i="1" smtClean="0">
                                  <a:latin typeface="Cambria Math" panose="02040503050406030204" pitchFamily="18" charset="0"/>
                                </a:rPr>
                                <m:t>𝑥</m:t>
                              </m:r>
                            </m:den>
                          </m:f>
                        </m:e>
                      </m:d>
                      <m:r>
                        <a:rPr lang="fr-FR" sz="1800" b="0" i="1" smtClean="0">
                          <a:latin typeface="Cambria Math" panose="02040503050406030204" pitchFamily="18" charset="0"/>
                        </a:rPr>
                        <m:t>=</m:t>
                      </m:r>
                      <m:r>
                        <a:rPr lang="fr-FR" sz="1800" b="0" i="1" smtClean="0">
                          <a:latin typeface="Cambria Math" panose="02040503050406030204" pitchFamily="18" charset="0"/>
                        </a:rPr>
                        <m:t>𝑞</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oMath>
                  </m:oMathPara>
                </a14:m>
                <a:endParaRPr lang="fr-CA" sz="18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q : Charge répartie sur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b="-7898"/>
                </a:stretch>
              </a:blipFill>
            </p:spPr>
            <p:txBody>
              <a:bodyPr/>
              <a:lstStyle/>
              <a:p>
                <a:r>
                  <a:rPr lang="fr-FR">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Le modèle en éléments finis de la colonne vertébrale sur </a:t>
            </a:r>
            <a:r>
              <a:rPr lang="fr-CA" sz="1800" dirty="0" err="1">
                <a:latin typeface="Aptos "/>
              </a:rPr>
              <a:t>SimCenter</a:t>
            </a:r>
            <a:r>
              <a:rPr lang="fr-CA" sz="1800" dirty="0">
                <a:latin typeface="Aptos "/>
              </a:rPr>
              <a:t> 3D:</a:t>
            </a:r>
          </a:p>
          <a:p>
            <a:pPr marL="0" indent="0" algn="ctr">
              <a:buNone/>
            </a:pPr>
            <a:r>
              <a:rPr lang="fr-CA" sz="1800" dirty="0">
                <a:latin typeface="Aptos "/>
              </a:rPr>
              <a:t>Éléments poutre (PBEAM) : les disques intervertébraux élastiques</a:t>
            </a:r>
          </a:p>
          <a:p>
            <a:pPr marL="0" indent="0" algn="ctr">
              <a:buNone/>
            </a:pPr>
            <a:r>
              <a:rPr lang="fr-CA" sz="1800" dirty="0">
                <a:latin typeface="Aptos "/>
              </a:rPr>
              <a:t>Éléments RBE2 : modélisent la rigidité des os (des vertèbres)</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L’entrée du modèle est la charge verticale exercée sur la colonne vertébrale, qui n’est autre que la portion du poids reprise par la colonne vertébrale et pas par les muscles du corps d’un individu.</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La sortie du modèle correspond au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Les conditions frontières de ce modèle sont:</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fontScale="55000" lnSpcReduction="20000"/>
          </a:bodyPr>
          <a:lstStyle/>
          <a:p>
            <a:pPr marL="0" indent="0" algn="just">
              <a:lnSpc>
                <a:spcPct val="110000"/>
              </a:lnSpc>
              <a:buNone/>
            </a:pPr>
            <a:r>
              <a:rPr lang="fr-FR" sz="3300" dirty="0"/>
              <a:t>Une fois le type d’éléments choisi, il faut à présent modéliser les différentes vertèbres et cela en configurant les propriétés géométriques des éléments poutres. L’article </a:t>
            </a:r>
            <a:r>
              <a:rPr lang="fr-FR" sz="3300" i="1" dirty="0"/>
              <a:t>«</a:t>
            </a:r>
            <a:r>
              <a:rPr lang="en-US" sz="3300" i="1" dirty="0"/>
              <a:t> Stability of the human spine in  neutral postures </a:t>
            </a:r>
            <a:r>
              <a:rPr lang="fr-FR" sz="3300" i="1" dirty="0"/>
              <a:t>» (Kiefer et al., 1997) </a:t>
            </a:r>
            <a:r>
              <a:rPr lang="fr-FR" sz="33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r>
                  <a:rPr lang="fr-FR" sz="1800" dirty="0"/>
                  <a:t>Comparaison des données de simulations avec la solution d’Euler pour une poutre encastrée libre.</a:t>
                </a:r>
              </a:p>
              <a:p>
                <a:pPr marL="0" indent="0" algn="ctr">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 de forme linéaire ordre p=1.</a:t>
                </a:r>
              </a:p>
              <a:p>
                <a:pPr marL="0" indent="0" algn="just">
                  <a:buNone/>
                </a:pPr>
                <a:endParaRPr lang="fr-FR"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3"/>
                <a:stretch>
                  <a:fillRect l="-406" t="-1653"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1023842006"/>
              </p:ext>
            </p:extLst>
          </p:nvPr>
        </p:nvGraphicFramePr>
        <p:xfrm>
          <a:off x="3655836" y="3878825"/>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55836" y="354304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err="1"/>
              <a:t>Lasolution</a:t>
            </a:r>
            <a:r>
              <a:rPr lang="fr-FR" sz="1800" dirty="0"/>
              <a:t> numérique générée par </a:t>
            </a:r>
            <a:r>
              <a:rPr lang="fr-FR" sz="1800" dirty="0" err="1"/>
              <a:t>SimCenter</a:t>
            </a:r>
            <a:r>
              <a:rPr lang="fr-FR" sz="1800" dirty="0"/>
              <a:t>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1287</TotalTime>
  <Words>2609</Words>
  <Application>Microsoft Office PowerPoint</Application>
  <PresentationFormat>Grand écran</PresentationFormat>
  <Paragraphs>312</Paragraphs>
  <Slides>22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59</cp:revision>
  <dcterms:created xsi:type="dcterms:W3CDTF">2024-02-09T05:24:05Z</dcterms:created>
  <dcterms:modified xsi:type="dcterms:W3CDTF">2024-04-14T03:53:43Z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