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0" r:id="rId15"/>
    <p:sldId id="270" r:id="rId16"/>
    <p:sldId id="281" r:id="rId17"/>
    <p:sldId id="272" r:id="rId18"/>
    <p:sldId id="282" r:id="rId19"/>
    <p:sldId id="283" r:id="rId20"/>
    <p:sldId id="277" r:id="rId21"/>
    <p:sldId id="278" r:id="rId22"/>
    <p:sldId id="279" r:id="rId23"/>
    <p:sldId id="301" r:id="rId24"/>
    <p:sldId id="289" r:id="rId25"/>
    <p:sldId id="302" r:id="rId26"/>
    <p:sldId id="303" r:id="rId27"/>
    <p:sldId id="274" r:id="rId28"/>
    <p:sldId id="296" r:id="rId29"/>
    <p:sldId id="287" r:id="rId30"/>
    <p:sldId id="297" r:id="rId31"/>
    <p:sldId id="298" r:id="rId32"/>
    <p:sldId id="288" r:id="rId33"/>
    <p:sldId id="299" r:id="rId34"/>
    <p:sldId id="300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7CECEA-FDC6-4AA3-93CC-AB5DFCC97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Układ stabilizacji poziomu cieczy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8B7BC42-82AE-48D1-854E-9620FAD1D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63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1D0240-FB68-429B-8887-F76A31A0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4.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299363-D8C2-46AC-AC50-64F28CC7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pl-PL" sz="2000" dirty="0"/>
              <a:t>Zadanie obejmuje wykonanie dokumentacji zawierającej opis stanowiska, schematy oraz dokumentację oprogramowania.</a:t>
            </a:r>
            <a:endParaRPr lang="pl-PL" sz="1600" dirty="0"/>
          </a:p>
          <a:p>
            <a:pPr lvl="1"/>
            <a:r>
              <a:rPr lang="pl-PL" sz="1800" dirty="0"/>
              <a:t>4a – dwutygodniowe raporty</a:t>
            </a:r>
            <a:endParaRPr lang="pl-PL" sz="1400" dirty="0"/>
          </a:p>
          <a:p>
            <a:pPr lvl="1"/>
            <a:r>
              <a:rPr lang="pl-PL" sz="1800" dirty="0"/>
              <a:t>4b – prezentacje na każdych zajęciach</a:t>
            </a:r>
            <a:endParaRPr lang="pl-PL" sz="1400" dirty="0"/>
          </a:p>
          <a:p>
            <a:pPr lvl="1"/>
            <a:r>
              <a:rPr lang="pl-PL" sz="1800" dirty="0"/>
              <a:t>4c – pełna dokumentacja końcowa</a:t>
            </a:r>
            <a:endParaRPr lang="pl-PL" sz="1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166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F6B883-30C7-4C10-BFA5-6AEA28F1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5. i 6.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12E78E-DC0F-4773-ABAD-C48C767B9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z="2400" dirty="0"/>
              <a:t>Zadanie 5. – wykonanie makiety 3D (np. przy użyciu </a:t>
            </a:r>
            <a:r>
              <a:rPr lang="pl-PL" sz="2400" dirty="0" err="1"/>
              <a:t>SolidWorks</a:t>
            </a:r>
            <a:r>
              <a:rPr lang="pl-PL" sz="2400" dirty="0"/>
              <a:t>, </a:t>
            </a:r>
            <a:r>
              <a:rPr lang="pl-PL" sz="2400" dirty="0" err="1"/>
              <a:t>Blender</a:t>
            </a:r>
            <a:r>
              <a:rPr lang="pl-PL" sz="2400" dirty="0"/>
              <a:t>)</a:t>
            </a:r>
          </a:p>
          <a:p>
            <a:pPr lvl="0"/>
            <a:r>
              <a:rPr lang="pl-PL" sz="2400" dirty="0"/>
              <a:t>Zadanie 6. – wykonanie instrukcji użytkowania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224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6759F6-0D72-461E-98F2-5A667982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422" y="463530"/>
            <a:ext cx="7729728" cy="1188720"/>
          </a:xfrm>
        </p:spPr>
        <p:txBody>
          <a:bodyPr/>
          <a:lstStyle/>
          <a:p>
            <a:r>
              <a:rPr lang="pl-PL" dirty="0"/>
              <a:t>Diagram </a:t>
            </a:r>
            <a:r>
              <a:rPr lang="pl-PL" dirty="0" err="1"/>
              <a:t>gantta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E976B62-E6FA-4281-99CA-B2585E588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166" y="1950225"/>
            <a:ext cx="4062779" cy="459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7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4CC596-EB20-49D0-941F-3BCC3350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Konstrukcja modelu</a:t>
            </a:r>
          </a:p>
        </p:txBody>
      </p:sp>
    </p:spTree>
    <p:extLst>
      <p:ext uri="{BB962C8B-B14F-4D97-AF65-F5344CB8AC3E}">
        <p14:creationId xmlns:p14="http://schemas.microsoft.com/office/powerpoint/2010/main" val="1888593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17FB3D-D1C5-495A-A582-EEE706F1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044" y="560246"/>
            <a:ext cx="7729728" cy="1188720"/>
          </a:xfrm>
        </p:spPr>
        <p:txBody>
          <a:bodyPr/>
          <a:lstStyle/>
          <a:p>
            <a:r>
              <a:rPr lang="pl-PL" dirty="0"/>
              <a:t>Wstępny pomysł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77FFB956-C93A-4F19-B28D-0181CF990FE3}"/>
              </a:ext>
            </a:extLst>
          </p:cNvPr>
          <p:cNvPicPr/>
          <p:nvPr/>
        </p:nvPicPr>
        <p:blipFill rotWithShape="1">
          <a:blip r:embed="rId2"/>
          <a:srcRect t="3326"/>
          <a:stretch/>
        </p:blipFill>
        <p:spPr bwMode="auto">
          <a:xfrm>
            <a:off x="2617470" y="2015322"/>
            <a:ext cx="6552907" cy="45636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970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9F8478-8D85-4EBD-B9DB-B9A99FCE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791308"/>
            <a:ext cx="8845062" cy="4948719"/>
          </a:xfrm>
        </p:spPr>
        <p:txBody>
          <a:bodyPr>
            <a:normAutofit/>
          </a:bodyPr>
          <a:lstStyle/>
          <a:p>
            <a:pPr lvl="0"/>
            <a:r>
              <a:rPr lang="pl-PL" sz="2400" dirty="0"/>
              <a:t>Pompa dwukierunkowa do spryskiwaczy, model SEV LITOVEL APO 050.01, sterowana za pomocą sygnału PWM, 24 VDC, pobierająca wodę ze zbiornika testowego, połączona do powyższych zbiorników za pomocą zacisków.</a:t>
            </a:r>
          </a:p>
          <a:p>
            <a:pPr lvl="0"/>
            <a:r>
              <a:rPr lang="pl-PL" sz="2400" dirty="0"/>
              <a:t>Do sterowania pompą użyty zostanie sterownik X20MM2436 Rainer (moduł </a:t>
            </a:r>
            <a:r>
              <a:rPr lang="pl-PL" sz="2400" dirty="0" err="1"/>
              <a:t>Berneckera</a:t>
            </a:r>
            <a:r>
              <a:rPr lang="pl-PL" sz="2400" dirty="0"/>
              <a:t>).</a:t>
            </a:r>
          </a:p>
          <a:p>
            <a:pPr lvl="0"/>
            <a:r>
              <a:rPr lang="pl-PL" sz="2400" dirty="0"/>
              <a:t>Czujnik ciśnienia – do pomiaru poziomu cieczy, model DPT250-R8-AZ-D, przekazujący na wyjście sygnał 4-20mA przekładany na minimalne i maksymalne ciśnienie (należy przeskalować je na wysokość słupa cieczy).</a:t>
            </a:r>
          </a:p>
          <a:p>
            <a:pPr lvl="0"/>
            <a:r>
              <a:rPr lang="pl-PL" sz="2400" dirty="0"/>
              <a:t>Do pomiaru sygnału z czujnika użyty zostanie moduł </a:t>
            </a:r>
            <a:r>
              <a:rPr lang="pl-PL" sz="2400" dirty="0" err="1"/>
              <a:t>Berneckera</a:t>
            </a:r>
            <a:r>
              <a:rPr lang="pl-PL" sz="2400" dirty="0"/>
              <a:t> AI4632, przyjmujący na wejściu sygnał 4-20mA.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6516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F1405-6E31-4A13-9F4B-F5C64103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pl-PL" dirty="0"/>
              <a:t>Proponowane rozwiązanie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A59E2BB-4ACC-4B55-9148-11844F37B1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4843" y="2150559"/>
            <a:ext cx="7522313" cy="447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9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9F8478-8D85-4EBD-B9DB-B9A99FCE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791308"/>
            <a:ext cx="8845062" cy="4948719"/>
          </a:xfrm>
        </p:spPr>
        <p:txBody>
          <a:bodyPr>
            <a:normAutofit lnSpcReduction="10000"/>
          </a:bodyPr>
          <a:lstStyle/>
          <a:p>
            <a:pPr lvl="0"/>
            <a:r>
              <a:rPr lang="pl-PL" sz="2400" dirty="0"/>
              <a:t>W</a:t>
            </a:r>
            <a:r>
              <a:rPr lang="en-GB" sz="2400" dirty="0" err="1"/>
              <a:t>yprowadzenie</a:t>
            </a:r>
            <a:r>
              <a:rPr lang="en-GB" sz="2400" dirty="0"/>
              <a:t> </a:t>
            </a:r>
            <a:r>
              <a:rPr lang="en-GB" sz="2400" dirty="0" err="1"/>
              <a:t>wyjścia</a:t>
            </a:r>
            <a:r>
              <a:rPr lang="en-GB" sz="2400" dirty="0"/>
              <a:t> </a:t>
            </a:r>
            <a:r>
              <a:rPr lang="en-GB" sz="2400" dirty="0" err="1"/>
              <a:t>pompy</a:t>
            </a:r>
            <a:r>
              <a:rPr lang="en-GB" sz="2400" dirty="0"/>
              <a:t> za </a:t>
            </a:r>
            <a:r>
              <a:rPr lang="en-GB" sz="2400" dirty="0" err="1"/>
              <a:t>pomocą</a:t>
            </a:r>
            <a:r>
              <a:rPr lang="en-GB" sz="2400" dirty="0"/>
              <a:t> </a:t>
            </a:r>
            <a:r>
              <a:rPr lang="en-GB" sz="2400" dirty="0" err="1"/>
              <a:t>rurki</a:t>
            </a:r>
            <a:r>
              <a:rPr lang="en-GB" sz="2400" dirty="0"/>
              <a:t> ze </a:t>
            </a:r>
            <a:r>
              <a:rPr lang="en-GB" sz="2400" dirty="0" err="1"/>
              <a:t>stali</a:t>
            </a:r>
            <a:r>
              <a:rPr lang="en-GB" sz="2400" dirty="0"/>
              <a:t> </a:t>
            </a:r>
            <a:r>
              <a:rPr lang="en-GB" sz="2400" dirty="0" err="1"/>
              <a:t>nierdzewnej</a:t>
            </a:r>
            <a:r>
              <a:rPr lang="en-GB" sz="2400" dirty="0"/>
              <a:t> </a:t>
            </a:r>
            <a:r>
              <a:rPr lang="en-GB" sz="2400" dirty="0" err="1"/>
              <a:t>lub</a:t>
            </a:r>
            <a:r>
              <a:rPr lang="en-GB" sz="2400" dirty="0"/>
              <a:t> aluminium</a:t>
            </a:r>
            <a:r>
              <a:rPr lang="pl-PL" sz="2400" dirty="0"/>
              <a:t>.</a:t>
            </a:r>
          </a:p>
          <a:p>
            <a:pPr lvl="0"/>
            <a:r>
              <a:rPr lang="pl-PL" sz="2400" dirty="0"/>
              <a:t>R</a:t>
            </a:r>
            <a:r>
              <a:rPr lang="en-GB" sz="2400" dirty="0" err="1"/>
              <a:t>urka</a:t>
            </a:r>
            <a:r>
              <a:rPr lang="en-GB" sz="2400" dirty="0"/>
              <a:t> </a:t>
            </a:r>
            <a:r>
              <a:rPr lang="en-GB" sz="2400" dirty="0" err="1"/>
              <a:t>byłaby</a:t>
            </a:r>
            <a:r>
              <a:rPr lang="en-GB" sz="2400" dirty="0"/>
              <a:t> po </a:t>
            </a:r>
            <a:r>
              <a:rPr lang="en-GB" sz="2400" dirty="0" err="1"/>
              <a:t>jednej</a:t>
            </a:r>
            <a:r>
              <a:rPr lang="en-GB" sz="2400" dirty="0"/>
              <a:t> </a:t>
            </a:r>
            <a:r>
              <a:rPr lang="en-GB" sz="2400" dirty="0" err="1"/>
              <a:t>stronie</a:t>
            </a:r>
            <a:r>
              <a:rPr lang="en-GB" sz="2400" dirty="0"/>
              <a:t> </a:t>
            </a:r>
            <a:r>
              <a:rPr lang="en-GB" sz="2400" dirty="0" err="1"/>
              <a:t>nagwintowana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mocowana</a:t>
            </a:r>
            <a:r>
              <a:rPr lang="en-GB" sz="2400" dirty="0"/>
              <a:t> do </a:t>
            </a:r>
            <a:r>
              <a:rPr lang="en-GB" sz="2400" dirty="0" err="1"/>
              <a:t>płyty</a:t>
            </a:r>
            <a:r>
              <a:rPr lang="en-GB" sz="2400" dirty="0"/>
              <a:t> za </a:t>
            </a:r>
            <a:r>
              <a:rPr lang="en-GB" sz="2400" dirty="0" err="1"/>
              <a:t>pomocą</a:t>
            </a:r>
            <a:r>
              <a:rPr lang="en-GB" sz="2400" dirty="0"/>
              <a:t> </a:t>
            </a:r>
            <a:r>
              <a:rPr lang="en-GB" sz="2400" dirty="0" err="1"/>
              <a:t>dwóch</a:t>
            </a:r>
            <a:r>
              <a:rPr lang="en-GB" sz="2400" dirty="0"/>
              <a:t> </a:t>
            </a:r>
            <a:r>
              <a:rPr lang="en-GB" sz="2400" dirty="0" err="1"/>
              <a:t>nakrętek</a:t>
            </a:r>
            <a:r>
              <a:rPr lang="en-GB" sz="2400" dirty="0"/>
              <a:t> </a:t>
            </a:r>
            <a:r>
              <a:rPr lang="en-GB" sz="2400" dirty="0" err="1"/>
              <a:t>kontrujących</a:t>
            </a:r>
            <a:r>
              <a:rPr lang="pl-PL" sz="2400" dirty="0"/>
              <a:t>.</a:t>
            </a:r>
          </a:p>
          <a:p>
            <a:pPr lvl="0"/>
            <a:r>
              <a:rPr lang="pl-PL" sz="2400" dirty="0"/>
              <a:t>P</a:t>
            </a:r>
            <a:r>
              <a:rPr lang="en-GB" sz="2400" dirty="0" err="1"/>
              <a:t>ołączenie</a:t>
            </a:r>
            <a:r>
              <a:rPr lang="en-GB" sz="2400" dirty="0"/>
              <a:t> </a:t>
            </a:r>
            <a:r>
              <a:rPr lang="en-GB" sz="2400" dirty="0" err="1"/>
              <a:t>pompy</a:t>
            </a:r>
            <a:r>
              <a:rPr lang="en-GB" sz="2400" dirty="0"/>
              <a:t> z </a:t>
            </a:r>
            <a:r>
              <a:rPr lang="en-GB" sz="2400" dirty="0" err="1"/>
              <a:t>rurką</a:t>
            </a:r>
            <a:r>
              <a:rPr lang="en-GB" sz="2400" dirty="0"/>
              <a:t> za </a:t>
            </a:r>
            <a:r>
              <a:rPr lang="en-GB" sz="2400" dirty="0" err="1"/>
              <a:t>pomocą</a:t>
            </a:r>
            <a:r>
              <a:rPr lang="en-GB" sz="2400" dirty="0"/>
              <a:t> </a:t>
            </a:r>
            <a:r>
              <a:rPr lang="en-GB" sz="2400" dirty="0" err="1"/>
              <a:t>wężyka</a:t>
            </a:r>
            <a:r>
              <a:rPr lang="en-GB" sz="2400" dirty="0"/>
              <a:t> z </a:t>
            </a:r>
            <a:r>
              <a:rPr lang="en-GB" sz="2400" dirty="0" err="1"/>
              <a:t>igielitu</a:t>
            </a:r>
            <a:r>
              <a:rPr lang="en-GB" sz="2400" dirty="0"/>
              <a:t> </a:t>
            </a:r>
            <a:r>
              <a:rPr lang="en-GB" sz="2400" dirty="0" err="1"/>
              <a:t>lub</a:t>
            </a:r>
            <a:r>
              <a:rPr lang="en-GB" sz="2400" dirty="0"/>
              <a:t> </a:t>
            </a:r>
            <a:r>
              <a:rPr lang="en-GB" sz="2400" dirty="0" err="1"/>
              <a:t>gumy</a:t>
            </a:r>
            <a:r>
              <a:rPr lang="pl-PL" sz="2400" dirty="0"/>
              <a:t>.</a:t>
            </a:r>
          </a:p>
          <a:p>
            <a:pPr lvl="0"/>
            <a:r>
              <a:rPr lang="pl-PL" sz="2400" dirty="0"/>
              <a:t>P</a:t>
            </a:r>
            <a:r>
              <a:rPr lang="en-GB" sz="2400" dirty="0"/>
              <a:t>o </a:t>
            </a:r>
            <a:r>
              <a:rPr lang="en-GB" sz="2400" dirty="0" err="1"/>
              <a:t>drugiej</a:t>
            </a:r>
            <a:r>
              <a:rPr lang="en-GB" sz="2400" dirty="0"/>
              <a:t> </a:t>
            </a:r>
            <a:r>
              <a:rPr lang="en-GB" sz="2400" dirty="0" err="1"/>
              <a:t>stronie</a:t>
            </a:r>
            <a:r>
              <a:rPr lang="en-GB" sz="2400" dirty="0"/>
              <a:t> </a:t>
            </a:r>
            <a:r>
              <a:rPr lang="en-GB" sz="2400" dirty="0" err="1"/>
              <a:t>wężyk</a:t>
            </a:r>
            <a:r>
              <a:rPr lang="en-GB" sz="2400" dirty="0"/>
              <a:t> </a:t>
            </a:r>
            <a:r>
              <a:rPr lang="en-GB" sz="2400" dirty="0" err="1"/>
              <a:t>będzie</a:t>
            </a:r>
            <a:r>
              <a:rPr lang="en-GB" sz="2400" dirty="0"/>
              <a:t> </a:t>
            </a:r>
            <a:r>
              <a:rPr lang="en-GB" sz="2400" dirty="0" err="1"/>
              <a:t>przerzucony</a:t>
            </a:r>
            <a:r>
              <a:rPr lang="en-GB" sz="2400" dirty="0"/>
              <a:t> do </a:t>
            </a:r>
            <a:r>
              <a:rPr lang="en-GB" sz="2400" dirty="0" err="1"/>
              <a:t>zbiornika</a:t>
            </a:r>
            <a:r>
              <a:rPr lang="en-GB" sz="2400" dirty="0"/>
              <a:t>. </a:t>
            </a:r>
            <a:r>
              <a:rPr lang="en-GB" sz="2400" dirty="0" err="1"/>
              <a:t>Unikamy</a:t>
            </a:r>
            <a:r>
              <a:rPr lang="en-GB" sz="2400" dirty="0"/>
              <a:t> w ten </a:t>
            </a:r>
            <a:r>
              <a:rPr lang="en-GB" sz="2400" dirty="0" err="1"/>
              <a:t>sposób</a:t>
            </a:r>
            <a:r>
              <a:rPr lang="en-GB" sz="2400" dirty="0"/>
              <a:t> </a:t>
            </a:r>
            <a:r>
              <a:rPr lang="en-GB" sz="2400" dirty="0" err="1"/>
              <a:t>opasek</a:t>
            </a:r>
            <a:r>
              <a:rPr lang="en-GB" sz="2400" dirty="0"/>
              <a:t>, </a:t>
            </a:r>
            <a:r>
              <a:rPr lang="en-GB" sz="2400" dirty="0" err="1"/>
              <a:t>które</a:t>
            </a:r>
            <a:r>
              <a:rPr lang="en-GB" sz="2400" dirty="0"/>
              <a:t> </a:t>
            </a:r>
            <a:r>
              <a:rPr lang="en-GB" sz="2400" dirty="0" err="1"/>
              <a:t>generalnie</a:t>
            </a:r>
            <a:r>
              <a:rPr lang="en-GB" sz="2400" dirty="0"/>
              <a:t> </a:t>
            </a:r>
            <a:r>
              <a:rPr lang="en-GB" sz="2400" dirty="0" err="1"/>
              <a:t>nie</a:t>
            </a:r>
            <a:r>
              <a:rPr lang="en-GB" sz="2400" dirty="0"/>
              <a:t> </a:t>
            </a:r>
            <a:r>
              <a:rPr lang="en-GB" sz="2400" dirty="0" err="1"/>
              <a:t>wyglądają</a:t>
            </a:r>
            <a:r>
              <a:rPr lang="en-GB" sz="2400" dirty="0"/>
              <a:t> </a:t>
            </a:r>
            <a:r>
              <a:rPr lang="en-GB" sz="2400" dirty="0" err="1"/>
              <a:t>estetycznie</a:t>
            </a:r>
            <a:r>
              <a:rPr lang="pl-PL" sz="2400" dirty="0"/>
              <a:t>.</a:t>
            </a:r>
          </a:p>
          <a:p>
            <a:pPr lvl="0"/>
            <a:r>
              <a:rPr lang="pl-PL" sz="2400" dirty="0"/>
              <a:t>P</a:t>
            </a:r>
            <a:r>
              <a:rPr lang="en-GB" sz="2400" dirty="0" err="1"/>
              <a:t>odłączenie</a:t>
            </a:r>
            <a:r>
              <a:rPr lang="en-GB" sz="2400" dirty="0"/>
              <a:t> </a:t>
            </a:r>
            <a:r>
              <a:rPr lang="en-GB" sz="2400" dirty="0" err="1"/>
              <a:t>czujnika</a:t>
            </a:r>
            <a:r>
              <a:rPr lang="en-GB" sz="2400" dirty="0"/>
              <a:t> </a:t>
            </a:r>
            <a:r>
              <a:rPr lang="en-GB" sz="2400" dirty="0" err="1"/>
              <a:t>ciśnienia</a:t>
            </a:r>
            <a:r>
              <a:rPr lang="en-GB" sz="2400" dirty="0"/>
              <a:t> </a:t>
            </a:r>
            <a:r>
              <a:rPr lang="en-GB" sz="2400" dirty="0" err="1"/>
              <a:t>powietrza</a:t>
            </a:r>
            <a:r>
              <a:rPr lang="en-GB" sz="2400" dirty="0"/>
              <a:t> – </a:t>
            </a:r>
            <a:r>
              <a:rPr lang="en-GB" sz="2400" dirty="0" err="1"/>
              <a:t>podobnie</a:t>
            </a:r>
            <a:r>
              <a:rPr lang="en-GB" sz="2400" dirty="0"/>
              <a:t> </a:t>
            </a:r>
            <a:r>
              <a:rPr lang="en-GB" sz="2400" dirty="0" err="1"/>
              <a:t>jak</a:t>
            </a:r>
            <a:r>
              <a:rPr lang="en-GB" sz="2400" dirty="0"/>
              <a:t> </a:t>
            </a:r>
            <a:r>
              <a:rPr lang="en-GB" sz="2400" dirty="0" err="1"/>
              <a:t>sterowanie</a:t>
            </a:r>
            <a:r>
              <a:rPr lang="en-GB" sz="2400" dirty="0"/>
              <a:t> </a:t>
            </a:r>
            <a:r>
              <a:rPr lang="en-GB" sz="2400" dirty="0" err="1"/>
              <a:t>wodą</a:t>
            </a:r>
            <a:r>
              <a:rPr lang="en-GB" sz="2400" dirty="0"/>
              <a:t>; </a:t>
            </a:r>
            <a:r>
              <a:rPr lang="en-GB" sz="2400" dirty="0" err="1"/>
              <a:t>układ</a:t>
            </a:r>
            <a:r>
              <a:rPr lang="en-GB" sz="2400" dirty="0"/>
              <a:t> z </a:t>
            </a:r>
            <a:r>
              <a:rPr lang="en-GB" sz="2400" dirty="0" err="1"/>
              <a:t>rurką</a:t>
            </a:r>
            <a:r>
              <a:rPr lang="en-GB" sz="2400" dirty="0"/>
              <a:t> w </a:t>
            </a:r>
            <a:r>
              <a:rPr lang="en-GB" sz="2400" dirty="0" err="1"/>
              <a:t>zbiorniku</a:t>
            </a:r>
            <a:r>
              <a:rPr lang="en-GB" sz="2400" dirty="0"/>
              <a:t> </a:t>
            </a:r>
            <a:r>
              <a:rPr lang="en-GB" sz="2400" dirty="0" err="1"/>
              <a:t>doprowadzoną</a:t>
            </a:r>
            <a:r>
              <a:rPr lang="en-GB" sz="2400" dirty="0"/>
              <a:t> </a:t>
            </a:r>
            <a:r>
              <a:rPr lang="en-GB" sz="2400" dirty="0" err="1"/>
              <a:t>aż</a:t>
            </a:r>
            <a:r>
              <a:rPr lang="en-GB" sz="2400" dirty="0"/>
              <a:t> do </a:t>
            </a:r>
            <a:r>
              <a:rPr lang="en-GB" sz="2400" dirty="0" err="1"/>
              <a:t>dna</a:t>
            </a:r>
            <a:r>
              <a:rPr lang="en-GB" sz="2400" dirty="0"/>
              <a:t>. </a:t>
            </a:r>
            <a:r>
              <a:rPr lang="en-GB" sz="2400" dirty="0" err="1"/>
              <a:t>Przykładowe</a:t>
            </a:r>
            <a:r>
              <a:rPr lang="en-GB" sz="2400" dirty="0"/>
              <a:t> </a:t>
            </a:r>
            <a:r>
              <a:rPr lang="en-GB" sz="2400" dirty="0" err="1"/>
              <a:t>rozwiązanie</a:t>
            </a:r>
            <a:r>
              <a:rPr lang="en-GB" sz="2400" dirty="0"/>
              <a:t>: do </a:t>
            </a:r>
            <a:r>
              <a:rPr lang="en-GB" sz="2400" dirty="0" err="1"/>
              <a:t>zbiornika</a:t>
            </a:r>
            <a:r>
              <a:rPr lang="en-GB" sz="2400" dirty="0"/>
              <a:t> </a:t>
            </a:r>
            <a:r>
              <a:rPr lang="en-GB" sz="2400" dirty="0" err="1"/>
              <a:t>dodajemy</a:t>
            </a:r>
            <a:r>
              <a:rPr lang="en-GB" sz="2400" dirty="0"/>
              <a:t> </a:t>
            </a:r>
            <a:r>
              <a:rPr lang="en-GB" sz="2400" dirty="0" err="1"/>
              <a:t>pokrywkę</a:t>
            </a:r>
            <a:r>
              <a:rPr lang="en-GB" sz="2400" dirty="0"/>
              <a:t> z </a:t>
            </a:r>
            <a:r>
              <a:rPr lang="en-GB" sz="2400" dirty="0" err="1"/>
              <a:t>grubego</a:t>
            </a:r>
            <a:r>
              <a:rPr lang="en-GB" sz="2400" dirty="0"/>
              <a:t> </a:t>
            </a:r>
            <a:r>
              <a:rPr lang="en-GB" sz="2400" dirty="0" err="1"/>
              <a:t>plexi</a:t>
            </a:r>
            <a:r>
              <a:rPr lang="en-GB" sz="2400" dirty="0"/>
              <a:t> z </a:t>
            </a:r>
            <a:r>
              <a:rPr lang="en-GB" sz="2400" dirty="0" err="1"/>
              <a:t>wywierconymi</a:t>
            </a:r>
            <a:r>
              <a:rPr lang="en-GB" sz="2400" dirty="0"/>
              <a:t> </a:t>
            </a:r>
            <a:r>
              <a:rPr lang="en-GB" sz="2400" dirty="0" err="1"/>
              <a:t>otworami</a:t>
            </a:r>
            <a:r>
              <a:rPr lang="en-GB" sz="2400" dirty="0"/>
              <a:t> pod </a:t>
            </a:r>
            <a:r>
              <a:rPr lang="en-GB" sz="2400" dirty="0" err="1"/>
              <a:t>rurkę</a:t>
            </a:r>
            <a:r>
              <a:rPr lang="en-GB" sz="2400" dirty="0"/>
              <a:t> </a:t>
            </a:r>
            <a:r>
              <a:rPr lang="en-GB" sz="2400" dirty="0" err="1"/>
              <a:t>czujnika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rurkę</a:t>
            </a:r>
            <a:r>
              <a:rPr lang="en-GB" sz="2400" dirty="0"/>
              <a:t> </a:t>
            </a:r>
            <a:r>
              <a:rPr lang="en-GB" sz="2400" dirty="0" err="1"/>
              <a:t>zasilającą</a:t>
            </a:r>
            <a:r>
              <a:rPr lang="en-GB" sz="2400" dirty="0"/>
              <a:t> </a:t>
            </a:r>
            <a:r>
              <a:rPr lang="en-GB" sz="2400" dirty="0" err="1"/>
              <a:t>pompy</a:t>
            </a:r>
            <a:r>
              <a:rPr lang="en-GB" sz="2400" dirty="0"/>
              <a:t>. 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416169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E6ABAC-E1F5-4ECF-8C98-A1070064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5076"/>
            <a:ext cx="7729728" cy="1188720"/>
          </a:xfrm>
        </p:spPr>
        <p:txBody>
          <a:bodyPr/>
          <a:lstStyle/>
          <a:p>
            <a:r>
              <a:rPr lang="pl-PL" dirty="0"/>
              <a:t>Ostateczna konstrukcja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AC7CA9A-CB73-4E89-82DD-E244935D7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522" y="2023284"/>
            <a:ext cx="6037385" cy="452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EF4A0D-B2D8-4BC0-85D3-8A58911A5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962" y="958362"/>
            <a:ext cx="9680330" cy="5090746"/>
          </a:xfrm>
        </p:spPr>
        <p:txBody>
          <a:bodyPr/>
          <a:lstStyle/>
          <a:p>
            <a:pPr lvl="0"/>
            <a:r>
              <a:rPr lang="pl-PL" sz="2400" dirty="0"/>
              <a:t>Mocowanie dla czujnika – płytka aluminiowa, do której został zamocowany za pomocą dwóch śrub.</a:t>
            </a:r>
          </a:p>
          <a:p>
            <a:pPr lvl="0"/>
            <a:r>
              <a:rPr lang="pl-PL" sz="2400" dirty="0"/>
              <a:t>Płytka została zamocowana do podstawy trzema śrubami.</a:t>
            </a:r>
          </a:p>
          <a:p>
            <a:pPr lvl="0"/>
            <a:r>
              <a:rPr lang="pl-PL" sz="2400" dirty="0"/>
              <a:t>Metalowe zamknięcie komory z odpowietrznikiem, rurą dla pomiaru ciśnienia oraz rurą od pompy (stalowe rury, w które wchodzą elastyczne przewody).</a:t>
            </a:r>
          </a:p>
          <a:p>
            <a:pPr lvl="0"/>
            <a:r>
              <a:rPr lang="pl-PL" sz="2400" dirty="0"/>
              <a:t>Wymieniono gniazda na "banany" oraz dodano 1 gniazdo na sygnał z czujnika; gniazda są połączone z czujnikiem.</a:t>
            </a:r>
          </a:p>
          <a:p>
            <a:pPr lvl="0"/>
            <a:r>
              <a:rPr lang="pl-PL" sz="2400" dirty="0"/>
              <a:t>Czujnik połączony jest z przewodem elastycznym do pomiaru ciśnienia powietrza.</a:t>
            </a:r>
          </a:p>
          <a:p>
            <a:pPr lvl="0"/>
            <a:r>
              <a:rPr lang="pl-PL" sz="2400" dirty="0"/>
              <a:t>Wprowadzono do komory przewód od pompy.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666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378B59-CC35-4F2D-B703-26C4F115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założenia</a:t>
            </a:r>
          </a:p>
        </p:txBody>
      </p:sp>
    </p:spTree>
    <p:extLst>
      <p:ext uri="{BB962C8B-B14F-4D97-AF65-F5344CB8AC3E}">
        <p14:creationId xmlns:p14="http://schemas.microsoft.com/office/powerpoint/2010/main" val="2753148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2BFA981-5143-48C9-9831-3AEB984A1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4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60F56B4-9324-4712-8250-5F924F6CB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3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DDF867F-D996-4158-A54B-787D5E5A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05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39377C-D123-4DF1-9567-97EE2579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</p:spPr>
        <p:txBody>
          <a:bodyPr/>
          <a:lstStyle/>
          <a:p>
            <a:r>
              <a:rPr lang="pl-PL" dirty="0"/>
              <a:t>Schemat modelu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3E13FFD-8626-4921-8FF3-F3C26BAE5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68672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56E101A1-6B4A-4F5B-96AC-37748A2576E2}"/>
              </a:ext>
            </a:extLst>
          </p:cNvPr>
          <p:cNvPicPr/>
          <p:nvPr/>
        </p:nvPicPr>
        <p:blipFill rotWithShape="1">
          <a:blip r:embed="rId2"/>
          <a:srcRect b="66048"/>
          <a:stretch/>
        </p:blipFill>
        <p:spPr bwMode="auto">
          <a:xfrm>
            <a:off x="1284040" y="2936631"/>
            <a:ext cx="3814923" cy="26617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F58A4E49-7B8F-4CB0-A6CF-EFDB8802F36F}"/>
              </a:ext>
            </a:extLst>
          </p:cNvPr>
          <p:cNvPicPr/>
          <p:nvPr/>
        </p:nvPicPr>
        <p:blipFill rotWithShape="1">
          <a:blip r:embed="rId2"/>
          <a:srcRect t="39475"/>
          <a:stretch/>
        </p:blipFill>
        <p:spPr bwMode="auto">
          <a:xfrm>
            <a:off x="6096000" y="592410"/>
            <a:ext cx="4024803" cy="50059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50126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2957AEEE-44F1-438E-8AC8-15497C2B74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1891" y="845990"/>
            <a:ext cx="11188218" cy="489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6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7EDBE884-39DA-46AC-AC82-77D6021AA4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6917" y="438800"/>
            <a:ext cx="9878165" cy="59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06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39377C-D123-4DF1-9567-97EE2579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GUI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3E13FFD-8626-4921-8FF3-F3C26BAE5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9034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1BE96C71-11D1-424F-83BD-5A2E30C5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46" y="315907"/>
            <a:ext cx="11074308" cy="622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73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D62E5D-3CE9-4482-BC28-03568FF7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1. użycie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FDC39D0-D6C0-4700-9A12-F9F158506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Tryb normalnego działania dla użytkownika, umożliwiający:</a:t>
            </a:r>
          </a:p>
          <a:p>
            <a:r>
              <a:rPr lang="pl-PL" dirty="0"/>
              <a:t>Wyświetlenie aktualnego stanu wypełnienia zbiornika</a:t>
            </a:r>
          </a:p>
          <a:p>
            <a:r>
              <a:rPr lang="pl-PL" dirty="0"/>
              <a:t>Ustawienie wartości zadanej – procent wypełnienia zbiornika</a:t>
            </a:r>
          </a:p>
          <a:p>
            <a:r>
              <a:rPr lang="pl-PL" dirty="0"/>
              <a:t>Wyświetlenie aktualnej mocy pompy</a:t>
            </a:r>
          </a:p>
          <a:p>
            <a:r>
              <a:rPr lang="pl-PL" dirty="0"/>
              <a:t>Powrót do ekranu głównego</a:t>
            </a:r>
          </a:p>
          <a:p>
            <a:r>
              <a:rPr lang="pl-PL" dirty="0"/>
              <a:t>Możliwość wejścia do trybu serwisowego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5112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7CAF13-D45A-4049-B7A6-343B722FF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713" y="1415914"/>
            <a:ext cx="8847172" cy="3859471"/>
          </a:xfrm>
        </p:spPr>
        <p:txBody>
          <a:bodyPr/>
          <a:lstStyle/>
          <a:p>
            <a:pPr lvl="0"/>
            <a:r>
              <a:rPr lang="pl-PL" sz="2400" dirty="0"/>
              <a:t>Platforma wykonawcza algorytmów: Sterownik PLC X20CP1486</a:t>
            </a:r>
          </a:p>
          <a:p>
            <a:pPr lvl="0"/>
            <a:r>
              <a:rPr lang="pl-PL" sz="2400" dirty="0"/>
              <a:t>Graficzny interfejs użytkownika: Komputer, tablet, smartfon</a:t>
            </a:r>
          </a:p>
          <a:p>
            <a:pPr lvl="0"/>
            <a:r>
              <a:rPr lang="pl-PL" sz="2400" dirty="0"/>
              <a:t>IDE: </a:t>
            </a:r>
            <a:r>
              <a:rPr lang="pl-PL" sz="2400" dirty="0" err="1"/>
              <a:t>Automotion</a:t>
            </a:r>
            <a:r>
              <a:rPr lang="pl-PL" sz="2400" dirty="0"/>
              <a:t> Studio</a:t>
            </a:r>
          </a:p>
          <a:p>
            <a:pPr lvl="0"/>
            <a:r>
              <a:rPr lang="pl-PL" sz="2400" dirty="0"/>
              <a:t>Cel pracy: Implementacja i praktyczna weryfikacja oprogramowania sterującego poziomu cieczy.</a:t>
            </a:r>
          </a:p>
          <a:p>
            <a:pPr lvl="0"/>
            <a:r>
              <a:rPr lang="pl-PL" sz="2400" dirty="0"/>
              <a:t>Nakład pracy: 50h / osoba</a:t>
            </a:r>
          </a:p>
          <a:p>
            <a:pPr lvl="0"/>
            <a:r>
              <a:rPr lang="pl-PL" sz="2400" dirty="0"/>
              <a:t>Zarządzanie projektem: </a:t>
            </a:r>
            <a:r>
              <a:rPr lang="pl-PL" sz="2400" dirty="0" err="1"/>
              <a:t>Trello</a:t>
            </a:r>
            <a:endParaRPr lang="pl-PL" sz="24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8613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2595E647-377A-475D-B0C0-01C93FF96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59" y="359374"/>
            <a:ext cx="10919681" cy="613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40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816AA9A7-B615-48D7-ABB4-9172713F0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15" y="398818"/>
            <a:ext cx="10855570" cy="610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01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D62E5D-3CE9-4482-BC28-03568FF7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 serwis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B4B0B98F-65B1-4BF7-9AC0-48AE38581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963008"/>
            <a:ext cx="7729728" cy="2777019"/>
          </a:xfrm>
        </p:spPr>
        <p:txBody>
          <a:bodyPr/>
          <a:lstStyle/>
          <a:p>
            <a:r>
              <a:rPr lang="pl-PL" dirty="0"/>
              <a:t>Tryb dla serwisanta, umożliwiający dodatkowo sterowanie wydajnością pompy</a:t>
            </a:r>
          </a:p>
          <a:p>
            <a:r>
              <a:rPr lang="pl-PL" dirty="0"/>
              <a:t>Wymagane hasło</a:t>
            </a:r>
          </a:p>
        </p:txBody>
      </p:sp>
    </p:spTree>
    <p:extLst>
      <p:ext uri="{BB962C8B-B14F-4D97-AF65-F5344CB8AC3E}">
        <p14:creationId xmlns:p14="http://schemas.microsoft.com/office/powerpoint/2010/main" val="3714592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83E379DE-A1B7-4733-B919-ADF953DA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20" y="368046"/>
            <a:ext cx="10887160" cy="612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23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56ECCB16-E211-4095-A7D5-6DEC1EA3C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06" y="334126"/>
            <a:ext cx="11021187" cy="618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53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FC5A63-5B4C-4F07-8B40-37EFADF5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3d</a:t>
            </a:r>
          </a:p>
        </p:txBody>
      </p:sp>
    </p:spTree>
    <p:extLst>
      <p:ext uri="{BB962C8B-B14F-4D97-AF65-F5344CB8AC3E}">
        <p14:creationId xmlns:p14="http://schemas.microsoft.com/office/powerpoint/2010/main" val="1681789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7C7021A-81CD-4DFD-A693-4143AFD50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63" y="0"/>
            <a:ext cx="9229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36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6A10D4E-FF93-4ACD-8A37-E67EC8EA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95" y="0"/>
            <a:ext cx="10584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7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43DD82-6C9A-4903-BAAB-F54C1AEF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zadań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B370ED-4377-4B91-A71D-824E62358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/>
          </a:bodyPr>
          <a:lstStyle/>
          <a:p>
            <a:pPr lvl="1"/>
            <a:r>
              <a:rPr lang="pl-PL" sz="2000" dirty="0"/>
              <a:t>Koordynator – Łukasz Krzyżanowski</a:t>
            </a:r>
            <a:endParaRPr lang="pl-PL" dirty="0"/>
          </a:p>
          <a:p>
            <a:pPr lvl="1"/>
            <a:r>
              <a:rPr lang="pl-PL" sz="2000" dirty="0"/>
              <a:t>Programiści – Łukasz Krzyżanowski,  Alicja </a:t>
            </a:r>
            <a:r>
              <a:rPr lang="pl-PL" sz="2000" dirty="0" err="1"/>
              <a:t>Kapiszka</a:t>
            </a:r>
            <a:r>
              <a:rPr lang="pl-PL" sz="2000" dirty="0"/>
              <a:t>, Dominik Smutek, Paweł Wywijas</a:t>
            </a:r>
            <a:endParaRPr lang="pl-PL" dirty="0"/>
          </a:p>
          <a:p>
            <a:pPr lvl="1"/>
            <a:r>
              <a:rPr lang="pl-PL" sz="2000" dirty="0"/>
              <a:t>Konstruktorzy – Wojciech </a:t>
            </a:r>
            <a:r>
              <a:rPr lang="pl-PL" sz="2000" dirty="0" err="1"/>
              <a:t>Pawluć</a:t>
            </a:r>
            <a:r>
              <a:rPr lang="pl-PL" sz="2000" dirty="0"/>
              <a:t>, Mariusz Augustynek, Wojciech </a:t>
            </a:r>
            <a:r>
              <a:rPr lang="pl-PL" sz="2000" dirty="0" err="1"/>
              <a:t>Humienik</a:t>
            </a:r>
            <a:r>
              <a:rPr lang="pl-PL" sz="2000" dirty="0"/>
              <a:t>, Michał Naruszewicz</a:t>
            </a:r>
            <a:endParaRPr lang="pl-PL" dirty="0"/>
          </a:p>
          <a:p>
            <a:pPr lvl="1"/>
            <a:r>
              <a:rPr lang="pl-PL" sz="2000" dirty="0"/>
              <a:t>Projektanci GUI – Patryk Janik, Dominik Smutek</a:t>
            </a:r>
            <a:endParaRPr lang="pl-PL" dirty="0"/>
          </a:p>
          <a:p>
            <a:pPr lvl="1"/>
            <a:r>
              <a:rPr lang="pl-PL" sz="2000" dirty="0"/>
              <a:t>Archiwiści – Alicja </a:t>
            </a:r>
            <a:r>
              <a:rPr lang="pl-PL" sz="2000" dirty="0" err="1"/>
              <a:t>Kapiszka</a:t>
            </a:r>
            <a:endParaRPr lang="pl-PL" dirty="0"/>
          </a:p>
          <a:p>
            <a:pPr lvl="1"/>
            <a:r>
              <a:rPr lang="pl-PL" sz="2000" dirty="0"/>
              <a:t>Wizualizacja 3D – Jakub Izbicki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210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CA5394-D76E-403A-916A-1EA077B7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Efekt końcowy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F85E11-1ECF-4466-AB68-E59E27F38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3744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pl-PL" sz="2200" dirty="0"/>
              <a:t>Dokumentacja wykonawcza prototypu urządzenia, obejmująca:</a:t>
            </a:r>
            <a:endParaRPr lang="pl-PL" sz="1700" dirty="0"/>
          </a:p>
          <a:p>
            <a:pPr lvl="1"/>
            <a:r>
              <a:rPr lang="pl-PL" sz="1900" dirty="0"/>
              <a:t>rysunki poglądowe oraz techniczne, </a:t>
            </a:r>
            <a:endParaRPr lang="pl-PL" sz="1500" dirty="0"/>
          </a:p>
          <a:p>
            <a:pPr lvl="1"/>
            <a:r>
              <a:rPr lang="pl-PL" sz="1900" dirty="0"/>
              <a:t>wykaz elementów gotowych,</a:t>
            </a:r>
            <a:endParaRPr lang="pl-PL" sz="1500" dirty="0"/>
          </a:p>
          <a:p>
            <a:pPr lvl="1"/>
            <a:r>
              <a:rPr lang="pl-PL" sz="1900" dirty="0"/>
              <a:t>syntezę algorytmu sterowania,</a:t>
            </a:r>
            <a:endParaRPr lang="pl-PL" sz="1500" dirty="0"/>
          </a:p>
          <a:p>
            <a:pPr lvl="1"/>
            <a:r>
              <a:rPr lang="pl-PL" sz="1900" dirty="0"/>
              <a:t>stanowisko badawcze,</a:t>
            </a:r>
            <a:endParaRPr lang="pl-PL" sz="1500" dirty="0"/>
          </a:p>
          <a:p>
            <a:pPr lvl="1"/>
            <a:r>
              <a:rPr lang="pl-PL" sz="1900" dirty="0"/>
              <a:t>oprogramowanie sterujące, </a:t>
            </a:r>
            <a:endParaRPr lang="pl-PL" sz="1500" dirty="0"/>
          </a:p>
          <a:p>
            <a:pPr lvl="1"/>
            <a:r>
              <a:rPr lang="pl-PL" sz="1900" dirty="0"/>
              <a:t>instrukcja (schemat funkcjonalny, schemat elektryczny, wykaz elementów, wykaz punktów (</a:t>
            </a:r>
            <a:r>
              <a:rPr lang="pl-PL" sz="1900" dirty="0" err="1"/>
              <a:t>items</a:t>
            </a:r>
            <a:r>
              <a:rPr lang="pl-PL" sz="1900" dirty="0"/>
              <a:t>) oraz </a:t>
            </a:r>
            <a:r>
              <a:rPr lang="pl-PL" sz="1900" dirty="0" err="1"/>
              <a:t>tagów</a:t>
            </a:r>
            <a:r>
              <a:rPr lang="pl-PL" sz="1900" dirty="0"/>
              <a:t>, opis działania w postaci słownej i schematu blokowego, wytyczne uruchomieniowe i serwisowe).</a:t>
            </a:r>
            <a:endParaRPr lang="pl-PL" sz="15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2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660A0E-CF33-43E9-8E63-88387C48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Zakres pracy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36D03CA-8DC4-41D3-8A76-C91FE97F5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600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EC2A5C-2B63-47CD-9BD6-51023D12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8B2D27-1ADD-4B22-A68D-F03AB4743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1985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pl-PL" sz="2000" dirty="0"/>
              <a:t>Zadanie obejmuje skonstruowanie prototypowego modelu układu wraz z terminalem zaciskowym, umożliwiającym podłączenie układu sterującego (makieta plus elementy wykonawcze i elementy pomiarowe).</a:t>
            </a:r>
            <a:endParaRPr lang="pl-PL" sz="1600" dirty="0"/>
          </a:p>
          <a:p>
            <a:pPr lvl="1"/>
            <a:r>
              <a:rPr lang="pl-PL" sz="1800" dirty="0"/>
              <a:t>1a – sposób połączenia zbiorników ze sobą za pomocą przewodów (preferowany sposób – bez konieczności wykonania dodatkowych otworów) oraz wykonanie schematu</a:t>
            </a:r>
            <a:endParaRPr lang="pl-PL" sz="1400" dirty="0"/>
          </a:p>
          <a:p>
            <a:pPr lvl="1"/>
            <a:r>
              <a:rPr lang="pl-PL" sz="1800" dirty="0"/>
              <a:t>1b – połączenie zbiorników z pompą i czujnikiem</a:t>
            </a:r>
            <a:endParaRPr lang="pl-PL" sz="1400" dirty="0"/>
          </a:p>
          <a:p>
            <a:pPr lvl="1"/>
            <a:r>
              <a:rPr lang="pl-PL" sz="1800" dirty="0"/>
              <a:t>1c – zebranie przewodów wyjściowych ze stanowiska w formie wiązki łączonej z PLC za pomocą zacisku</a:t>
            </a:r>
            <a:endParaRPr lang="pl-PL" sz="1400" dirty="0"/>
          </a:p>
          <a:p>
            <a:pPr lvl="1"/>
            <a:r>
              <a:rPr lang="pl-PL" sz="1800" dirty="0"/>
              <a:t>1d – testowanie działania</a:t>
            </a:r>
            <a:endParaRPr lang="pl-PL" sz="1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3122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E6C5AA-4B29-49CE-81A5-26B59769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2.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5D022F-1897-43DC-BB02-1B3FD9940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4951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pl-PL" sz="2000" dirty="0"/>
              <a:t>Zadanie obejmuje wykonanie oprogramowania sterującego.</a:t>
            </a:r>
            <a:endParaRPr lang="pl-PL" sz="1600" dirty="0"/>
          </a:p>
          <a:p>
            <a:pPr lvl="1"/>
            <a:r>
              <a:rPr lang="pl-PL" sz="1800" dirty="0"/>
              <a:t>2a – implementacja struktury danych </a:t>
            </a:r>
            <a:r>
              <a:rPr lang="pl-PL" sz="1800" dirty="0" err="1"/>
              <a:t>TankStruct</a:t>
            </a:r>
            <a:r>
              <a:rPr lang="pl-PL" sz="1800" dirty="0"/>
              <a:t> zawierającej: dane o aktualnym poziomie cieczy (z czujnika – </a:t>
            </a:r>
            <a:r>
              <a:rPr lang="pl-PL" sz="1800" dirty="0" err="1"/>
              <a:t>aiLevel</a:t>
            </a:r>
            <a:r>
              <a:rPr lang="pl-PL" sz="1800" dirty="0"/>
              <a:t>) oraz docelowym poziomie (informacja od użytkownika – </a:t>
            </a:r>
            <a:r>
              <a:rPr lang="pl-PL" sz="1800" dirty="0" err="1"/>
              <a:t>uiLevel</a:t>
            </a:r>
            <a:r>
              <a:rPr lang="pl-PL" sz="1800" dirty="0"/>
              <a:t>)), a także o poziomie użycia pompy (</a:t>
            </a:r>
            <a:r>
              <a:rPr lang="pl-PL" sz="1800" dirty="0" err="1"/>
              <a:t>aoPump</a:t>
            </a:r>
            <a:r>
              <a:rPr lang="pl-PL" sz="1800" dirty="0"/>
              <a:t>, </a:t>
            </a:r>
            <a:r>
              <a:rPr lang="pl-PL" sz="1800" dirty="0" err="1"/>
              <a:t>uiPump</a:t>
            </a:r>
            <a:r>
              <a:rPr lang="pl-PL" sz="1800" dirty="0"/>
              <a:t>), a także wysokie i niskie poziomy (</a:t>
            </a:r>
            <a:r>
              <a:rPr lang="pl-PL" sz="1800" dirty="0" err="1"/>
              <a:t>Lo</a:t>
            </a:r>
            <a:r>
              <a:rPr lang="pl-PL" sz="1800" dirty="0"/>
              <a:t>, </a:t>
            </a:r>
            <a:r>
              <a:rPr lang="pl-PL" sz="1800" dirty="0" err="1"/>
              <a:t>LoLo</a:t>
            </a:r>
            <a:r>
              <a:rPr lang="pl-PL" sz="1800" dirty="0"/>
              <a:t>, Hi, </a:t>
            </a:r>
            <a:r>
              <a:rPr lang="pl-PL" sz="1800" dirty="0" err="1"/>
              <a:t>HiHi</a:t>
            </a:r>
            <a:r>
              <a:rPr lang="pl-PL" sz="1800" dirty="0"/>
              <a:t>)</a:t>
            </a:r>
            <a:endParaRPr lang="pl-PL" sz="1400" dirty="0"/>
          </a:p>
          <a:p>
            <a:pPr lvl="1"/>
            <a:r>
              <a:rPr lang="pl-PL" sz="1800" dirty="0"/>
              <a:t>2b – implementacja algorytmów w postaci kodu w języku ST</a:t>
            </a:r>
            <a:endParaRPr lang="pl-PL" sz="1400" dirty="0"/>
          </a:p>
          <a:p>
            <a:pPr lvl="1"/>
            <a:r>
              <a:rPr lang="pl-PL" sz="1800" dirty="0"/>
              <a:t>2c – rozwiązanie problemu kalibracji (</a:t>
            </a:r>
            <a:r>
              <a:rPr lang="pl-PL" sz="1800" dirty="0" err="1"/>
              <a:t>autokalibracja</a:t>
            </a:r>
            <a:r>
              <a:rPr lang="pl-PL" sz="1800" dirty="0"/>
              <a:t> po uruchomieniu)</a:t>
            </a:r>
            <a:endParaRPr lang="pl-PL" sz="1400" dirty="0"/>
          </a:p>
          <a:p>
            <a:pPr lvl="1"/>
            <a:r>
              <a:rPr lang="pl-PL" sz="1800" dirty="0"/>
              <a:t>2d – rozwiązanie problemu występowania szumu pomiarowego (filtracja, uśrednianie)</a:t>
            </a:r>
            <a:endParaRPr lang="pl-PL" sz="1400" dirty="0"/>
          </a:p>
          <a:p>
            <a:pPr lvl="1"/>
            <a:r>
              <a:rPr lang="pl-PL" sz="1800" dirty="0"/>
              <a:t>2e – obsługa błędów (awaria czujnika, awaria pompy itp.)</a:t>
            </a:r>
            <a:endParaRPr lang="pl-PL" sz="14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465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DAB753-7FD9-4AA9-8CDB-A300C201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3.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C864E1-6651-4886-B38E-34C68C072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1657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pl-PL" sz="2000" dirty="0"/>
              <a:t>Zadanie obejmuje syntezę graficznego interfejsu użytkownika.</a:t>
            </a:r>
            <a:endParaRPr lang="pl-PL" sz="1600" dirty="0"/>
          </a:p>
          <a:p>
            <a:pPr lvl="1"/>
            <a:r>
              <a:rPr lang="pl-PL" sz="1800" dirty="0"/>
              <a:t>3a – wykonanie panelu operatora z odpowiednimi kolorami i ikonami</a:t>
            </a:r>
            <a:endParaRPr lang="pl-PL" sz="1400" dirty="0"/>
          </a:p>
          <a:p>
            <a:pPr lvl="1"/>
            <a:r>
              <a:rPr lang="pl-PL" sz="1800" dirty="0"/>
              <a:t>3b – wyświetlanie komunikatorów, czcionki </a:t>
            </a:r>
            <a:endParaRPr lang="pl-PL" sz="1400" dirty="0"/>
          </a:p>
          <a:p>
            <a:pPr lvl="1"/>
            <a:r>
              <a:rPr lang="pl-PL" sz="1800" dirty="0"/>
              <a:t>3c – wykonanie menu dolnego (tryb normalny i serwisowy)</a:t>
            </a:r>
            <a:endParaRPr lang="pl-PL" sz="1400" dirty="0"/>
          </a:p>
          <a:p>
            <a:pPr lvl="1"/>
            <a:r>
              <a:rPr lang="pl-PL" sz="1800" dirty="0"/>
              <a:t>3d – tryb normalny (pole numeryczne z suwakiem do wpisania poziomu cieczy, implementacja limitów)</a:t>
            </a:r>
            <a:endParaRPr lang="pl-PL" sz="1400" dirty="0"/>
          </a:p>
          <a:p>
            <a:pPr lvl="1"/>
            <a:r>
              <a:rPr lang="pl-PL" sz="1800" dirty="0"/>
              <a:t>3e – tryb serwisowy (sterowanie manualne – ustawianie wydajności pompki, kierunku jej działania, diagnostyka urządzeń pomiarowych)</a:t>
            </a:r>
            <a:endParaRPr lang="pl-PL" sz="1400" dirty="0"/>
          </a:p>
          <a:p>
            <a:pPr lvl="1"/>
            <a:r>
              <a:rPr lang="pl-PL" sz="1800" dirty="0"/>
              <a:t>3f – wyświetlanie poziomu cieczy i wydajności pompki w postaci paska lub wskazówki</a:t>
            </a:r>
            <a:endParaRPr lang="pl-PL" sz="1400" dirty="0"/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393495557"/>
      </p:ext>
    </p:extLst>
  </p:cSld>
  <p:clrMapOvr>
    <a:masterClrMapping/>
  </p:clrMapOvr>
</p:sld>
</file>

<file path=ppt/theme/theme1.xml><?xml version="1.0" encoding="utf-8"?>
<a:theme xmlns:a="http://schemas.openxmlformats.org/drawingml/2006/main" name="Paczka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TM10001115[[fn=Paczka]]</Template>
  <TotalTime>214</TotalTime>
  <Words>846</Words>
  <Application>Microsoft Office PowerPoint</Application>
  <PresentationFormat>Panoramiczny</PresentationFormat>
  <Paragraphs>86</Paragraphs>
  <Slides>37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40" baseType="lpstr">
      <vt:lpstr>Arial</vt:lpstr>
      <vt:lpstr>Gill Sans MT</vt:lpstr>
      <vt:lpstr>Paczka</vt:lpstr>
      <vt:lpstr>Układ stabilizacji poziomu cieczy</vt:lpstr>
      <vt:lpstr>Podstawowe założenia</vt:lpstr>
      <vt:lpstr>Prezentacja programu PowerPoint</vt:lpstr>
      <vt:lpstr>Podział zadań</vt:lpstr>
      <vt:lpstr>Efekt końcowy</vt:lpstr>
      <vt:lpstr>Zakres pracy</vt:lpstr>
      <vt:lpstr>Zadanie 1.</vt:lpstr>
      <vt:lpstr>Zadanie 2.</vt:lpstr>
      <vt:lpstr>Zadanie 3.</vt:lpstr>
      <vt:lpstr>Zadanie 4.</vt:lpstr>
      <vt:lpstr>Zadanie 5. i 6.</vt:lpstr>
      <vt:lpstr>Diagram gantta</vt:lpstr>
      <vt:lpstr>Konstrukcja modelu</vt:lpstr>
      <vt:lpstr>Wstępny pomysł</vt:lpstr>
      <vt:lpstr>Prezentacja programu PowerPoint</vt:lpstr>
      <vt:lpstr>Proponowane rozwiązanie</vt:lpstr>
      <vt:lpstr>Prezentacja programu PowerPoint</vt:lpstr>
      <vt:lpstr>Ostateczna konstrukcja</vt:lpstr>
      <vt:lpstr>Prezentacja programu PowerPoint</vt:lpstr>
      <vt:lpstr>Prezentacja programu PowerPoint</vt:lpstr>
      <vt:lpstr>Prezentacja programu PowerPoint</vt:lpstr>
      <vt:lpstr>Prezentacja programu PowerPoint</vt:lpstr>
      <vt:lpstr>Schemat modelu</vt:lpstr>
      <vt:lpstr>Prezentacja programu PowerPoint</vt:lpstr>
      <vt:lpstr>Prezentacja programu PowerPoint</vt:lpstr>
      <vt:lpstr>Prezentacja programu PowerPoint</vt:lpstr>
      <vt:lpstr>GUI</vt:lpstr>
      <vt:lpstr>Prezentacja programu PowerPoint</vt:lpstr>
      <vt:lpstr>1. użycie</vt:lpstr>
      <vt:lpstr>Prezentacja programu PowerPoint</vt:lpstr>
      <vt:lpstr>Prezentacja programu PowerPoint</vt:lpstr>
      <vt:lpstr>2. serwis</vt:lpstr>
      <vt:lpstr>Prezentacja programu PowerPoint</vt:lpstr>
      <vt:lpstr>Prezentacja programu PowerPoint</vt:lpstr>
      <vt:lpstr>Model 3d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Układ stabilizacji poziomu cieczy</dc:title>
  <dc:creator>Alicja</dc:creator>
  <cp:lastModifiedBy>Alicja</cp:lastModifiedBy>
  <cp:revision>18</cp:revision>
  <dcterms:created xsi:type="dcterms:W3CDTF">2018-04-08T09:32:13Z</dcterms:created>
  <dcterms:modified xsi:type="dcterms:W3CDTF">2018-05-27T21:29:58Z</dcterms:modified>
</cp:coreProperties>
</file>