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8" r:id="rId3"/>
    <p:sldId id="260" r:id="rId4"/>
    <p:sldId id="270" r:id="rId5"/>
    <p:sldId id="257" r:id="rId6"/>
    <p:sldId id="262" r:id="rId7"/>
    <p:sldId id="263" r:id="rId8"/>
    <p:sldId id="271" r:id="rId9"/>
    <p:sldId id="265" r:id="rId10"/>
    <p:sldId id="268" r:id="rId11"/>
    <p:sldId id="284" r:id="rId12"/>
    <p:sldId id="264" r:id="rId13"/>
    <p:sldId id="269" r:id="rId14"/>
    <p:sldId id="272" r:id="rId15"/>
    <p:sldId id="266" r:id="rId16"/>
    <p:sldId id="273" r:id="rId17"/>
    <p:sldId id="274" r:id="rId18"/>
    <p:sldId id="281" r:id="rId19"/>
    <p:sldId id="282" r:id="rId20"/>
    <p:sldId id="283" r:id="rId21"/>
    <p:sldId id="275" r:id="rId22"/>
    <p:sldId id="278" r:id="rId23"/>
    <p:sldId id="279" r:id="rId24"/>
    <p:sldId id="276" r:id="rId25"/>
    <p:sldId id="277" r:id="rId26"/>
    <p:sldId id="280" r:id="rId27"/>
    <p:sldId id="267" r:id="rId28"/>
    <p:sldId id="25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3738" autoAdjust="0"/>
  </p:normalViewPr>
  <p:slideViewPr>
    <p:cSldViewPr snapToGrid="0">
      <p:cViewPr varScale="1">
        <p:scale>
          <a:sx n="72" d="100"/>
          <a:sy n="72" d="100"/>
        </p:scale>
        <p:origin x="1008" y="67"/>
      </p:cViewPr>
      <p:guideLst/>
    </p:cSldViewPr>
  </p:slideViewPr>
  <p:notesTextViewPr>
    <p:cViewPr>
      <p:scale>
        <a:sx n="1" d="1"/>
        <a:sy n="1" d="1"/>
      </p:scale>
      <p:origin x="0" y="0"/>
    </p:cViewPr>
  </p:notesTextViewPr>
  <p:notesViewPr>
    <p:cSldViewPr snapToGrid="0">
      <p:cViewPr varScale="1">
        <p:scale>
          <a:sx n="84" d="100"/>
          <a:sy n="84" d="100"/>
        </p:scale>
        <p:origin x="31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37A0F-FD8B-4FC2-9A8D-81A87B684E2E}" type="doc">
      <dgm:prSet loTypeId="urn:microsoft.com/office/officeart/2005/8/layout/vList6" loCatId="process" qsTypeId="urn:microsoft.com/office/officeart/2005/8/quickstyle/simple1" qsCatId="simple" csTypeId="urn:microsoft.com/office/officeart/2005/8/colors/colorful1" csCatId="colorful" phldr="1"/>
      <dgm:spPr/>
      <dgm:t>
        <a:bodyPr/>
        <a:lstStyle/>
        <a:p>
          <a:endParaRPr lang="pl-PL"/>
        </a:p>
      </dgm:t>
    </dgm:pt>
    <dgm:pt modelId="{661B3D13-CDE1-4250-8A10-48598D1D6BA0}">
      <dgm:prSet phldrT="[Tekst]"/>
      <dgm:spPr/>
      <dgm:t>
        <a:bodyPr/>
        <a:lstStyle/>
        <a:p>
          <a:r>
            <a:rPr lang="pl-PL" dirty="0" err="1"/>
            <a:t>Deep</a:t>
          </a:r>
          <a:r>
            <a:rPr lang="pl-PL" dirty="0"/>
            <a:t> </a:t>
          </a:r>
          <a:r>
            <a:rPr lang="pl-PL" dirty="0" err="1"/>
            <a:t>Neural</a:t>
          </a:r>
          <a:r>
            <a:rPr lang="pl-PL" dirty="0"/>
            <a:t> Networks</a:t>
          </a:r>
        </a:p>
      </dgm:t>
    </dgm:pt>
    <dgm:pt modelId="{F5E927DE-9265-48F7-8593-91C2D6166DC2}" type="parTrans" cxnId="{EBB94F8E-D4EE-4E9B-92B4-1C9681CC5459}">
      <dgm:prSet/>
      <dgm:spPr/>
      <dgm:t>
        <a:bodyPr/>
        <a:lstStyle/>
        <a:p>
          <a:endParaRPr lang="pl-PL"/>
        </a:p>
      </dgm:t>
    </dgm:pt>
    <dgm:pt modelId="{E84C6CB4-FBD8-409A-B17C-DA7F9DEAD345}" type="sibTrans" cxnId="{EBB94F8E-D4EE-4E9B-92B4-1C9681CC5459}">
      <dgm:prSet/>
      <dgm:spPr/>
      <dgm:t>
        <a:bodyPr/>
        <a:lstStyle/>
        <a:p>
          <a:endParaRPr lang="pl-PL"/>
        </a:p>
      </dgm:t>
    </dgm:pt>
    <dgm:pt modelId="{95D8823E-57DB-4784-BE0A-81B57C2B8F32}">
      <dgm:prSet phldrT="[Tekst]" custT="1"/>
      <dgm:spPr/>
      <dgm:t>
        <a:bodyPr/>
        <a:lstStyle/>
        <a:p>
          <a:r>
            <a:rPr lang="pl-PL" sz="1800" dirty="0"/>
            <a:t>Zwiększenie wydajności tradycyjnych modeli klasyfikacji i przewidywania</a:t>
          </a:r>
        </a:p>
      </dgm:t>
    </dgm:pt>
    <dgm:pt modelId="{07C6671A-4CD0-4BC4-A097-5BED35F30898}" type="parTrans" cxnId="{B5F46C2E-9957-4BE2-AFFF-2C11DF63600D}">
      <dgm:prSet/>
      <dgm:spPr/>
      <dgm:t>
        <a:bodyPr/>
        <a:lstStyle/>
        <a:p>
          <a:endParaRPr lang="pl-PL"/>
        </a:p>
      </dgm:t>
    </dgm:pt>
    <dgm:pt modelId="{C35B5B58-BE2D-4D04-8F2B-B68D8F78EB39}" type="sibTrans" cxnId="{B5F46C2E-9957-4BE2-AFFF-2C11DF63600D}">
      <dgm:prSet/>
      <dgm:spPr/>
      <dgm:t>
        <a:bodyPr/>
        <a:lstStyle/>
        <a:p>
          <a:endParaRPr lang="pl-PL"/>
        </a:p>
      </dgm:t>
    </dgm:pt>
    <dgm:pt modelId="{8B345000-F247-4CE0-9A36-419AA7720E53}">
      <dgm:prSet phldrT="[Tekst]"/>
      <dgm:spPr/>
      <dgm:t>
        <a:bodyPr/>
        <a:lstStyle/>
        <a:p>
          <a:r>
            <a:rPr lang="pl-PL" dirty="0" err="1"/>
            <a:t>Convolutional</a:t>
          </a:r>
          <a:r>
            <a:rPr lang="pl-PL" dirty="0"/>
            <a:t> </a:t>
          </a:r>
          <a:r>
            <a:rPr lang="pl-PL" dirty="0" err="1"/>
            <a:t>Neural</a:t>
          </a:r>
          <a:r>
            <a:rPr lang="pl-PL" dirty="0"/>
            <a:t> Networks</a:t>
          </a:r>
        </a:p>
      </dgm:t>
    </dgm:pt>
    <dgm:pt modelId="{FF9E530A-E13B-42E8-A888-C0F664658485}" type="parTrans" cxnId="{E1779682-B221-4483-A6D6-F82E9719C24A}">
      <dgm:prSet/>
      <dgm:spPr/>
      <dgm:t>
        <a:bodyPr/>
        <a:lstStyle/>
        <a:p>
          <a:endParaRPr lang="pl-PL"/>
        </a:p>
      </dgm:t>
    </dgm:pt>
    <dgm:pt modelId="{F53A781B-EAA2-4BAB-A8C4-4A52C1D451F1}" type="sibTrans" cxnId="{E1779682-B221-4483-A6D6-F82E9719C24A}">
      <dgm:prSet/>
      <dgm:spPr/>
      <dgm:t>
        <a:bodyPr/>
        <a:lstStyle/>
        <a:p>
          <a:endParaRPr lang="pl-PL"/>
        </a:p>
      </dgm:t>
    </dgm:pt>
    <dgm:pt modelId="{50ACA6FA-3B54-49E5-8FC1-80D4AA68C449}">
      <dgm:prSet phldrT="[Tekst]" custT="1"/>
      <dgm:spPr/>
      <dgm:t>
        <a:bodyPr/>
        <a:lstStyle/>
        <a:p>
          <a:r>
            <a:rPr lang="pl-PL" sz="1800" dirty="0"/>
            <a:t>Wyodrębnianie cech i klasyfikacja obrazów</a:t>
          </a:r>
        </a:p>
      </dgm:t>
    </dgm:pt>
    <dgm:pt modelId="{B00D7B35-3190-4A55-A1A7-CA76BA9577F6}" type="parTrans" cxnId="{6471D896-592B-462D-A2F7-00098066E740}">
      <dgm:prSet/>
      <dgm:spPr/>
      <dgm:t>
        <a:bodyPr/>
        <a:lstStyle/>
        <a:p>
          <a:endParaRPr lang="pl-PL"/>
        </a:p>
      </dgm:t>
    </dgm:pt>
    <dgm:pt modelId="{523FC5FA-2054-4527-98F8-5CCDD55025BF}" type="sibTrans" cxnId="{6471D896-592B-462D-A2F7-00098066E740}">
      <dgm:prSet/>
      <dgm:spPr/>
      <dgm:t>
        <a:bodyPr/>
        <a:lstStyle/>
        <a:p>
          <a:endParaRPr lang="pl-PL"/>
        </a:p>
      </dgm:t>
    </dgm:pt>
    <dgm:pt modelId="{860A5735-EDB1-42C1-8C1F-AC7288D1FD7E}">
      <dgm:prSet phldrT="[Tekst]"/>
      <dgm:spPr/>
      <dgm:t>
        <a:bodyPr/>
        <a:lstStyle/>
        <a:p>
          <a:r>
            <a:rPr lang="pl-PL" dirty="0" err="1"/>
            <a:t>Recurrent</a:t>
          </a:r>
          <a:r>
            <a:rPr lang="pl-PL" dirty="0"/>
            <a:t> </a:t>
          </a:r>
          <a:r>
            <a:rPr lang="pl-PL" dirty="0" err="1"/>
            <a:t>Neural</a:t>
          </a:r>
          <a:r>
            <a:rPr lang="pl-PL" dirty="0"/>
            <a:t> Networks</a:t>
          </a:r>
        </a:p>
      </dgm:t>
    </dgm:pt>
    <dgm:pt modelId="{41D7C680-C54E-428E-91AA-4C9A111BB8EC}" type="parTrans" cxnId="{196AAB9C-B302-42A3-811F-0DD3F43AEF8C}">
      <dgm:prSet/>
      <dgm:spPr/>
      <dgm:t>
        <a:bodyPr/>
        <a:lstStyle/>
        <a:p>
          <a:endParaRPr lang="pl-PL"/>
        </a:p>
      </dgm:t>
    </dgm:pt>
    <dgm:pt modelId="{49E9D001-A80F-4F6F-9C52-A2ABC1FB1BA4}" type="sibTrans" cxnId="{196AAB9C-B302-42A3-811F-0DD3F43AEF8C}">
      <dgm:prSet/>
      <dgm:spPr/>
      <dgm:t>
        <a:bodyPr/>
        <a:lstStyle/>
        <a:p>
          <a:endParaRPr lang="pl-PL"/>
        </a:p>
      </dgm:t>
    </dgm:pt>
    <dgm:pt modelId="{92E2657B-97C3-4226-881C-4184E3659835}">
      <dgm:prSet phldrT="[Tekst]" custT="1"/>
      <dgm:spPr/>
      <dgm:t>
        <a:bodyPr/>
        <a:lstStyle/>
        <a:p>
          <a:r>
            <a:rPr lang="pl-PL" sz="1800" dirty="0"/>
            <a:t>Przykłady: finanse, produkcja (wykrywanie wad)</a:t>
          </a:r>
        </a:p>
      </dgm:t>
    </dgm:pt>
    <dgm:pt modelId="{28047F63-C4F0-4D84-828C-0D4CE2AE17B5}" type="parTrans" cxnId="{3ACBF115-3B80-43EC-A505-54635D7F461A}">
      <dgm:prSet/>
      <dgm:spPr/>
      <dgm:t>
        <a:bodyPr/>
        <a:lstStyle/>
        <a:p>
          <a:endParaRPr lang="pl-PL"/>
        </a:p>
      </dgm:t>
    </dgm:pt>
    <dgm:pt modelId="{4D0AEB79-A552-4D9B-8765-EA5A6E334B50}" type="sibTrans" cxnId="{3ACBF115-3B80-43EC-A505-54635D7F461A}">
      <dgm:prSet/>
      <dgm:spPr/>
      <dgm:t>
        <a:bodyPr/>
        <a:lstStyle/>
        <a:p>
          <a:endParaRPr lang="pl-PL"/>
        </a:p>
      </dgm:t>
    </dgm:pt>
    <dgm:pt modelId="{25EB463F-5DCA-4916-AC4D-CAD8DDA8BBE9}">
      <dgm:prSet phldrT="[Tekst]" custT="1"/>
      <dgm:spPr/>
      <dgm:t>
        <a:bodyPr/>
        <a:lstStyle/>
        <a:p>
          <a:r>
            <a:rPr lang="pl-PL" sz="1800" dirty="0"/>
            <a:t>Przykłady: analiza obrazów satelitarnych i wideo, rozpoznawanie przeszkód na drodze, diagnostyka medyczna</a:t>
          </a:r>
        </a:p>
      </dgm:t>
    </dgm:pt>
    <dgm:pt modelId="{288D0C77-7716-4EFF-98EA-B0939C7C3F69}" type="parTrans" cxnId="{20055200-066E-456A-A3F3-96E4289568B5}">
      <dgm:prSet/>
      <dgm:spPr/>
      <dgm:t>
        <a:bodyPr/>
        <a:lstStyle/>
        <a:p>
          <a:endParaRPr lang="pl-PL"/>
        </a:p>
      </dgm:t>
    </dgm:pt>
    <dgm:pt modelId="{4F54A0CD-388E-438C-8E80-092A99AD5861}" type="sibTrans" cxnId="{20055200-066E-456A-A3F3-96E4289568B5}">
      <dgm:prSet/>
      <dgm:spPr/>
      <dgm:t>
        <a:bodyPr/>
        <a:lstStyle/>
        <a:p>
          <a:endParaRPr lang="pl-PL"/>
        </a:p>
      </dgm:t>
    </dgm:pt>
    <dgm:pt modelId="{C0E6DD27-1ACE-4E5C-A397-7B363B8B6270}">
      <dgm:prSet/>
      <dgm:spPr/>
      <dgm:t>
        <a:bodyPr/>
        <a:lstStyle/>
        <a:p>
          <a:r>
            <a:rPr lang="pl-PL" dirty="0"/>
            <a:t>Stosowane dla sekwencji jakichś zdarzeń, modeli językowych, serii czasowych itp.</a:t>
          </a:r>
        </a:p>
      </dgm:t>
    </dgm:pt>
    <dgm:pt modelId="{8551576D-A1DD-4DFD-947E-30A90916AA5E}" type="parTrans" cxnId="{5050945E-4FA1-4377-A001-C59DB67EBC95}">
      <dgm:prSet/>
      <dgm:spPr/>
      <dgm:t>
        <a:bodyPr/>
        <a:lstStyle/>
        <a:p>
          <a:endParaRPr lang="pl-PL"/>
        </a:p>
      </dgm:t>
    </dgm:pt>
    <dgm:pt modelId="{CC21FD7F-DB1F-4241-8D8C-321CA3CF4A5A}" type="sibTrans" cxnId="{5050945E-4FA1-4377-A001-C59DB67EBC95}">
      <dgm:prSet/>
      <dgm:spPr/>
      <dgm:t>
        <a:bodyPr/>
        <a:lstStyle/>
        <a:p>
          <a:endParaRPr lang="pl-PL"/>
        </a:p>
      </dgm:t>
    </dgm:pt>
    <dgm:pt modelId="{C4C615BE-CF9F-457C-8EB8-50DC47B84D01}">
      <dgm:prSet/>
      <dgm:spPr/>
      <dgm:t>
        <a:bodyPr/>
        <a:lstStyle/>
        <a:p>
          <a:r>
            <a:rPr lang="pl-PL" dirty="0"/>
            <a:t>Przykłady: zamiana głosu w tekst, tłumaczenie w czasie rzeczywistym</a:t>
          </a:r>
        </a:p>
      </dgm:t>
    </dgm:pt>
    <dgm:pt modelId="{396C8308-9095-4E92-AA9A-87315601C4A7}" type="parTrans" cxnId="{02D1A22F-7B25-432E-9BB8-D813F2AA02F9}">
      <dgm:prSet/>
      <dgm:spPr/>
      <dgm:t>
        <a:bodyPr/>
        <a:lstStyle/>
        <a:p>
          <a:endParaRPr lang="pl-PL"/>
        </a:p>
      </dgm:t>
    </dgm:pt>
    <dgm:pt modelId="{D13F1BDC-B0D3-4FC0-A339-022A8B56A2AF}" type="sibTrans" cxnId="{02D1A22F-7B25-432E-9BB8-D813F2AA02F9}">
      <dgm:prSet/>
      <dgm:spPr/>
      <dgm:t>
        <a:bodyPr/>
        <a:lstStyle/>
        <a:p>
          <a:endParaRPr lang="pl-PL"/>
        </a:p>
      </dgm:t>
    </dgm:pt>
    <dgm:pt modelId="{847AA7E2-0721-4CC3-8F4C-CC8BC20556D6}" type="pres">
      <dgm:prSet presAssocID="{39437A0F-FD8B-4FC2-9A8D-81A87B684E2E}" presName="Name0" presStyleCnt="0">
        <dgm:presLayoutVars>
          <dgm:dir/>
          <dgm:animLvl val="lvl"/>
          <dgm:resizeHandles/>
        </dgm:presLayoutVars>
      </dgm:prSet>
      <dgm:spPr/>
    </dgm:pt>
    <dgm:pt modelId="{1D3D6ABA-F575-40DB-A1C1-8F807A00E54E}" type="pres">
      <dgm:prSet presAssocID="{661B3D13-CDE1-4250-8A10-48598D1D6BA0}" presName="linNode" presStyleCnt="0"/>
      <dgm:spPr/>
    </dgm:pt>
    <dgm:pt modelId="{D73B8074-99F1-4848-BE33-C4477AC5241B}" type="pres">
      <dgm:prSet presAssocID="{661B3D13-CDE1-4250-8A10-48598D1D6BA0}" presName="parentShp" presStyleLbl="node1" presStyleIdx="0" presStyleCnt="3">
        <dgm:presLayoutVars>
          <dgm:bulletEnabled val="1"/>
        </dgm:presLayoutVars>
      </dgm:prSet>
      <dgm:spPr/>
    </dgm:pt>
    <dgm:pt modelId="{DDA2DFFD-B053-418F-82A6-73C7E0EF8480}" type="pres">
      <dgm:prSet presAssocID="{661B3D13-CDE1-4250-8A10-48598D1D6BA0}" presName="childShp" presStyleLbl="bgAccFollowNode1" presStyleIdx="0" presStyleCnt="3">
        <dgm:presLayoutVars>
          <dgm:bulletEnabled val="1"/>
        </dgm:presLayoutVars>
      </dgm:prSet>
      <dgm:spPr/>
    </dgm:pt>
    <dgm:pt modelId="{E7A632B7-C4A3-4E6B-8C30-B817A7769A84}" type="pres">
      <dgm:prSet presAssocID="{E84C6CB4-FBD8-409A-B17C-DA7F9DEAD345}" presName="spacing" presStyleCnt="0"/>
      <dgm:spPr/>
    </dgm:pt>
    <dgm:pt modelId="{C8D7B823-B1D6-4E98-A22A-CF8D0632E545}" type="pres">
      <dgm:prSet presAssocID="{8B345000-F247-4CE0-9A36-419AA7720E53}" presName="linNode" presStyleCnt="0"/>
      <dgm:spPr/>
    </dgm:pt>
    <dgm:pt modelId="{CEFC6646-3EE5-430D-BA5A-9EB7E8EC96B6}" type="pres">
      <dgm:prSet presAssocID="{8B345000-F247-4CE0-9A36-419AA7720E53}" presName="parentShp" presStyleLbl="node1" presStyleIdx="1" presStyleCnt="3">
        <dgm:presLayoutVars>
          <dgm:bulletEnabled val="1"/>
        </dgm:presLayoutVars>
      </dgm:prSet>
      <dgm:spPr/>
    </dgm:pt>
    <dgm:pt modelId="{4F1629B2-2E16-4C95-8783-8534C6BCA0D6}" type="pres">
      <dgm:prSet presAssocID="{8B345000-F247-4CE0-9A36-419AA7720E53}" presName="childShp" presStyleLbl="bgAccFollowNode1" presStyleIdx="1" presStyleCnt="3" custScaleY="103246">
        <dgm:presLayoutVars>
          <dgm:bulletEnabled val="1"/>
        </dgm:presLayoutVars>
      </dgm:prSet>
      <dgm:spPr/>
    </dgm:pt>
    <dgm:pt modelId="{706DA087-63EA-4EE7-93B9-A47FD4F11559}" type="pres">
      <dgm:prSet presAssocID="{F53A781B-EAA2-4BAB-A8C4-4A52C1D451F1}" presName="spacing" presStyleCnt="0"/>
      <dgm:spPr/>
    </dgm:pt>
    <dgm:pt modelId="{8BC60A35-4890-4C8A-B224-5E41AA877E3C}" type="pres">
      <dgm:prSet presAssocID="{860A5735-EDB1-42C1-8C1F-AC7288D1FD7E}" presName="linNode" presStyleCnt="0"/>
      <dgm:spPr/>
    </dgm:pt>
    <dgm:pt modelId="{7F0BDAA9-F3A2-4204-95DC-CF7F410A454F}" type="pres">
      <dgm:prSet presAssocID="{860A5735-EDB1-42C1-8C1F-AC7288D1FD7E}" presName="parentShp" presStyleLbl="node1" presStyleIdx="2" presStyleCnt="3">
        <dgm:presLayoutVars>
          <dgm:bulletEnabled val="1"/>
        </dgm:presLayoutVars>
      </dgm:prSet>
      <dgm:spPr/>
    </dgm:pt>
    <dgm:pt modelId="{C1CD41C9-90E3-4830-BA23-A9E160FA3051}" type="pres">
      <dgm:prSet presAssocID="{860A5735-EDB1-42C1-8C1F-AC7288D1FD7E}" presName="childShp" presStyleLbl="bgAccFollowNode1" presStyleIdx="2" presStyleCnt="3">
        <dgm:presLayoutVars>
          <dgm:bulletEnabled val="1"/>
        </dgm:presLayoutVars>
      </dgm:prSet>
      <dgm:spPr/>
    </dgm:pt>
  </dgm:ptLst>
  <dgm:cxnLst>
    <dgm:cxn modelId="{20055200-066E-456A-A3F3-96E4289568B5}" srcId="{8B345000-F247-4CE0-9A36-419AA7720E53}" destId="{25EB463F-5DCA-4916-AC4D-CAD8DDA8BBE9}" srcOrd="1" destOrd="0" parTransId="{288D0C77-7716-4EFF-98EA-B0939C7C3F69}" sibTransId="{4F54A0CD-388E-438C-8E80-092A99AD5861}"/>
    <dgm:cxn modelId="{3ACBF115-3B80-43EC-A505-54635D7F461A}" srcId="{661B3D13-CDE1-4250-8A10-48598D1D6BA0}" destId="{92E2657B-97C3-4226-881C-4184E3659835}" srcOrd="1" destOrd="0" parTransId="{28047F63-C4F0-4D84-828C-0D4CE2AE17B5}" sibTransId="{4D0AEB79-A552-4D9B-8765-EA5A6E334B50}"/>
    <dgm:cxn modelId="{B5F46C2E-9957-4BE2-AFFF-2C11DF63600D}" srcId="{661B3D13-CDE1-4250-8A10-48598D1D6BA0}" destId="{95D8823E-57DB-4784-BE0A-81B57C2B8F32}" srcOrd="0" destOrd="0" parTransId="{07C6671A-4CD0-4BC4-A097-5BED35F30898}" sibTransId="{C35B5B58-BE2D-4D04-8F2B-B68D8F78EB39}"/>
    <dgm:cxn modelId="{02D1A22F-7B25-432E-9BB8-D813F2AA02F9}" srcId="{860A5735-EDB1-42C1-8C1F-AC7288D1FD7E}" destId="{C4C615BE-CF9F-457C-8EB8-50DC47B84D01}" srcOrd="1" destOrd="0" parTransId="{396C8308-9095-4E92-AA9A-87315601C4A7}" sibTransId="{D13F1BDC-B0D3-4FC0-A339-022A8B56A2AF}"/>
    <dgm:cxn modelId="{5B43C75D-A2ED-4734-80DF-9ACCDCCEECB0}" type="presOf" srcId="{92E2657B-97C3-4226-881C-4184E3659835}" destId="{DDA2DFFD-B053-418F-82A6-73C7E0EF8480}" srcOrd="0" destOrd="1" presId="urn:microsoft.com/office/officeart/2005/8/layout/vList6"/>
    <dgm:cxn modelId="{5050945E-4FA1-4377-A001-C59DB67EBC95}" srcId="{860A5735-EDB1-42C1-8C1F-AC7288D1FD7E}" destId="{C0E6DD27-1ACE-4E5C-A397-7B363B8B6270}" srcOrd="0" destOrd="0" parTransId="{8551576D-A1DD-4DFD-947E-30A90916AA5E}" sibTransId="{CC21FD7F-DB1F-4241-8D8C-321CA3CF4A5A}"/>
    <dgm:cxn modelId="{9F9D454A-166B-4A7B-84FA-F49BFC1A9B57}" type="presOf" srcId="{25EB463F-5DCA-4916-AC4D-CAD8DDA8BBE9}" destId="{4F1629B2-2E16-4C95-8783-8534C6BCA0D6}" srcOrd="0" destOrd="1" presId="urn:microsoft.com/office/officeart/2005/8/layout/vList6"/>
    <dgm:cxn modelId="{E1779682-B221-4483-A6D6-F82E9719C24A}" srcId="{39437A0F-FD8B-4FC2-9A8D-81A87B684E2E}" destId="{8B345000-F247-4CE0-9A36-419AA7720E53}" srcOrd="1" destOrd="0" parTransId="{FF9E530A-E13B-42E8-A888-C0F664658485}" sibTransId="{F53A781B-EAA2-4BAB-A8C4-4A52C1D451F1}"/>
    <dgm:cxn modelId="{EBB94F8E-D4EE-4E9B-92B4-1C9681CC5459}" srcId="{39437A0F-FD8B-4FC2-9A8D-81A87B684E2E}" destId="{661B3D13-CDE1-4250-8A10-48598D1D6BA0}" srcOrd="0" destOrd="0" parTransId="{F5E927DE-9265-48F7-8593-91C2D6166DC2}" sibTransId="{E84C6CB4-FBD8-409A-B17C-DA7F9DEAD345}"/>
    <dgm:cxn modelId="{6471D896-592B-462D-A2F7-00098066E740}" srcId="{8B345000-F247-4CE0-9A36-419AA7720E53}" destId="{50ACA6FA-3B54-49E5-8FC1-80D4AA68C449}" srcOrd="0" destOrd="0" parTransId="{B00D7B35-3190-4A55-A1A7-CA76BA9577F6}" sibTransId="{523FC5FA-2054-4527-98F8-5CCDD55025BF}"/>
    <dgm:cxn modelId="{1C9B7697-83A6-4318-BDF0-6DA0C547E1D1}" type="presOf" srcId="{50ACA6FA-3B54-49E5-8FC1-80D4AA68C449}" destId="{4F1629B2-2E16-4C95-8783-8534C6BCA0D6}" srcOrd="0" destOrd="0" presId="urn:microsoft.com/office/officeart/2005/8/layout/vList6"/>
    <dgm:cxn modelId="{196AAB9C-B302-42A3-811F-0DD3F43AEF8C}" srcId="{39437A0F-FD8B-4FC2-9A8D-81A87B684E2E}" destId="{860A5735-EDB1-42C1-8C1F-AC7288D1FD7E}" srcOrd="2" destOrd="0" parTransId="{41D7C680-C54E-428E-91AA-4C9A111BB8EC}" sibTransId="{49E9D001-A80F-4F6F-9C52-A2ABC1FB1BA4}"/>
    <dgm:cxn modelId="{62EB599D-1964-4B01-8F13-141F43EC356A}" type="presOf" srcId="{860A5735-EDB1-42C1-8C1F-AC7288D1FD7E}" destId="{7F0BDAA9-F3A2-4204-95DC-CF7F410A454F}" srcOrd="0" destOrd="0" presId="urn:microsoft.com/office/officeart/2005/8/layout/vList6"/>
    <dgm:cxn modelId="{613D499E-5A4C-40C9-9284-07A688D3956A}" type="presOf" srcId="{661B3D13-CDE1-4250-8A10-48598D1D6BA0}" destId="{D73B8074-99F1-4848-BE33-C4477AC5241B}" srcOrd="0" destOrd="0" presId="urn:microsoft.com/office/officeart/2005/8/layout/vList6"/>
    <dgm:cxn modelId="{B74813AE-B904-47CA-99C0-2255243AA9C4}" type="presOf" srcId="{8B345000-F247-4CE0-9A36-419AA7720E53}" destId="{CEFC6646-3EE5-430D-BA5A-9EB7E8EC96B6}" srcOrd="0" destOrd="0" presId="urn:microsoft.com/office/officeart/2005/8/layout/vList6"/>
    <dgm:cxn modelId="{395C8FC2-A236-4134-AA6A-FEF45C9A2905}" type="presOf" srcId="{95D8823E-57DB-4784-BE0A-81B57C2B8F32}" destId="{DDA2DFFD-B053-418F-82A6-73C7E0EF8480}" srcOrd="0" destOrd="0" presId="urn:microsoft.com/office/officeart/2005/8/layout/vList6"/>
    <dgm:cxn modelId="{005EDDD5-0A24-40DA-AB90-D8F003F97ADE}" type="presOf" srcId="{C4C615BE-CF9F-457C-8EB8-50DC47B84D01}" destId="{C1CD41C9-90E3-4830-BA23-A9E160FA3051}" srcOrd="0" destOrd="1" presId="urn:microsoft.com/office/officeart/2005/8/layout/vList6"/>
    <dgm:cxn modelId="{49EBBEF1-2625-4417-9449-257FFDA7596B}" type="presOf" srcId="{C0E6DD27-1ACE-4E5C-A397-7B363B8B6270}" destId="{C1CD41C9-90E3-4830-BA23-A9E160FA3051}" srcOrd="0" destOrd="0" presId="urn:microsoft.com/office/officeart/2005/8/layout/vList6"/>
    <dgm:cxn modelId="{599203F9-091E-47FC-92D9-8DBB239F16CA}" type="presOf" srcId="{39437A0F-FD8B-4FC2-9A8D-81A87B684E2E}" destId="{847AA7E2-0721-4CC3-8F4C-CC8BC20556D6}" srcOrd="0" destOrd="0" presId="urn:microsoft.com/office/officeart/2005/8/layout/vList6"/>
    <dgm:cxn modelId="{36D93F3C-1B37-40BC-850C-8177F70606A7}" type="presParOf" srcId="{847AA7E2-0721-4CC3-8F4C-CC8BC20556D6}" destId="{1D3D6ABA-F575-40DB-A1C1-8F807A00E54E}" srcOrd="0" destOrd="0" presId="urn:microsoft.com/office/officeart/2005/8/layout/vList6"/>
    <dgm:cxn modelId="{B6BE1EAA-5CD0-41C7-BFEC-3846969CBD40}" type="presParOf" srcId="{1D3D6ABA-F575-40DB-A1C1-8F807A00E54E}" destId="{D73B8074-99F1-4848-BE33-C4477AC5241B}" srcOrd="0" destOrd="0" presId="urn:microsoft.com/office/officeart/2005/8/layout/vList6"/>
    <dgm:cxn modelId="{5B4DAA1A-A82A-47F1-B210-CF9C03C87FB3}" type="presParOf" srcId="{1D3D6ABA-F575-40DB-A1C1-8F807A00E54E}" destId="{DDA2DFFD-B053-418F-82A6-73C7E0EF8480}" srcOrd="1" destOrd="0" presId="urn:microsoft.com/office/officeart/2005/8/layout/vList6"/>
    <dgm:cxn modelId="{74930541-F969-4ABF-8972-4C11EE15EEC1}" type="presParOf" srcId="{847AA7E2-0721-4CC3-8F4C-CC8BC20556D6}" destId="{E7A632B7-C4A3-4E6B-8C30-B817A7769A84}" srcOrd="1" destOrd="0" presId="urn:microsoft.com/office/officeart/2005/8/layout/vList6"/>
    <dgm:cxn modelId="{5BA30E79-FDDE-4FF7-8D3C-FAF5DBB9E50C}" type="presParOf" srcId="{847AA7E2-0721-4CC3-8F4C-CC8BC20556D6}" destId="{C8D7B823-B1D6-4E98-A22A-CF8D0632E545}" srcOrd="2" destOrd="0" presId="urn:microsoft.com/office/officeart/2005/8/layout/vList6"/>
    <dgm:cxn modelId="{915AA99A-CC40-4FD0-A1AB-19522BAC869E}" type="presParOf" srcId="{C8D7B823-B1D6-4E98-A22A-CF8D0632E545}" destId="{CEFC6646-3EE5-430D-BA5A-9EB7E8EC96B6}" srcOrd="0" destOrd="0" presId="urn:microsoft.com/office/officeart/2005/8/layout/vList6"/>
    <dgm:cxn modelId="{16EDE7CF-E175-40E4-B3C6-4A21ECEB962B}" type="presParOf" srcId="{C8D7B823-B1D6-4E98-A22A-CF8D0632E545}" destId="{4F1629B2-2E16-4C95-8783-8534C6BCA0D6}" srcOrd="1" destOrd="0" presId="urn:microsoft.com/office/officeart/2005/8/layout/vList6"/>
    <dgm:cxn modelId="{E43AEB5C-D9AF-473D-97AA-A526154BE641}" type="presParOf" srcId="{847AA7E2-0721-4CC3-8F4C-CC8BC20556D6}" destId="{706DA087-63EA-4EE7-93B9-A47FD4F11559}" srcOrd="3" destOrd="0" presId="urn:microsoft.com/office/officeart/2005/8/layout/vList6"/>
    <dgm:cxn modelId="{D4DBF647-BF7F-4D28-9F01-FDC10D86918C}" type="presParOf" srcId="{847AA7E2-0721-4CC3-8F4C-CC8BC20556D6}" destId="{8BC60A35-4890-4C8A-B224-5E41AA877E3C}" srcOrd="4" destOrd="0" presId="urn:microsoft.com/office/officeart/2005/8/layout/vList6"/>
    <dgm:cxn modelId="{F4492A7A-DA57-45D0-9655-967361155356}" type="presParOf" srcId="{8BC60A35-4890-4C8A-B224-5E41AA877E3C}" destId="{7F0BDAA9-F3A2-4204-95DC-CF7F410A454F}" srcOrd="0" destOrd="0" presId="urn:microsoft.com/office/officeart/2005/8/layout/vList6"/>
    <dgm:cxn modelId="{01EBB6DB-3131-40E0-9AA7-23A25882E2ED}" type="presParOf" srcId="{8BC60A35-4890-4C8A-B224-5E41AA877E3C}" destId="{C1CD41C9-90E3-4830-BA23-A9E160FA305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2DFFD-B053-418F-82A6-73C7E0EF8480}">
      <dsp:nvSpPr>
        <dsp:cNvPr id="0" name=""/>
        <dsp:cNvSpPr/>
      </dsp:nvSpPr>
      <dsp:spPr>
        <a:xfrm>
          <a:off x="4040371" y="2116"/>
          <a:ext cx="6060557" cy="1445986"/>
        </a:xfrm>
        <a:prstGeom prst="rightArrow">
          <a:avLst>
            <a:gd name="adj1" fmla="val 75000"/>
            <a:gd name="adj2" fmla="val 5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pl-PL" sz="1800" kern="1200" dirty="0"/>
            <a:t>Zwiększenie wydajności tradycyjnych modeli klasyfikacji i przewidywania</a:t>
          </a:r>
        </a:p>
        <a:p>
          <a:pPr marL="171450" lvl="1" indent="-171450" algn="l" defTabSz="800100">
            <a:lnSpc>
              <a:spcPct val="90000"/>
            </a:lnSpc>
            <a:spcBef>
              <a:spcPct val="0"/>
            </a:spcBef>
            <a:spcAft>
              <a:spcPct val="15000"/>
            </a:spcAft>
            <a:buChar char="•"/>
          </a:pPr>
          <a:r>
            <a:rPr lang="pl-PL" sz="1800" kern="1200" dirty="0"/>
            <a:t>Przykłady: finanse, produkcja (wykrywanie wad)</a:t>
          </a:r>
        </a:p>
      </dsp:txBody>
      <dsp:txXfrm>
        <a:off x="4040371" y="182864"/>
        <a:ext cx="5518312" cy="1084490"/>
      </dsp:txXfrm>
    </dsp:sp>
    <dsp:sp modelId="{D73B8074-99F1-4848-BE33-C4477AC5241B}">
      <dsp:nvSpPr>
        <dsp:cNvPr id="0" name=""/>
        <dsp:cNvSpPr/>
      </dsp:nvSpPr>
      <dsp:spPr>
        <a:xfrm>
          <a:off x="0" y="2116"/>
          <a:ext cx="4040371" cy="144598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pl-PL" sz="3700" kern="1200" dirty="0" err="1"/>
            <a:t>Deep</a:t>
          </a:r>
          <a:r>
            <a:rPr lang="pl-PL" sz="3700" kern="1200" dirty="0"/>
            <a:t> </a:t>
          </a:r>
          <a:r>
            <a:rPr lang="pl-PL" sz="3700" kern="1200" dirty="0" err="1"/>
            <a:t>Neural</a:t>
          </a:r>
          <a:r>
            <a:rPr lang="pl-PL" sz="3700" kern="1200" dirty="0"/>
            <a:t> Networks</a:t>
          </a:r>
        </a:p>
      </dsp:txBody>
      <dsp:txXfrm>
        <a:off x="70587" y="72703"/>
        <a:ext cx="3899197" cy="1304812"/>
      </dsp:txXfrm>
    </dsp:sp>
    <dsp:sp modelId="{4F1629B2-2E16-4C95-8783-8534C6BCA0D6}">
      <dsp:nvSpPr>
        <dsp:cNvPr id="0" name=""/>
        <dsp:cNvSpPr/>
      </dsp:nvSpPr>
      <dsp:spPr>
        <a:xfrm>
          <a:off x="4041358" y="1592701"/>
          <a:ext cx="6054638" cy="1492922"/>
        </a:xfrm>
        <a:prstGeom prst="rightArrow">
          <a:avLst>
            <a:gd name="adj1" fmla="val 75000"/>
            <a:gd name="adj2" fmla="val 5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pl-PL" sz="1800" kern="1200" dirty="0"/>
            <a:t>Wyodrębnianie cech i klasyfikacja obrazów</a:t>
          </a:r>
        </a:p>
        <a:p>
          <a:pPr marL="171450" lvl="1" indent="-171450" algn="l" defTabSz="800100">
            <a:lnSpc>
              <a:spcPct val="90000"/>
            </a:lnSpc>
            <a:spcBef>
              <a:spcPct val="0"/>
            </a:spcBef>
            <a:spcAft>
              <a:spcPct val="15000"/>
            </a:spcAft>
            <a:buChar char="•"/>
          </a:pPr>
          <a:r>
            <a:rPr lang="pl-PL" sz="1800" kern="1200" dirty="0"/>
            <a:t>Przykłady: analiza obrazów satelitarnych i wideo, rozpoznawanie przeszkód na drodze, diagnostyka medyczna</a:t>
          </a:r>
        </a:p>
      </dsp:txBody>
      <dsp:txXfrm>
        <a:off x="4041358" y="1779316"/>
        <a:ext cx="5494792" cy="1119692"/>
      </dsp:txXfrm>
    </dsp:sp>
    <dsp:sp modelId="{CEFC6646-3EE5-430D-BA5A-9EB7E8EC96B6}">
      <dsp:nvSpPr>
        <dsp:cNvPr id="0" name=""/>
        <dsp:cNvSpPr/>
      </dsp:nvSpPr>
      <dsp:spPr>
        <a:xfrm>
          <a:off x="4932" y="1616169"/>
          <a:ext cx="4036425" cy="144598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pl-PL" sz="3700" kern="1200" dirty="0" err="1"/>
            <a:t>Convolutional</a:t>
          </a:r>
          <a:r>
            <a:rPr lang="pl-PL" sz="3700" kern="1200" dirty="0"/>
            <a:t> </a:t>
          </a:r>
          <a:r>
            <a:rPr lang="pl-PL" sz="3700" kern="1200" dirty="0" err="1"/>
            <a:t>Neural</a:t>
          </a:r>
          <a:r>
            <a:rPr lang="pl-PL" sz="3700" kern="1200" dirty="0"/>
            <a:t> Networks</a:t>
          </a:r>
        </a:p>
      </dsp:txBody>
      <dsp:txXfrm>
        <a:off x="75519" y="1686756"/>
        <a:ext cx="3895251" cy="1304812"/>
      </dsp:txXfrm>
    </dsp:sp>
    <dsp:sp modelId="{C1CD41C9-90E3-4830-BA23-A9E160FA3051}">
      <dsp:nvSpPr>
        <dsp:cNvPr id="0" name=""/>
        <dsp:cNvSpPr/>
      </dsp:nvSpPr>
      <dsp:spPr>
        <a:xfrm>
          <a:off x="4040371" y="3230222"/>
          <a:ext cx="6060557" cy="1445986"/>
        </a:xfrm>
        <a:prstGeom prst="rightArrow">
          <a:avLst>
            <a:gd name="adj1" fmla="val 75000"/>
            <a:gd name="adj2" fmla="val 5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pl-PL" sz="1800" kern="1200" dirty="0"/>
            <a:t>Stosowane dla sekwencji jakichś zdarzeń, modeli językowych, serii czasowych itp.</a:t>
          </a:r>
        </a:p>
        <a:p>
          <a:pPr marL="171450" lvl="1" indent="-171450" algn="l" defTabSz="800100">
            <a:lnSpc>
              <a:spcPct val="90000"/>
            </a:lnSpc>
            <a:spcBef>
              <a:spcPct val="0"/>
            </a:spcBef>
            <a:spcAft>
              <a:spcPct val="15000"/>
            </a:spcAft>
            <a:buChar char="•"/>
          </a:pPr>
          <a:r>
            <a:rPr lang="pl-PL" sz="1800" kern="1200" dirty="0"/>
            <a:t>Przykłady: zamiana głosu w tekst, tłumaczenie w czasie rzeczywistym</a:t>
          </a:r>
        </a:p>
      </dsp:txBody>
      <dsp:txXfrm>
        <a:off x="4040371" y="3410970"/>
        <a:ext cx="5518312" cy="1084490"/>
      </dsp:txXfrm>
    </dsp:sp>
    <dsp:sp modelId="{7F0BDAA9-F3A2-4204-95DC-CF7F410A454F}">
      <dsp:nvSpPr>
        <dsp:cNvPr id="0" name=""/>
        <dsp:cNvSpPr/>
      </dsp:nvSpPr>
      <dsp:spPr>
        <a:xfrm>
          <a:off x="0" y="3230222"/>
          <a:ext cx="4040371" cy="144598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pl-PL" sz="3700" kern="1200" dirty="0" err="1"/>
            <a:t>Recurrent</a:t>
          </a:r>
          <a:r>
            <a:rPr lang="pl-PL" sz="3700" kern="1200" dirty="0"/>
            <a:t> </a:t>
          </a:r>
          <a:r>
            <a:rPr lang="pl-PL" sz="3700" kern="1200" dirty="0" err="1"/>
            <a:t>Neural</a:t>
          </a:r>
          <a:r>
            <a:rPr lang="pl-PL" sz="3700" kern="1200" dirty="0"/>
            <a:t> Networks</a:t>
          </a:r>
        </a:p>
      </dsp:txBody>
      <dsp:txXfrm>
        <a:off x="70587" y="3300809"/>
        <a:ext cx="3899197" cy="130481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D0D37-E6BF-4D94-80AC-C5B2CD5CA726}" type="datetimeFigureOut">
              <a:rPr lang="pl-PL" smtClean="0"/>
              <a:t>13.04.2018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2357D-75B5-4E88-9290-F4047985C103}" type="slidenum">
              <a:rPr lang="pl-PL" smtClean="0"/>
              <a:t>‹#›</a:t>
            </a:fld>
            <a:endParaRPr lang="pl-PL"/>
          </a:p>
        </p:txBody>
      </p:sp>
    </p:spTree>
    <p:extLst>
      <p:ext uri="{BB962C8B-B14F-4D97-AF65-F5344CB8AC3E}">
        <p14:creationId xmlns:p14="http://schemas.microsoft.com/office/powerpoint/2010/main" val="399576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D172357D-75B5-4E88-9290-F4047985C103}" type="slidenum">
              <a:rPr lang="pl-PL" smtClean="0"/>
              <a:t>2</a:t>
            </a:fld>
            <a:endParaRPr lang="pl-PL"/>
          </a:p>
        </p:txBody>
      </p:sp>
    </p:spTree>
    <p:extLst>
      <p:ext uri="{BB962C8B-B14F-4D97-AF65-F5344CB8AC3E}">
        <p14:creationId xmlns:p14="http://schemas.microsoft.com/office/powerpoint/2010/main" val="1205981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Deep learning methods aim at learning feature hierarchies with features from higher levels of the hierarchy formed by the composition of lower level features. Automatically learning features at multiple levels of abstraction allow a system to learn complex functions mapping the input to the output directly from data, without depending completely on human-crafted features.</a:t>
            </a:r>
            <a:endParaRPr lang="pl-PL" dirty="0"/>
          </a:p>
          <a:p>
            <a:r>
              <a:rPr lang="pl-PL" dirty="0"/>
              <a:t>* Input </a:t>
            </a:r>
            <a:r>
              <a:rPr lang="pl-PL" dirty="0" err="1"/>
              <a:t>layer</a:t>
            </a:r>
            <a:r>
              <a:rPr lang="pl-PL" dirty="0"/>
              <a:t> – piksele??? Pociachane na kawałki rysunki?</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16</a:t>
            </a:fld>
            <a:endParaRPr lang="pl-PL"/>
          </a:p>
        </p:txBody>
      </p:sp>
    </p:spTree>
    <p:extLst>
      <p:ext uri="{BB962C8B-B14F-4D97-AF65-F5344CB8AC3E}">
        <p14:creationId xmlns:p14="http://schemas.microsoft.com/office/powerpoint/2010/main" val="23354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Rodzaje tych sieci </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20</a:t>
            </a:fld>
            <a:endParaRPr lang="pl-PL"/>
          </a:p>
        </p:txBody>
      </p:sp>
    </p:spTree>
    <p:extLst>
      <p:ext uri="{BB962C8B-B14F-4D97-AF65-F5344CB8AC3E}">
        <p14:creationId xmlns:p14="http://schemas.microsoft.com/office/powerpoint/2010/main" val="245859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sz="1200" dirty="0"/>
              <a:t>Te same wagi i </a:t>
            </a:r>
            <a:r>
              <a:rPr lang="pl-PL" sz="1200" dirty="0" err="1"/>
              <a:t>bias</a:t>
            </a:r>
            <a:r>
              <a:rPr lang="pl-PL" sz="1200" dirty="0"/>
              <a:t> dla wszystkich neuronów warstw ukrytych!!!</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21</a:t>
            </a:fld>
            <a:endParaRPr lang="pl-PL"/>
          </a:p>
        </p:txBody>
      </p:sp>
    </p:spTree>
    <p:extLst>
      <p:ext uri="{BB962C8B-B14F-4D97-AF65-F5344CB8AC3E}">
        <p14:creationId xmlns:p14="http://schemas.microsoft.com/office/powerpoint/2010/main" val="1195285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Prosta wersja…</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22</a:t>
            </a:fld>
            <a:endParaRPr lang="pl-PL"/>
          </a:p>
        </p:txBody>
      </p:sp>
    </p:spTree>
    <p:extLst>
      <p:ext uri="{BB962C8B-B14F-4D97-AF65-F5344CB8AC3E}">
        <p14:creationId xmlns:p14="http://schemas.microsoft.com/office/powerpoint/2010/main" val="104834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…i bardziej skomplikowana</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23</a:t>
            </a:fld>
            <a:endParaRPr lang="pl-PL"/>
          </a:p>
        </p:txBody>
      </p:sp>
    </p:spTree>
    <p:extLst>
      <p:ext uri="{BB962C8B-B14F-4D97-AF65-F5344CB8AC3E}">
        <p14:creationId xmlns:p14="http://schemas.microsoft.com/office/powerpoint/2010/main" val="1312894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71450" indent="-171450">
              <a:buFontTx/>
              <a:buChar char="-"/>
            </a:pPr>
            <a:r>
              <a:rPr lang="pl-PL" dirty="0"/>
              <a:t>Dzięki LRF mamy koncepcję przestrzenności. Dany neuron odpowiada jakiemuś regionowi, np. mamy obraz 28x28 i LRF 5x5, bierzemy pierwszy region 5x5m przyporządkowujemy pierwszemu  neuronowi pierwszej warstwy ukrytej, następnie przesuwamy LRF i mapujemy do kolejnego neuronu (offset to tzw. </a:t>
            </a:r>
            <a:r>
              <a:rPr lang="pl-PL" dirty="0" err="1"/>
              <a:t>stride</a:t>
            </a:r>
            <a:r>
              <a:rPr lang="pl-PL" dirty="0"/>
              <a:t> </a:t>
            </a:r>
            <a:r>
              <a:rPr lang="pl-PL" dirty="0" err="1"/>
              <a:t>length</a:t>
            </a:r>
            <a:r>
              <a:rPr lang="pl-PL" dirty="0"/>
              <a:t>); otrzymujemy zatem pierwszą warstwę ukrytą 24x24.</a:t>
            </a:r>
          </a:p>
          <a:p>
            <a:pPr marL="171450" indent="-171450">
              <a:buFontTx/>
              <a:buChar char="-"/>
            </a:pPr>
            <a:r>
              <a:rPr lang="pl-PL" dirty="0"/>
              <a:t>Wszystkie neurony w danej warstwie ukrytej wykrywają tą samą cechę!!!</a:t>
            </a:r>
          </a:p>
          <a:p>
            <a:pPr marL="171450" indent="-171450">
              <a:buFontTx/>
              <a:buChar char="-"/>
            </a:pPr>
            <a:r>
              <a:rPr lang="pl-PL" dirty="0"/>
              <a:t>W danej warstwie jest kilka filtrów (ile ich jest -&gt; ilość wyjść do sklasyfikowania? Mamy filtr 5x5, maskę np. do wykrywania krawędzi, mnożymy wartość pikseli przez jakieś wagi tego filtru 5x5 i dodajemy do siebie)</a:t>
            </a:r>
          </a:p>
          <a:p>
            <a:pPr marL="171450" indent="-171450">
              <a:buFontTx/>
              <a:buChar char="-"/>
            </a:pPr>
            <a:r>
              <a:rPr lang="pl-PL" dirty="0"/>
              <a:t>Kondensowanie – bierzemy regiony np. 2x2 i produkujemy filtr 12x12 np. maximum </a:t>
            </a:r>
            <a:r>
              <a:rPr lang="pl-PL" dirty="0" err="1"/>
              <a:t>pool</a:t>
            </a:r>
            <a:r>
              <a:rPr lang="pl-PL" dirty="0"/>
              <a:t> (najczęściej, bierzemy największą z 4 wartości) lub </a:t>
            </a:r>
            <a:r>
              <a:rPr lang="pl-PL" dirty="0" err="1"/>
              <a:t>averege</a:t>
            </a:r>
            <a:r>
              <a:rPr lang="pl-PL" dirty="0"/>
              <a:t> </a:t>
            </a:r>
            <a:r>
              <a:rPr lang="pl-PL" dirty="0" err="1"/>
              <a:t>pool</a:t>
            </a:r>
            <a:r>
              <a:rPr lang="pl-PL" dirty="0"/>
              <a:t> (średnią)</a:t>
            </a:r>
          </a:p>
          <a:p>
            <a:pPr marL="171450" indent="-171450">
              <a:buFontTx/>
              <a:buChar char="-"/>
            </a:pPr>
            <a:r>
              <a:rPr lang="pl-PL" dirty="0"/>
              <a:t>Potem znów </a:t>
            </a:r>
            <a:r>
              <a:rPr lang="pl-PL" dirty="0" err="1"/>
              <a:t>konwolucja</a:t>
            </a:r>
            <a:r>
              <a:rPr lang="pl-PL" dirty="0"/>
              <a:t>, kondensowanie itd. aż do otrzymania pojedynczych pikseli, ta ostatnia warstwa jest spłaszczana i na końcu otrzymujemy zwykłą sieć MLP – </a:t>
            </a:r>
            <a:r>
              <a:rPr lang="pl-PL" dirty="0" err="1"/>
              <a:t>wartswę</a:t>
            </a:r>
            <a:r>
              <a:rPr lang="pl-PL" dirty="0"/>
              <a:t> </a:t>
            </a:r>
            <a:r>
              <a:rPr lang="pl-PL" dirty="0" err="1"/>
              <a:t>fully</a:t>
            </a:r>
            <a:r>
              <a:rPr lang="pl-PL" dirty="0"/>
              <a:t> </a:t>
            </a:r>
            <a:r>
              <a:rPr lang="pl-PL" dirty="0" err="1"/>
              <a:t>connected</a:t>
            </a:r>
            <a:r>
              <a:rPr lang="pl-PL" dirty="0"/>
              <a:t> gdzie każdy </a:t>
            </a:r>
            <a:r>
              <a:rPr lang="pl-PL" dirty="0" err="1"/>
              <a:t>node</a:t>
            </a:r>
            <a:r>
              <a:rPr lang="pl-PL" dirty="0"/>
              <a:t> warstwy poprzedniej rzutuje na </a:t>
            </a:r>
            <a:r>
              <a:rPr lang="pl-PL" dirty="0" err="1"/>
              <a:t>node</a:t>
            </a:r>
            <a:r>
              <a:rPr lang="pl-PL" dirty="0"/>
              <a:t> tej warstwy; następnie mamy wyjścia czyli </a:t>
            </a:r>
            <a:r>
              <a:rPr lang="pl-PL" dirty="0" err="1"/>
              <a:t>softmax</a:t>
            </a:r>
            <a:r>
              <a:rPr lang="pl-PL" dirty="0"/>
              <a:t> </a:t>
            </a:r>
            <a:r>
              <a:rPr lang="pl-PL" dirty="0" err="1"/>
              <a:t>output</a:t>
            </a:r>
            <a:r>
              <a:rPr lang="pl-PL" dirty="0"/>
              <a:t>, np. dla rozpoznawania cyfr mamy 10 wyjść; jest to wektor z prawdopodobieństwem</a:t>
            </a:r>
          </a:p>
          <a:p>
            <a:pPr marL="171450" indent="-171450">
              <a:buFontTx/>
              <a:buChar char="-"/>
            </a:pPr>
            <a:r>
              <a:rPr lang="pl-PL" dirty="0"/>
              <a:t>Dodatkowo mamy tzw. </a:t>
            </a:r>
            <a:r>
              <a:rPr lang="pl-PL" dirty="0" err="1"/>
              <a:t>dropout</a:t>
            </a:r>
            <a:r>
              <a:rPr lang="pl-PL" dirty="0"/>
              <a:t> czyli usuwamy z grafu </a:t>
            </a:r>
            <a:r>
              <a:rPr lang="pl-PL" dirty="0" err="1"/>
              <a:t>nody</a:t>
            </a:r>
            <a:r>
              <a:rPr lang="pl-PL" dirty="0"/>
              <a:t> z jakimś tam prawdopodobieństwem i wszystkie ich połączenia</a:t>
            </a:r>
          </a:p>
          <a:p>
            <a:pPr marL="171450" indent="-171450">
              <a:buFontTx/>
              <a:buChar char="-"/>
            </a:pPr>
            <a:r>
              <a:rPr lang="pl-PL" dirty="0"/>
              <a:t>Dodatkowo po warstwie </a:t>
            </a:r>
            <a:r>
              <a:rPr lang="pl-PL" dirty="0" err="1"/>
              <a:t>maxpool</a:t>
            </a:r>
            <a:r>
              <a:rPr lang="pl-PL" dirty="0"/>
              <a:t> (czy </a:t>
            </a:r>
            <a:r>
              <a:rPr lang="pl-PL" dirty="0" err="1"/>
              <a:t>conv</a:t>
            </a:r>
            <a:r>
              <a:rPr lang="pl-PL" dirty="0"/>
              <a:t>??) może występować warstwa nieliniowa np. </a:t>
            </a:r>
            <a:r>
              <a:rPr lang="pl-PL" dirty="0" err="1"/>
              <a:t>ReLU</a:t>
            </a:r>
            <a:r>
              <a:rPr lang="pl-PL" dirty="0"/>
              <a:t> (</a:t>
            </a:r>
            <a:r>
              <a:rPr lang="pl-PL" dirty="0" err="1"/>
              <a:t>rectified</a:t>
            </a:r>
            <a:r>
              <a:rPr lang="pl-PL" dirty="0"/>
              <a:t> </a:t>
            </a:r>
            <a:r>
              <a:rPr lang="pl-PL" dirty="0" err="1"/>
              <a:t>linear</a:t>
            </a:r>
            <a:r>
              <a:rPr lang="pl-PL" dirty="0"/>
              <a:t> </a:t>
            </a:r>
            <a:r>
              <a:rPr lang="pl-PL" dirty="0" err="1"/>
              <a:t>units</a:t>
            </a:r>
            <a:r>
              <a:rPr lang="pl-PL" dirty="0"/>
              <a:t> – f(x) = max(x,0)), </a:t>
            </a:r>
            <a:r>
              <a:rPr lang="pl-PL" dirty="0" err="1"/>
              <a:t>sigmoidalna</a:t>
            </a:r>
            <a:r>
              <a:rPr lang="pl-PL" dirty="0"/>
              <a:t> funkcja aktywacji, </a:t>
            </a:r>
            <a:r>
              <a:rPr lang="pl-PL" dirty="0" err="1"/>
              <a:t>tanh</a:t>
            </a:r>
            <a:endParaRPr lang="pl-PL" dirty="0"/>
          </a:p>
          <a:p>
            <a:pPr marL="171450" indent="-171450">
              <a:buFontTx/>
              <a:buChar char="-"/>
            </a:pPr>
            <a:r>
              <a:rPr lang="pl-PL" dirty="0" err="1"/>
              <a:t>Softmax</a:t>
            </a:r>
            <a:r>
              <a:rPr lang="pl-PL" dirty="0"/>
              <a:t> – funkcja która ma doprowadzić wyjścia do wartości między 0 a 1</a:t>
            </a:r>
          </a:p>
          <a:p>
            <a:pPr marL="0" indent="0">
              <a:buFontTx/>
              <a:buNone/>
            </a:pPr>
            <a:endParaRPr lang="pl-PL" dirty="0"/>
          </a:p>
        </p:txBody>
      </p:sp>
      <p:sp>
        <p:nvSpPr>
          <p:cNvPr id="4" name="Symbol zastępczy numeru slajdu 3"/>
          <p:cNvSpPr>
            <a:spLocks noGrp="1"/>
          </p:cNvSpPr>
          <p:nvPr>
            <p:ph type="sldNum" sz="quarter" idx="10"/>
          </p:nvPr>
        </p:nvSpPr>
        <p:spPr/>
        <p:txBody>
          <a:bodyPr/>
          <a:lstStyle/>
          <a:p>
            <a:fld id="{D172357D-75B5-4E88-9290-F4047985C103}" type="slidenum">
              <a:rPr lang="pl-PL" smtClean="0"/>
              <a:t>24</a:t>
            </a:fld>
            <a:endParaRPr lang="pl-PL"/>
          </a:p>
        </p:txBody>
      </p:sp>
    </p:spTree>
    <p:extLst>
      <p:ext uri="{BB962C8B-B14F-4D97-AF65-F5344CB8AC3E}">
        <p14:creationId xmlns:p14="http://schemas.microsoft.com/office/powerpoint/2010/main" val="1708350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This example illustrates the use of the change in white matter integrity of youth football players over the course of a single season of playing football. The convolutional layers of the network learns the </a:t>
            </a:r>
            <a:r>
              <a:rPr lang="en-US" dirty="0" err="1"/>
              <a:t>hiearchy</a:t>
            </a:r>
            <a:r>
              <a:rPr lang="en-US" dirty="0"/>
              <a:t> of image features that allow the prediction of the level of impact exposure the player received that season (which is recorded with helmet-embedded biomechanical sensors). the high performance of the network confirms the strong association between head impact exposure and WM integrity measurable in diffusion MRI.</a:t>
            </a:r>
            <a:endParaRPr lang="pl-PL" dirty="0"/>
          </a:p>
        </p:txBody>
      </p:sp>
      <p:sp>
        <p:nvSpPr>
          <p:cNvPr id="4" name="Symbol zastępczy numeru slajdu 3"/>
          <p:cNvSpPr>
            <a:spLocks noGrp="1"/>
          </p:cNvSpPr>
          <p:nvPr>
            <p:ph type="sldNum" sz="quarter" idx="10"/>
          </p:nvPr>
        </p:nvSpPr>
        <p:spPr/>
        <p:txBody>
          <a:bodyPr/>
          <a:lstStyle/>
          <a:p>
            <a:fld id="{D172357D-75B5-4E88-9290-F4047985C103}" type="slidenum">
              <a:rPr lang="pl-PL" smtClean="0"/>
              <a:t>26</a:t>
            </a:fld>
            <a:endParaRPr lang="pl-PL"/>
          </a:p>
        </p:txBody>
      </p:sp>
    </p:spTree>
    <p:extLst>
      <p:ext uri="{BB962C8B-B14F-4D97-AF65-F5344CB8AC3E}">
        <p14:creationId xmlns:p14="http://schemas.microsoft.com/office/powerpoint/2010/main" val="391337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AI – planowanie, rozumienie języka, rozpoznawanie obiektów i dźwięków, uczenie, rozwiązywanie</a:t>
            </a:r>
            <a:r>
              <a:rPr lang="pl-PL" sz="1200" b="0" i="0" kern="1200" baseline="0" dirty="0">
                <a:solidFill>
                  <a:schemeClr val="tx1"/>
                </a:solidFill>
                <a:effectLst/>
                <a:latin typeface="+mn-lt"/>
                <a:ea typeface="+mn-ea"/>
                <a:cs typeface="+mn-cs"/>
              </a:rPr>
              <a:t> problemów</a:t>
            </a:r>
          </a:p>
          <a:p>
            <a:r>
              <a:rPr lang="en-US" sz="1200" b="0" i="0" kern="1200" dirty="0">
                <a:solidFill>
                  <a:schemeClr val="tx1"/>
                </a:solidFill>
                <a:effectLst/>
                <a:latin typeface="+mn-lt"/>
                <a:ea typeface="+mn-ea"/>
                <a:cs typeface="+mn-cs"/>
              </a:rPr>
              <a:t>General AI </a:t>
            </a:r>
            <a:r>
              <a:rPr lang="pl-PL"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would have all of the characteristics of human intelligence, including the capacities mentioned above. </a:t>
            </a:r>
            <a:endParaRPr lang="pl-PL"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Narrow AI </a:t>
            </a:r>
            <a:r>
              <a:rPr lang="pl-PL"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exhibits some facet(s) </a:t>
            </a:r>
            <a:r>
              <a:rPr lang="pl-PL" sz="1200" b="0" i="0" kern="1200" dirty="0">
                <a:solidFill>
                  <a:schemeClr val="tx1"/>
                </a:solidFill>
                <a:effectLst/>
                <a:latin typeface="+mn-lt"/>
                <a:ea typeface="+mn-ea"/>
                <a:cs typeface="+mn-cs"/>
              </a:rPr>
              <a:t>(aspekty) </a:t>
            </a:r>
            <a:r>
              <a:rPr lang="en-US" sz="1200" b="0" i="0" kern="1200" dirty="0">
                <a:solidFill>
                  <a:schemeClr val="tx1"/>
                </a:solidFill>
                <a:effectLst/>
                <a:latin typeface="+mn-lt"/>
                <a:ea typeface="+mn-ea"/>
                <a:cs typeface="+mn-cs"/>
              </a:rPr>
              <a:t>of human intelligence, and can do that facet extremely well, but is lacking in other areas</a:t>
            </a:r>
            <a:r>
              <a:rPr lang="pl-PL" sz="1200" b="0" i="0" kern="1200" dirty="0">
                <a:solidFill>
                  <a:schemeClr val="tx1"/>
                </a:solidFill>
                <a:effectLst/>
                <a:latin typeface="+mn-lt"/>
                <a:ea typeface="+mn-ea"/>
                <a:cs typeface="+mn-cs"/>
              </a:rPr>
              <a:t>,</a:t>
            </a:r>
            <a:r>
              <a:rPr lang="pl-PL" sz="1200" b="0" i="0" kern="1200" baseline="0" dirty="0">
                <a:solidFill>
                  <a:schemeClr val="tx1"/>
                </a:solidFill>
                <a:effectLst/>
                <a:latin typeface="+mn-lt"/>
                <a:ea typeface="+mn-ea"/>
                <a:cs typeface="+mn-cs"/>
              </a:rPr>
              <a:t> e.g. a</a:t>
            </a:r>
            <a:r>
              <a:rPr lang="en-US" sz="1200" b="0" i="0" kern="1200" dirty="0">
                <a:solidFill>
                  <a:schemeClr val="tx1"/>
                </a:solidFill>
                <a:effectLst/>
                <a:latin typeface="+mn-lt"/>
                <a:ea typeface="+mn-ea"/>
                <a:cs typeface="+mn-cs"/>
              </a:rPr>
              <a:t> machine that’s great at recognizing images, but nothing else</a:t>
            </a:r>
            <a:r>
              <a:rPr lang="pl-PL" sz="1200" b="0" i="0" kern="1200" dirty="0">
                <a:solidFill>
                  <a:schemeClr val="tx1"/>
                </a:solidFill>
                <a:effectLst/>
                <a:latin typeface="+mn-lt"/>
                <a:ea typeface="+mn-ea"/>
                <a:cs typeface="+mn-cs"/>
              </a:rPr>
              <a:t>.</a:t>
            </a:r>
          </a:p>
          <a:p>
            <a:r>
              <a:rPr lang="pl-PL" sz="1200" b="0" i="0" kern="1200" dirty="0">
                <a:solidFill>
                  <a:schemeClr val="tx1"/>
                </a:solidFill>
                <a:effectLst/>
                <a:latin typeface="+mn-lt"/>
                <a:ea typeface="+mn-ea"/>
                <a:cs typeface="+mn-cs"/>
              </a:rPr>
              <a:t>AI - </a:t>
            </a:r>
            <a:r>
              <a:rPr lang="en-US" sz="1200" b="0" i="0" kern="1200" dirty="0">
                <a:solidFill>
                  <a:schemeClr val="tx1"/>
                </a:solidFill>
                <a:effectLst/>
                <a:latin typeface="+mn-lt"/>
                <a:ea typeface="+mn-ea"/>
                <a:cs typeface="+mn-cs"/>
              </a:rPr>
              <a:t>the ability to learn without being explicitly programmed</a:t>
            </a:r>
            <a:r>
              <a:rPr lang="pl-PL" sz="1200" b="0" i="0" kern="1200" dirty="0">
                <a:solidFill>
                  <a:schemeClr val="tx1"/>
                </a:solidFill>
                <a:effectLst/>
                <a:latin typeface="+mn-lt"/>
                <a:ea typeface="+mn-ea"/>
                <a:cs typeface="+mn-cs"/>
              </a:rPr>
              <a:t> (stąd machine learning – żeby nie pisać ogromnego</a:t>
            </a:r>
            <a:r>
              <a:rPr lang="pl-PL" sz="1200" b="0" i="0" kern="1200" baseline="0" dirty="0">
                <a:solidFill>
                  <a:schemeClr val="tx1"/>
                </a:solidFill>
                <a:effectLst/>
                <a:latin typeface="+mn-lt"/>
                <a:ea typeface="+mn-ea"/>
                <a:cs typeface="+mn-cs"/>
              </a:rPr>
              <a:t> kodu + hardcodować; ten sam kod do różnych zadań</a:t>
            </a:r>
          </a:p>
          <a:p>
            <a:r>
              <a:rPr lang="pl-PL" sz="1200" b="0" i="0" kern="1200" dirty="0">
                <a:solidFill>
                  <a:schemeClr val="tx1"/>
                </a:solidFill>
                <a:effectLst/>
                <a:latin typeface="+mn-lt"/>
                <a:ea typeface="+mn-ea"/>
                <a:cs typeface="+mn-cs"/>
              </a:rPr>
              <a:t>M</a:t>
            </a:r>
            <a:r>
              <a:rPr lang="en-US" sz="1200" b="0" i="0" kern="1200" dirty="0" err="1">
                <a:solidFill>
                  <a:schemeClr val="tx1"/>
                </a:solidFill>
                <a:effectLst/>
                <a:latin typeface="+mn-lt"/>
                <a:ea typeface="+mn-ea"/>
                <a:cs typeface="+mn-cs"/>
              </a:rPr>
              <a:t>achine</a:t>
            </a:r>
            <a:r>
              <a:rPr lang="en-US" sz="1200" b="0" i="0" kern="1200" dirty="0">
                <a:solidFill>
                  <a:schemeClr val="tx1"/>
                </a:solidFill>
                <a:effectLst/>
                <a:latin typeface="+mn-lt"/>
                <a:ea typeface="+mn-ea"/>
                <a:cs typeface="+mn-cs"/>
              </a:rPr>
              <a:t> learning is a way of “training” an algorithm so that it can learn</a:t>
            </a:r>
            <a:r>
              <a:rPr lang="pl-PL"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how</a:t>
            </a:r>
            <a:r>
              <a:rPr lang="pl-PL"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accomplish a particular task</a:t>
            </a:r>
            <a:r>
              <a:rPr lang="pl-PL" sz="1200" b="0" i="0" kern="1200" dirty="0">
                <a:solidFill>
                  <a:schemeClr val="tx1"/>
                </a:solidFill>
                <a:effectLst/>
                <a:latin typeface="+mn-lt"/>
                <a:ea typeface="+mn-ea"/>
                <a:cs typeface="+mn-cs"/>
              </a:rPr>
              <a:t> (nie</a:t>
            </a:r>
            <a:r>
              <a:rPr lang="pl-PL" sz="1200" b="0" i="0" kern="1200" baseline="0" dirty="0">
                <a:solidFill>
                  <a:schemeClr val="tx1"/>
                </a:solidFill>
                <a:effectLst/>
                <a:latin typeface="+mn-lt"/>
                <a:ea typeface="+mn-ea"/>
                <a:cs typeface="+mn-cs"/>
              </a:rPr>
              <a:t> trzeba hardcodować specyficznych instrukcji)</a:t>
            </a:r>
            <a:r>
              <a:rPr lang="en-US" sz="1200" b="0" i="0" kern="1200" dirty="0">
                <a:solidFill>
                  <a:schemeClr val="tx1"/>
                </a:solidFill>
                <a:effectLst/>
                <a:latin typeface="+mn-lt"/>
                <a:ea typeface="+mn-ea"/>
                <a:cs typeface="+mn-cs"/>
              </a:rPr>
              <a:t>. </a:t>
            </a:r>
            <a:endParaRPr lang="pl-PL"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“Training” involves feeding huge amounts of data to the algorithm and allowing the algorithm to adjust itself and improve.</a:t>
            </a:r>
            <a:endParaRPr lang="pl-PL" dirty="0"/>
          </a:p>
        </p:txBody>
      </p:sp>
      <p:sp>
        <p:nvSpPr>
          <p:cNvPr id="4" name="Slide Number Placeholder 3"/>
          <p:cNvSpPr>
            <a:spLocks noGrp="1"/>
          </p:cNvSpPr>
          <p:nvPr>
            <p:ph type="sldNum" sz="quarter" idx="10"/>
          </p:nvPr>
        </p:nvSpPr>
        <p:spPr/>
        <p:txBody>
          <a:bodyPr/>
          <a:lstStyle/>
          <a:p>
            <a:fld id="{D172357D-75B5-4E88-9290-F4047985C103}" type="slidenum">
              <a:rPr lang="pl-PL" smtClean="0"/>
              <a:t>3</a:t>
            </a:fld>
            <a:endParaRPr lang="pl-PL"/>
          </a:p>
        </p:txBody>
      </p:sp>
    </p:spTree>
    <p:extLst>
      <p:ext uri="{BB962C8B-B14F-4D97-AF65-F5344CB8AC3E}">
        <p14:creationId xmlns:p14="http://schemas.microsoft.com/office/powerpoint/2010/main" val="380900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i="0" kern="1200" dirty="0">
                <a:solidFill>
                  <a:schemeClr val="tx1"/>
                </a:solidFill>
                <a:effectLst/>
                <a:latin typeface="+mn-lt"/>
                <a:ea typeface="+mn-ea"/>
                <a:cs typeface="+mn-cs"/>
              </a:rPr>
              <a:t>Chodzi o to że nie trzeba ręcznie wyodrębniać </a:t>
            </a:r>
            <a:r>
              <a:rPr lang="pl-PL" sz="1200" b="0" i="0" kern="1200" dirty="0" err="1">
                <a:solidFill>
                  <a:schemeClr val="tx1"/>
                </a:solidFill>
                <a:effectLst/>
                <a:latin typeface="+mn-lt"/>
                <a:ea typeface="+mn-ea"/>
                <a:cs typeface="+mn-cs"/>
              </a:rPr>
              <a:t>ficzerów</a:t>
            </a:r>
            <a:r>
              <a:rPr lang="pl-PL" sz="1200" b="0" i="0" kern="1200" dirty="0">
                <a:solidFill>
                  <a:schemeClr val="tx1"/>
                </a:solidFill>
                <a:effectLst/>
                <a:latin typeface="+mn-lt"/>
                <a:ea typeface="+mn-ea"/>
                <a:cs typeface="+mn-cs"/>
              </a:rPr>
              <a:t> jak oko, nos, usta żeby rozpoznać twarz; sieć robi to sama i sama ustala co jest ważne a co nie.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72357D-75B5-4E88-9290-F4047985C103}" type="slidenum">
              <a:rPr lang="pl-PL" smtClean="0"/>
              <a:t>7</a:t>
            </a:fld>
            <a:endParaRPr lang="pl-PL"/>
          </a:p>
        </p:txBody>
      </p:sp>
    </p:spTree>
    <p:extLst>
      <p:ext uri="{BB962C8B-B14F-4D97-AF65-F5344CB8AC3E}">
        <p14:creationId xmlns:p14="http://schemas.microsoft.com/office/powerpoint/2010/main" val="103028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HIERARCHIA POJĘĆ (cech)</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8</a:t>
            </a:fld>
            <a:endParaRPr lang="pl-PL"/>
          </a:p>
        </p:txBody>
      </p:sp>
    </p:spTree>
    <p:extLst>
      <p:ext uri="{BB962C8B-B14F-4D97-AF65-F5344CB8AC3E}">
        <p14:creationId xmlns:p14="http://schemas.microsoft.com/office/powerpoint/2010/main" val="320002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Ad 2. – gdy nie masz dobrego GPU (procesora graficznego) ani labeled</a:t>
            </a:r>
            <a:r>
              <a:rPr lang="pl-PL" baseline="0" dirty="0"/>
              <a:t> data, to bez sensu bo deep learning jest tak złożony że będzie wolniejszy, więc lepiej użyć zwykłego machine learning.</a:t>
            </a:r>
            <a:endParaRPr lang="pl-PL" dirty="0"/>
          </a:p>
        </p:txBody>
      </p:sp>
      <p:sp>
        <p:nvSpPr>
          <p:cNvPr id="4" name="Slide Number Placeholder 3"/>
          <p:cNvSpPr>
            <a:spLocks noGrp="1"/>
          </p:cNvSpPr>
          <p:nvPr>
            <p:ph type="sldNum" sz="quarter" idx="10"/>
          </p:nvPr>
        </p:nvSpPr>
        <p:spPr/>
        <p:txBody>
          <a:bodyPr/>
          <a:lstStyle/>
          <a:p>
            <a:fld id="{D172357D-75B5-4E88-9290-F4047985C103}" type="slidenum">
              <a:rPr lang="pl-PL" smtClean="0"/>
              <a:t>9</a:t>
            </a:fld>
            <a:endParaRPr lang="pl-PL"/>
          </a:p>
        </p:txBody>
      </p:sp>
    </p:spTree>
    <p:extLst>
      <p:ext uri="{BB962C8B-B14F-4D97-AF65-F5344CB8AC3E}">
        <p14:creationId xmlns:p14="http://schemas.microsoft.com/office/powerpoint/2010/main" val="3291691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Dzięki </a:t>
            </a:r>
            <a:r>
              <a:rPr lang="pl-PL" dirty="0" err="1"/>
              <a:t>deep</a:t>
            </a:r>
            <a:r>
              <a:rPr lang="pl-PL" dirty="0"/>
              <a:t> learning to wszystko jest spełnione -&gt; lepsze uczenie </a:t>
            </a:r>
            <a:r>
              <a:rPr lang="pl-PL" dirty="0" err="1"/>
              <a:t>tadaa</a:t>
            </a:r>
            <a:endParaRPr lang="pl-PL" dirty="0"/>
          </a:p>
        </p:txBody>
      </p:sp>
      <p:sp>
        <p:nvSpPr>
          <p:cNvPr id="4" name="Symbol zastępczy numeru slajdu 3"/>
          <p:cNvSpPr>
            <a:spLocks noGrp="1"/>
          </p:cNvSpPr>
          <p:nvPr>
            <p:ph type="sldNum" sz="quarter" idx="10"/>
          </p:nvPr>
        </p:nvSpPr>
        <p:spPr/>
        <p:txBody>
          <a:bodyPr/>
          <a:lstStyle/>
          <a:p>
            <a:fld id="{D172357D-75B5-4E88-9290-F4047985C103}" type="slidenum">
              <a:rPr lang="pl-PL" smtClean="0"/>
              <a:t>10</a:t>
            </a:fld>
            <a:endParaRPr lang="pl-PL"/>
          </a:p>
        </p:txBody>
      </p:sp>
    </p:spTree>
    <p:extLst>
      <p:ext uri="{BB962C8B-B14F-4D97-AF65-F5344CB8AC3E}">
        <p14:creationId xmlns:p14="http://schemas.microsoft.com/office/powerpoint/2010/main" val="234382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solving a machine learning problem, you follow a specific workflow. You start with an image, and then extract relevant features from it</a:t>
            </a:r>
            <a:r>
              <a:rPr lang="pl-PL" sz="1200" b="0" i="0" kern="1200" dirty="0">
                <a:solidFill>
                  <a:schemeClr val="tx1"/>
                </a:solidFill>
                <a:effectLst/>
                <a:latin typeface="+mn-lt"/>
                <a:ea typeface="+mn-ea"/>
                <a:cs typeface="+mn-cs"/>
              </a:rPr>
              <a:t> (ŁAPKI,</a:t>
            </a:r>
            <a:r>
              <a:rPr lang="pl-PL" sz="1200" b="0" i="0" kern="1200" baseline="0" dirty="0">
                <a:solidFill>
                  <a:schemeClr val="tx1"/>
                </a:solidFill>
                <a:effectLst/>
                <a:latin typeface="+mn-lt"/>
                <a:ea typeface="+mn-ea"/>
                <a:cs typeface="+mn-cs"/>
              </a:rPr>
              <a:t> OCZKA)</a:t>
            </a:r>
            <a:r>
              <a:rPr lang="en-US" sz="1200" b="0" i="0" kern="1200" dirty="0">
                <a:solidFill>
                  <a:schemeClr val="tx1"/>
                </a:solidFill>
                <a:effectLst/>
                <a:latin typeface="+mn-lt"/>
                <a:ea typeface="+mn-ea"/>
                <a:cs typeface="+mn-cs"/>
              </a:rPr>
              <a:t>. Then you create a model that describes or predicts the object. On the other hand, with deep learning, you skip the manual step of extracting features from images. Instead, you feed images directly into the deep learning algorithm, which then predicts the objects.  </a:t>
            </a:r>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You don’t have to understand which features are the best representation of the object</a:t>
            </a:r>
            <a:endParaRPr lang="pl-PL" dirty="0"/>
          </a:p>
        </p:txBody>
      </p:sp>
      <p:sp>
        <p:nvSpPr>
          <p:cNvPr id="4" name="Slide Number Placeholder 3"/>
          <p:cNvSpPr>
            <a:spLocks noGrp="1"/>
          </p:cNvSpPr>
          <p:nvPr>
            <p:ph type="sldNum" sz="quarter" idx="10"/>
          </p:nvPr>
        </p:nvSpPr>
        <p:spPr/>
        <p:txBody>
          <a:bodyPr/>
          <a:lstStyle/>
          <a:p>
            <a:fld id="{D172357D-75B5-4E88-9290-F4047985C103}" type="slidenum">
              <a:rPr lang="pl-PL" smtClean="0"/>
              <a:t>12</a:t>
            </a:fld>
            <a:endParaRPr lang="pl-PL"/>
          </a:p>
        </p:txBody>
      </p:sp>
    </p:spTree>
    <p:extLst>
      <p:ext uri="{BB962C8B-B14F-4D97-AF65-F5344CB8AC3E}">
        <p14:creationId xmlns:p14="http://schemas.microsoft.com/office/powerpoint/2010/main" val="373828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Confidence</a:t>
            </a:r>
            <a:r>
              <a:rPr lang="pl-PL" dirty="0"/>
              <a:t> </a:t>
            </a:r>
            <a:r>
              <a:rPr lang="pl-PL" dirty="0" err="1"/>
              <a:t>score</a:t>
            </a:r>
            <a:r>
              <a:rPr lang="pl-PL" dirty="0"/>
              <a:t> – chodzi o to, że mamy ileś tam np. twarzy i sieć zwraca wektor prawdopodobieństwa dla każdej z tej twarzy, np. 95% że będzie to pierwsza, 3% że druga itd..</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13</a:t>
            </a:fld>
            <a:endParaRPr lang="pl-PL"/>
          </a:p>
        </p:txBody>
      </p:sp>
    </p:spTree>
    <p:extLst>
      <p:ext uri="{BB962C8B-B14F-4D97-AF65-F5344CB8AC3E}">
        <p14:creationId xmlns:p14="http://schemas.microsoft.com/office/powerpoint/2010/main" val="294441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Back-propagation</a:t>
            </a:r>
            <a:r>
              <a:rPr lang="pl-PL" dirty="0"/>
              <a:t> and </a:t>
            </a:r>
            <a:r>
              <a:rPr lang="pl-PL" dirty="0" err="1"/>
              <a:t>forward-propagation</a:t>
            </a:r>
            <a:r>
              <a:rPr lang="pl-PL" dirty="0"/>
              <a:t> – propagacja wag w przód lub tył</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14</a:t>
            </a:fld>
            <a:endParaRPr lang="pl-PL"/>
          </a:p>
        </p:txBody>
      </p:sp>
    </p:spTree>
    <p:extLst>
      <p:ext uri="{BB962C8B-B14F-4D97-AF65-F5344CB8AC3E}">
        <p14:creationId xmlns:p14="http://schemas.microsoft.com/office/powerpoint/2010/main" val="76473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4/13/2018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4/13/2018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4/13/2018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4/13/2018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mapr.com/blog/demystifying-ai-ml-dl/" TargetMode="External"/><Relationship Id="rId3" Type="http://schemas.openxmlformats.org/officeDocument/2006/relationships/hyperlink" Target="https://blogs.nvidia.com/blog/2016/07/29/whats-difference-artificial-intelligence-machine-learning-deep-learning-ai/" TargetMode="External"/><Relationship Id="rId7" Type="http://schemas.openxmlformats.org/officeDocument/2006/relationships/hyperlink" Target="https://medium.com/swlh/ill-tell-you-why-deep-learning-is-so-popular-and-in-demand-5aca72628780" TargetMode="External"/><Relationship Id="rId2" Type="http://schemas.openxmlformats.org/officeDocument/2006/relationships/hyperlink" Target="https://machinelearningmastery.com/what-is-deep-learning/" TargetMode="External"/><Relationship Id="rId1" Type="http://schemas.openxmlformats.org/officeDocument/2006/relationships/slideLayout" Target="../slideLayouts/slideLayout2.xml"/><Relationship Id="rId6" Type="http://schemas.openxmlformats.org/officeDocument/2006/relationships/hyperlink" Target="http://thingscyber.com/deep-learning-book-praised-satya-nadella-elon-musk-facebook-ai-chief-yann-lecun/" TargetMode="External"/><Relationship Id="rId5" Type="http://schemas.openxmlformats.org/officeDocument/2006/relationships/hyperlink" Target="https://www.mathworks.com/videos/introduction-to-deep-learning-machine-learning-vs-deep-learning-1489503513018.html" TargetMode="External"/><Relationship Id="rId4" Type="http://schemas.openxmlformats.org/officeDocument/2006/relationships/hyperlink" Target="https://medium.com/iotforall/the-difference-between-artificial-intelligence-machine-learning-and-deep-learning-3aa67bff599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Głębokie uczenie maszynowe</a:t>
            </a:r>
          </a:p>
        </p:txBody>
      </p:sp>
      <p:sp>
        <p:nvSpPr>
          <p:cNvPr id="3" name="Subtitle 2"/>
          <p:cNvSpPr>
            <a:spLocks noGrp="1"/>
          </p:cNvSpPr>
          <p:nvPr>
            <p:ph type="subTitle" idx="1"/>
          </p:nvPr>
        </p:nvSpPr>
        <p:spPr/>
        <p:txBody>
          <a:bodyPr/>
          <a:lstStyle/>
          <a:p>
            <a:r>
              <a:rPr lang="pl-PL" dirty="0"/>
              <a:t>Główne zasady</a:t>
            </a:r>
          </a:p>
        </p:txBody>
      </p:sp>
    </p:spTree>
    <p:extLst>
      <p:ext uri="{BB962C8B-B14F-4D97-AF65-F5344CB8AC3E}">
        <p14:creationId xmlns:p14="http://schemas.microsoft.com/office/powerpoint/2010/main" val="406665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sults Get Better With More Data, Larger Models, More Compute"/>
          <p:cNvPicPr>
            <a:picLocks noChangeAspect="1" noChangeArrowheads="1"/>
          </p:cNvPicPr>
          <p:nvPr/>
        </p:nvPicPr>
        <p:blipFill rotWithShape="1">
          <a:blip r:embed="rId3">
            <a:extLst>
              <a:ext uri="{28A0092B-C50C-407E-A947-70E740481C1C}">
                <a14:useLocalDpi xmlns:a14="http://schemas.microsoft.com/office/drawing/2010/main" val="0"/>
              </a:ext>
            </a:extLst>
          </a:blip>
          <a:srcRect b="1001"/>
          <a:stretch/>
        </p:blipFill>
        <p:spPr bwMode="auto">
          <a:xfrm>
            <a:off x="1329484" y="638978"/>
            <a:ext cx="9709506" cy="545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2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56D73201-4A20-4CE2-90AA-F832903E12FF}"/>
              </a:ext>
            </a:extLst>
          </p:cNvPr>
          <p:cNvPicPr>
            <a:picLocks noChangeAspect="1"/>
          </p:cNvPicPr>
          <p:nvPr/>
        </p:nvPicPr>
        <p:blipFill rotWithShape="1">
          <a:blip r:embed="rId2"/>
          <a:srcRect r="4447"/>
          <a:stretch/>
        </p:blipFill>
        <p:spPr>
          <a:xfrm>
            <a:off x="2059395" y="332265"/>
            <a:ext cx="7882048" cy="6193470"/>
          </a:xfrm>
          <a:prstGeom prst="rect">
            <a:avLst/>
          </a:prstGeom>
        </p:spPr>
      </p:pic>
    </p:spTree>
    <p:extLst>
      <p:ext uri="{BB962C8B-B14F-4D97-AF65-F5344CB8AC3E}">
        <p14:creationId xmlns:p14="http://schemas.microsoft.com/office/powerpoint/2010/main" val="53987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83" y="313465"/>
            <a:ext cx="11224696" cy="603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11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7BD6F1-9EFC-4936-B0FD-6014C2E0AD21}"/>
              </a:ext>
            </a:extLst>
          </p:cNvPr>
          <p:cNvSpPr>
            <a:spLocks noGrp="1"/>
          </p:cNvSpPr>
          <p:nvPr>
            <p:ph type="title"/>
          </p:nvPr>
        </p:nvSpPr>
        <p:spPr/>
        <p:txBody>
          <a:bodyPr/>
          <a:lstStyle/>
          <a:p>
            <a:r>
              <a:rPr lang="pl-PL" dirty="0"/>
              <a:t>Działanie uczenia głębokiego</a:t>
            </a:r>
          </a:p>
        </p:txBody>
      </p:sp>
      <p:sp>
        <p:nvSpPr>
          <p:cNvPr id="3" name="Symbol zastępczy zawartości 2">
            <a:extLst>
              <a:ext uri="{FF2B5EF4-FFF2-40B4-BE49-F238E27FC236}">
                <a16:creationId xmlns:a16="http://schemas.microsoft.com/office/drawing/2014/main" id="{445459D7-2F57-4A83-9FC3-ACC3E9639A08}"/>
              </a:ext>
            </a:extLst>
          </p:cNvPr>
          <p:cNvSpPr>
            <a:spLocks noGrp="1"/>
          </p:cNvSpPr>
          <p:nvPr>
            <p:ph idx="1"/>
          </p:nvPr>
        </p:nvSpPr>
        <p:spPr>
          <a:xfrm>
            <a:off x="4827181" y="803186"/>
            <a:ext cx="6573139" cy="5248622"/>
          </a:xfrm>
        </p:spPr>
        <p:txBody>
          <a:bodyPr>
            <a:normAutofit/>
          </a:bodyPr>
          <a:lstStyle/>
          <a:p>
            <a:r>
              <a:rPr lang="pl-PL" dirty="0"/>
              <a:t>Każdy neuron sieci (</a:t>
            </a:r>
            <a:r>
              <a:rPr lang="pl-PL" dirty="0" err="1"/>
              <a:t>node</a:t>
            </a:r>
            <a:r>
              <a:rPr lang="pl-PL" dirty="0"/>
              <a:t>) z pierwszej warstwy ukrytej jako wejście przyjmuje dane wejściowe (</a:t>
            </a:r>
            <a:r>
              <a:rPr lang="pl-PL" dirty="0" err="1"/>
              <a:t>input</a:t>
            </a:r>
            <a:r>
              <a:rPr lang="pl-PL" dirty="0"/>
              <a:t> data) z warstwy wejściowej. Następnie na podstawie tych danych i przypisanej neuronowi wagi, obliczany jest stopień prawdopodobieństwa (</a:t>
            </a:r>
            <a:r>
              <a:rPr lang="pl-PL" dirty="0" err="1"/>
              <a:t>confidence</a:t>
            </a:r>
            <a:r>
              <a:rPr lang="pl-PL" dirty="0"/>
              <a:t> </a:t>
            </a:r>
            <a:r>
              <a:rPr lang="pl-PL" dirty="0" err="1"/>
              <a:t>score</a:t>
            </a:r>
            <a:r>
              <a:rPr lang="pl-PL" dirty="0"/>
              <a:t>), który przekazywany jest do neuronów w kolejnej warstwie.</a:t>
            </a:r>
          </a:p>
          <a:p>
            <a:r>
              <a:rPr lang="pl-PL" dirty="0"/>
              <a:t>Wyniki są przekazywane do kolejnych warstw aż do warstwy wyjściowej, gdzie obliczany jest błąd wyliczonej wartości </a:t>
            </a:r>
            <a:r>
              <a:rPr lang="pl-PL" dirty="0" err="1"/>
              <a:t>score</a:t>
            </a:r>
            <a:r>
              <a:rPr lang="pl-PL" dirty="0"/>
              <a:t>. Jeśli błąd jest zbyt duży, stosuje się wsteczną propagację błędu (wykorzystuje się metodę gradientu prostego) – wartości błędu są przekazywane do poprzednich neuronów, a ich wagi są poprawiane. Proces ten powtarzany jest tysiące razy, co umożliwia dobre dostosowanie modelu w odpowiedzi na wyliczany błąd, aż do momentu, gdy będzie on bardzo mały.</a:t>
            </a:r>
          </a:p>
        </p:txBody>
      </p:sp>
    </p:spTree>
    <p:extLst>
      <p:ext uri="{BB962C8B-B14F-4D97-AF65-F5344CB8AC3E}">
        <p14:creationId xmlns:p14="http://schemas.microsoft.com/office/powerpoint/2010/main" val="13535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C54414F3-693C-43D4-9B24-5FDABFE30DF4}"/>
              </a:ext>
            </a:extLst>
          </p:cNvPr>
          <p:cNvPicPr>
            <a:picLocks noChangeAspect="1"/>
          </p:cNvPicPr>
          <p:nvPr/>
        </p:nvPicPr>
        <p:blipFill>
          <a:blip r:embed="rId3"/>
          <a:stretch>
            <a:fillRect/>
          </a:stretch>
        </p:blipFill>
        <p:spPr>
          <a:xfrm>
            <a:off x="967563" y="1084521"/>
            <a:ext cx="10456197" cy="4396775"/>
          </a:xfrm>
          <a:prstGeom prst="rect">
            <a:avLst/>
          </a:prstGeom>
        </p:spPr>
      </p:pic>
    </p:spTree>
    <p:extLst>
      <p:ext uri="{BB962C8B-B14F-4D97-AF65-F5344CB8AC3E}">
        <p14:creationId xmlns:p14="http://schemas.microsoft.com/office/powerpoint/2010/main" val="839888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Działanie w rozpoznawaniu twarzy</a:t>
            </a:r>
          </a:p>
        </p:txBody>
      </p:sp>
      <p:sp>
        <p:nvSpPr>
          <p:cNvPr id="3" name="Content Placeholder 2"/>
          <p:cNvSpPr>
            <a:spLocks noGrp="1"/>
          </p:cNvSpPr>
          <p:nvPr>
            <p:ph idx="1"/>
          </p:nvPr>
        </p:nvSpPr>
        <p:spPr>
          <a:xfrm>
            <a:off x="5118447" y="803185"/>
            <a:ext cx="6281873" cy="5395595"/>
          </a:xfrm>
        </p:spPr>
        <p:txBody>
          <a:bodyPr>
            <a:normAutofit/>
          </a:bodyPr>
          <a:lstStyle/>
          <a:p>
            <a:pPr marL="0" indent="0">
              <a:buNone/>
            </a:pPr>
            <a:r>
              <a:rPr lang="pl-PL" sz="2000" dirty="0"/>
              <a:t>Głęboka sieć neuronowa jest w stanie komponować coraz bardziej złożone funkcje w każdej z kolejnych warstw:</a:t>
            </a:r>
          </a:p>
          <a:p>
            <a:r>
              <a:rPr lang="pl-PL" sz="2000" dirty="0"/>
              <a:t>Na najniższym poziomie, sieć ustala jako ważne wzorce lokalnego kontrastu.</a:t>
            </a:r>
          </a:p>
          <a:p>
            <a:r>
              <a:rPr lang="pl-PL" sz="2000" dirty="0"/>
              <a:t>Następne warstwy mogą następnie wykorzystać te wzory lokalnego kontrastu, aby skupić się na elementach przypominających konkretne cechy, np.. oczy, nosy i usta.</a:t>
            </a:r>
          </a:p>
          <a:p>
            <a:r>
              <a:rPr lang="pl-PL" sz="2000" dirty="0"/>
              <a:t>Najwyższa warstwa jest w stanie zastosować te cechy twarzy do szablonów twarzy.</a:t>
            </a:r>
          </a:p>
        </p:txBody>
      </p:sp>
    </p:spTree>
    <p:extLst>
      <p:ext uri="{BB962C8B-B14F-4D97-AF65-F5344CB8AC3E}">
        <p14:creationId xmlns:p14="http://schemas.microsoft.com/office/powerpoint/2010/main" val="2501910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EF25EC8A-3A4D-455B-8D76-1119036D4BE8}"/>
              </a:ext>
            </a:extLst>
          </p:cNvPr>
          <p:cNvPicPr>
            <a:picLocks noChangeAspect="1"/>
          </p:cNvPicPr>
          <p:nvPr/>
        </p:nvPicPr>
        <p:blipFill>
          <a:blip r:embed="rId3"/>
          <a:stretch>
            <a:fillRect/>
          </a:stretch>
        </p:blipFill>
        <p:spPr>
          <a:xfrm>
            <a:off x="2035248" y="273519"/>
            <a:ext cx="7682909" cy="6310961"/>
          </a:xfrm>
          <a:prstGeom prst="rect">
            <a:avLst/>
          </a:prstGeom>
        </p:spPr>
      </p:pic>
    </p:spTree>
    <p:extLst>
      <p:ext uri="{BB962C8B-B14F-4D97-AF65-F5344CB8AC3E}">
        <p14:creationId xmlns:p14="http://schemas.microsoft.com/office/powerpoint/2010/main" val="389155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B4D5AE4-3495-4657-973E-8C2F531EED00}"/>
              </a:ext>
            </a:extLst>
          </p:cNvPr>
          <p:cNvSpPr>
            <a:spLocks noGrp="1"/>
          </p:cNvSpPr>
          <p:nvPr>
            <p:ph type="title" idx="4294967295"/>
          </p:nvPr>
        </p:nvSpPr>
        <p:spPr>
          <a:xfrm>
            <a:off x="1010093" y="371843"/>
            <a:ext cx="10100930" cy="850900"/>
          </a:xfrm>
          <a:solidFill>
            <a:schemeClr val="accent1"/>
          </a:solidFill>
          <a:ln>
            <a:solidFill>
              <a:schemeClr val="tx1"/>
            </a:solidFill>
          </a:ln>
        </p:spPr>
        <p:txBody>
          <a:bodyPr>
            <a:noAutofit/>
          </a:bodyPr>
          <a:lstStyle/>
          <a:p>
            <a:r>
              <a:rPr lang="pl-PL" b="1" dirty="0">
                <a:solidFill>
                  <a:schemeClr val="bg1"/>
                </a:solidFill>
              </a:rPr>
              <a:t>ALGORYTMY UCZENIA GŁĘBOKIEGO</a:t>
            </a:r>
          </a:p>
        </p:txBody>
      </p:sp>
      <p:graphicFrame>
        <p:nvGraphicFramePr>
          <p:cNvPr id="9" name="Diagram 8">
            <a:extLst>
              <a:ext uri="{FF2B5EF4-FFF2-40B4-BE49-F238E27FC236}">
                <a16:creationId xmlns:a16="http://schemas.microsoft.com/office/drawing/2014/main" id="{83E5B069-B743-4A64-A39C-CC419357B4A4}"/>
              </a:ext>
            </a:extLst>
          </p:cNvPr>
          <p:cNvGraphicFramePr/>
          <p:nvPr>
            <p:extLst>
              <p:ext uri="{D42A27DB-BD31-4B8C-83A1-F6EECF244321}">
                <p14:modId xmlns:p14="http://schemas.microsoft.com/office/powerpoint/2010/main" val="3433080727"/>
              </p:ext>
            </p:extLst>
          </p:nvPr>
        </p:nvGraphicFramePr>
        <p:xfrm>
          <a:off x="1010092" y="1733107"/>
          <a:ext cx="10100929" cy="4678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72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0A304-9725-407A-A9D3-B706F0407D78}"/>
              </a:ext>
            </a:extLst>
          </p:cNvPr>
          <p:cNvSpPr>
            <a:spLocks noGrp="1"/>
          </p:cNvSpPr>
          <p:nvPr>
            <p:ph type="title"/>
          </p:nvPr>
        </p:nvSpPr>
        <p:spPr/>
        <p:txBody>
          <a:bodyPr/>
          <a:lstStyle/>
          <a:p>
            <a:r>
              <a:rPr lang="pl-PL" dirty="0" err="1"/>
              <a:t>Deep</a:t>
            </a:r>
            <a:r>
              <a:rPr lang="pl-PL" dirty="0"/>
              <a:t> </a:t>
            </a:r>
            <a:r>
              <a:rPr lang="pl-PL" dirty="0" err="1"/>
              <a:t>Neural</a:t>
            </a:r>
            <a:r>
              <a:rPr lang="pl-PL" dirty="0"/>
              <a:t> Network</a:t>
            </a:r>
          </a:p>
        </p:txBody>
      </p:sp>
      <p:pic>
        <p:nvPicPr>
          <p:cNvPr id="7" name="Obraz 6">
            <a:extLst>
              <a:ext uri="{FF2B5EF4-FFF2-40B4-BE49-F238E27FC236}">
                <a16:creationId xmlns:a16="http://schemas.microsoft.com/office/drawing/2014/main" id="{E985C7EE-A52E-40E9-A39A-0C59EE39DBD6}"/>
              </a:ext>
            </a:extLst>
          </p:cNvPr>
          <p:cNvPicPr>
            <a:picLocks noChangeAspect="1"/>
          </p:cNvPicPr>
          <p:nvPr/>
        </p:nvPicPr>
        <p:blipFill>
          <a:blip r:embed="rId2"/>
          <a:stretch>
            <a:fillRect/>
          </a:stretch>
        </p:blipFill>
        <p:spPr>
          <a:xfrm>
            <a:off x="4694274" y="1562988"/>
            <a:ext cx="7138009" cy="3556258"/>
          </a:xfrm>
          <a:prstGeom prst="rect">
            <a:avLst/>
          </a:prstGeom>
        </p:spPr>
      </p:pic>
    </p:spTree>
    <p:extLst>
      <p:ext uri="{BB962C8B-B14F-4D97-AF65-F5344CB8AC3E}">
        <p14:creationId xmlns:p14="http://schemas.microsoft.com/office/powerpoint/2010/main" val="467337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FEFCC3-E08D-4929-A44F-BA1F092BE3B8}"/>
              </a:ext>
            </a:extLst>
          </p:cNvPr>
          <p:cNvSpPr>
            <a:spLocks noGrp="1"/>
          </p:cNvSpPr>
          <p:nvPr>
            <p:ph type="title"/>
          </p:nvPr>
        </p:nvSpPr>
        <p:spPr/>
        <p:txBody>
          <a:bodyPr/>
          <a:lstStyle/>
          <a:p>
            <a:r>
              <a:rPr lang="pl-PL" dirty="0" err="1"/>
              <a:t>Reccurent</a:t>
            </a:r>
            <a:r>
              <a:rPr lang="pl-PL" dirty="0"/>
              <a:t> </a:t>
            </a:r>
            <a:r>
              <a:rPr lang="pl-PL" dirty="0" err="1"/>
              <a:t>Neural</a:t>
            </a:r>
            <a:r>
              <a:rPr lang="pl-PL" dirty="0"/>
              <a:t> Network</a:t>
            </a:r>
          </a:p>
        </p:txBody>
      </p:sp>
      <p:sp>
        <p:nvSpPr>
          <p:cNvPr id="3" name="Symbol zastępczy zawartości 2">
            <a:extLst>
              <a:ext uri="{FF2B5EF4-FFF2-40B4-BE49-F238E27FC236}">
                <a16:creationId xmlns:a16="http://schemas.microsoft.com/office/drawing/2014/main" id="{6327496B-49E6-4F35-80F4-7317E91B85AD}"/>
              </a:ext>
            </a:extLst>
          </p:cNvPr>
          <p:cNvSpPr>
            <a:spLocks noGrp="1"/>
          </p:cNvSpPr>
          <p:nvPr>
            <p:ph idx="1"/>
          </p:nvPr>
        </p:nvSpPr>
        <p:spPr>
          <a:xfrm>
            <a:off x="4978734" y="3735350"/>
            <a:ext cx="6281873" cy="2142033"/>
          </a:xfrm>
        </p:spPr>
        <p:txBody>
          <a:bodyPr>
            <a:normAutofit fontScale="92500" lnSpcReduction="10000"/>
          </a:bodyPr>
          <a:lstStyle/>
          <a:p>
            <a:r>
              <a:rPr lang="pl-PL" sz="2000" dirty="0"/>
              <a:t>W sieciach rekurencyjnych występują sprzężenia zwrotne – wyjścia neuronów są połączone z wejściami.</a:t>
            </a:r>
          </a:p>
          <a:p>
            <a:r>
              <a:rPr lang="pl-PL" sz="2000" dirty="0"/>
              <a:t>Sygnał w sieci oscyluje pomiędzy wyjściem i wejściem aż do osiągniecia pewnego kryterium zbieżności – potem zostaje podany na wyjście.</a:t>
            </a:r>
          </a:p>
        </p:txBody>
      </p:sp>
      <p:pic>
        <p:nvPicPr>
          <p:cNvPr id="5" name="Obraz 4">
            <a:extLst>
              <a:ext uri="{FF2B5EF4-FFF2-40B4-BE49-F238E27FC236}">
                <a16:creationId xmlns:a16="http://schemas.microsoft.com/office/drawing/2014/main" id="{D5C5A5F2-1EAB-4682-86FF-997E1A4163ED}"/>
              </a:ext>
            </a:extLst>
          </p:cNvPr>
          <p:cNvPicPr>
            <a:picLocks noChangeAspect="1"/>
          </p:cNvPicPr>
          <p:nvPr/>
        </p:nvPicPr>
        <p:blipFill>
          <a:blip r:embed="rId2"/>
          <a:stretch>
            <a:fillRect/>
          </a:stretch>
        </p:blipFill>
        <p:spPr>
          <a:xfrm>
            <a:off x="4978734" y="509559"/>
            <a:ext cx="6534444" cy="2829063"/>
          </a:xfrm>
          <a:prstGeom prst="rect">
            <a:avLst/>
          </a:prstGeom>
        </p:spPr>
      </p:pic>
    </p:spTree>
    <p:extLst>
      <p:ext uri="{BB962C8B-B14F-4D97-AF65-F5344CB8AC3E}">
        <p14:creationId xmlns:p14="http://schemas.microsoft.com/office/powerpoint/2010/main" val="368381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s the difference between Artificial Intelligence (AI), Machine Learning, and Deep Learning? "/>
          <p:cNvPicPr>
            <a:picLocks noChangeAspect="1" noChangeArrowheads="1"/>
          </p:cNvPicPr>
          <p:nvPr/>
        </p:nvPicPr>
        <p:blipFill rotWithShape="1">
          <a:blip r:embed="rId3">
            <a:extLst>
              <a:ext uri="{28A0092B-C50C-407E-A947-70E740481C1C}">
                <a14:useLocalDpi xmlns:a14="http://schemas.microsoft.com/office/drawing/2010/main" val="0"/>
              </a:ext>
            </a:extLst>
          </a:blip>
          <a:srcRect l="3734" t="7088" r="3308" b="15636"/>
          <a:stretch/>
        </p:blipFill>
        <p:spPr bwMode="auto">
          <a:xfrm>
            <a:off x="0" y="0"/>
            <a:ext cx="12208513" cy="645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849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56E1A6FE-99F9-48B0-84F6-CFEFF30A9DD3}"/>
              </a:ext>
            </a:extLst>
          </p:cNvPr>
          <p:cNvPicPr>
            <a:picLocks noChangeAspect="1"/>
          </p:cNvPicPr>
          <p:nvPr/>
        </p:nvPicPr>
        <p:blipFill>
          <a:blip r:embed="rId3"/>
          <a:stretch>
            <a:fillRect/>
          </a:stretch>
        </p:blipFill>
        <p:spPr>
          <a:xfrm>
            <a:off x="613603" y="1254642"/>
            <a:ext cx="10964794" cy="4054993"/>
          </a:xfrm>
          <a:prstGeom prst="rect">
            <a:avLst/>
          </a:prstGeom>
        </p:spPr>
      </p:pic>
    </p:spTree>
    <p:extLst>
      <p:ext uri="{BB962C8B-B14F-4D97-AF65-F5344CB8AC3E}">
        <p14:creationId xmlns:p14="http://schemas.microsoft.com/office/powerpoint/2010/main" val="23100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56D26E-CB6C-4809-9799-97682B5B51AE}"/>
              </a:ext>
            </a:extLst>
          </p:cNvPr>
          <p:cNvSpPr>
            <a:spLocks noGrp="1"/>
          </p:cNvSpPr>
          <p:nvPr>
            <p:ph type="title"/>
          </p:nvPr>
        </p:nvSpPr>
        <p:spPr/>
        <p:txBody>
          <a:bodyPr/>
          <a:lstStyle/>
          <a:p>
            <a:r>
              <a:rPr lang="pl-PL" dirty="0" err="1"/>
              <a:t>Convolutional</a:t>
            </a:r>
            <a:r>
              <a:rPr lang="pl-PL" dirty="0"/>
              <a:t> </a:t>
            </a:r>
            <a:r>
              <a:rPr lang="pl-PL" dirty="0" err="1"/>
              <a:t>Neural</a:t>
            </a:r>
            <a:r>
              <a:rPr lang="pl-PL" dirty="0"/>
              <a:t> Networks</a:t>
            </a:r>
          </a:p>
        </p:txBody>
      </p:sp>
      <p:sp>
        <p:nvSpPr>
          <p:cNvPr id="3" name="Symbol zastępczy zawartości 2">
            <a:extLst>
              <a:ext uri="{FF2B5EF4-FFF2-40B4-BE49-F238E27FC236}">
                <a16:creationId xmlns:a16="http://schemas.microsoft.com/office/drawing/2014/main" id="{2942D964-052B-4BB9-B3F7-7A4D0F33EFA1}"/>
              </a:ext>
            </a:extLst>
          </p:cNvPr>
          <p:cNvSpPr>
            <a:spLocks noGrp="1"/>
          </p:cNvSpPr>
          <p:nvPr>
            <p:ph idx="1"/>
          </p:nvPr>
        </p:nvSpPr>
        <p:spPr/>
        <p:txBody>
          <a:bodyPr>
            <a:normAutofit lnSpcReduction="10000"/>
          </a:bodyPr>
          <a:lstStyle/>
          <a:p>
            <a:r>
              <a:rPr lang="pl-PL" sz="2000" dirty="0"/>
              <a:t>Używane do rozpoznawania obrazów.</a:t>
            </a:r>
          </a:p>
          <a:p>
            <a:r>
              <a:rPr lang="pl-PL" sz="2000" dirty="0"/>
              <a:t>Używają podzbioru danych wejściowych zmapowanych do warstw ukrytych.</a:t>
            </a:r>
          </a:p>
          <a:p>
            <a:r>
              <a:rPr lang="pl-PL" sz="2000" dirty="0"/>
              <a:t>Podstawowe założenia:</a:t>
            </a:r>
          </a:p>
          <a:p>
            <a:pPr lvl="1"/>
            <a:r>
              <a:rPr lang="pl-PL" sz="1800" dirty="0" err="1"/>
              <a:t>Kowolucja</a:t>
            </a:r>
            <a:r>
              <a:rPr lang="pl-PL" sz="1800" dirty="0"/>
              <a:t> – regiony obrazu wejściowego połączone do danego neuronu ukrytego (</a:t>
            </a:r>
            <a:r>
              <a:rPr lang="pl-PL" sz="1800" dirty="0" err="1"/>
              <a:t>Local</a:t>
            </a:r>
            <a:r>
              <a:rPr lang="pl-PL" sz="1800" dirty="0"/>
              <a:t> </a:t>
            </a:r>
            <a:r>
              <a:rPr lang="pl-PL" sz="1800" dirty="0" err="1"/>
              <a:t>Receptive</a:t>
            </a:r>
            <a:r>
              <a:rPr lang="pl-PL" sz="1800" dirty="0"/>
              <a:t> Fields)</a:t>
            </a:r>
          </a:p>
          <a:p>
            <a:pPr lvl="1"/>
            <a:r>
              <a:rPr lang="pl-PL" sz="1800" dirty="0" err="1"/>
              <a:t>Pooling</a:t>
            </a:r>
            <a:r>
              <a:rPr lang="pl-PL" sz="1800" dirty="0"/>
              <a:t> – kondensowanie warstw ukrytych do mniejszej ich ilości</a:t>
            </a:r>
          </a:p>
          <a:p>
            <a:pPr lvl="1"/>
            <a:r>
              <a:rPr lang="pl-PL" sz="1800" dirty="0" err="1"/>
              <a:t>Fully</a:t>
            </a:r>
            <a:r>
              <a:rPr lang="pl-PL" sz="1800" dirty="0"/>
              <a:t> </a:t>
            </a:r>
            <a:r>
              <a:rPr lang="pl-PL" sz="1800" dirty="0" err="1"/>
              <a:t>connected</a:t>
            </a:r>
            <a:r>
              <a:rPr lang="pl-PL" sz="1800" dirty="0"/>
              <a:t> – warstwa powstała przez spłaszczenie poprzedniej warstwy (pojedynczych pikseli) do wektora</a:t>
            </a:r>
          </a:p>
          <a:p>
            <a:pPr lvl="1"/>
            <a:r>
              <a:rPr lang="pl-PL" sz="1800" dirty="0" err="1"/>
              <a:t>Softmax</a:t>
            </a:r>
            <a:r>
              <a:rPr lang="pl-PL" sz="1800" dirty="0"/>
              <a:t> </a:t>
            </a:r>
            <a:r>
              <a:rPr lang="pl-PL" sz="1800" dirty="0" err="1"/>
              <a:t>output</a:t>
            </a:r>
            <a:r>
              <a:rPr lang="pl-PL" sz="1800" dirty="0"/>
              <a:t> – wektor o takiej długości, jak ilość wzorców, zawierający prawdopodobieństwa wykrycia danego wzorca.</a:t>
            </a:r>
          </a:p>
        </p:txBody>
      </p:sp>
    </p:spTree>
    <p:extLst>
      <p:ext uri="{BB962C8B-B14F-4D97-AF65-F5344CB8AC3E}">
        <p14:creationId xmlns:p14="http://schemas.microsoft.com/office/powerpoint/2010/main" val="134094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1DD8E3F4-06B5-426E-A4AE-13E6C42C0071}"/>
              </a:ext>
            </a:extLst>
          </p:cNvPr>
          <p:cNvPicPr>
            <a:picLocks noChangeAspect="1"/>
          </p:cNvPicPr>
          <p:nvPr/>
        </p:nvPicPr>
        <p:blipFill>
          <a:blip r:embed="rId3"/>
          <a:stretch>
            <a:fillRect/>
          </a:stretch>
        </p:blipFill>
        <p:spPr>
          <a:xfrm>
            <a:off x="723900" y="2057400"/>
            <a:ext cx="10744200" cy="2743200"/>
          </a:xfrm>
          <a:prstGeom prst="rect">
            <a:avLst/>
          </a:prstGeom>
        </p:spPr>
      </p:pic>
    </p:spTree>
    <p:extLst>
      <p:ext uri="{BB962C8B-B14F-4D97-AF65-F5344CB8AC3E}">
        <p14:creationId xmlns:p14="http://schemas.microsoft.com/office/powerpoint/2010/main" val="2744241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35BDD9AB-F734-46B7-B39C-09A36AA86EB4}"/>
              </a:ext>
            </a:extLst>
          </p:cNvPr>
          <p:cNvPicPr>
            <a:picLocks noChangeAspect="1"/>
          </p:cNvPicPr>
          <p:nvPr/>
        </p:nvPicPr>
        <p:blipFill>
          <a:blip r:embed="rId3"/>
          <a:stretch>
            <a:fillRect/>
          </a:stretch>
        </p:blipFill>
        <p:spPr>
          <a:xfrm>
            <a:off x="0" y="788416"/>
            <a:ext cx="12192000" cy="5281167"/>
          </a:xfrm>
          <a:prstGeom prst="rect">
            <a:avLst/>
          </a:prstGeom>
        </p:spPr>
      </p:pic>
    </p:spTree>
    <p:extLst>
      <p:ext uri="{BB962C8B-B14F-4D97-AF65-F5344CB8AC3E}">
        <p14:creationId xmlns:p14="http://schemas.microsoft.com/office/powerpoint/2010/main" val="1874026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566141F-8849-4B63-9306-2FE6AD85FE99}"/>
              </a:ext>
            </a:extLst>
          </p:cNvPr>
          <p:cNvPicPr>
            <a:picLocks noChangeAspect="1"/>
          </p:cNvPicPr>
          <p:nvPr/>
        </p:nvPicPr>
        <p:blipFill>
          <a:blip r:embed="rId3"/>
          <a:stretch>
            <a:fillRect/>
          </a:stretch>
        </p:blipFill>
        <p:spPr>
          <a:xfrm>
            <a:off x="1489029" y="361649"/>
            <a:ext cx="9213942" cy="6134702"/>
          </a:xfrm>
          <a:prstGeom prst="rect">
            <a:avLst/>
          </a:prstGeom>
        </p:spPr>
      </p:pic>
    </p:spTree>
    <p:extLst>
      <p:ext uri="{BB962C8B-B14F-4D97-AF65-F5344CB8AC3E}">
        <p14:creationId xmlns:p14="http://schemas.microsoft.com/office/powerpoint/2010/main" val="4062377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27AB31D6-9EF5-4CE4-98B2-D7D14B8B4996}"/>
              </a:ext>
            </a:extLst>
          </p:cNvPr>
          <p:cNvPicPr>
            <a:picLocks noChangeAspect="1"/>
          </p:cNvPicPr>
          <p:nvPr/>
        </p:nvPicPr>
        <p:blipFill>
          <a:blip r:embed="rId2"/>
          <a:stretch>
            <a:fillRect/>
          </a:stretch>
        </p:blipFill>
        <p:spPr>
          <a:xfrm>
            <a:off x="1027487" y="364602"/>
            <a:ext cx="10137026" cy="3017287"/>
          </a:xfrm>
          <a:prstGeom prst="rect">
            <a:avLst/>
          </a:prstGeom>
        </p:spPr>
      </p:pic>
      <p:pic>
        <p:nvPicPr>
          <p:cNvPr id="5" name="Obraz 4">
            <a:extLst>
              <a:ext uri="{FF2B5EF4-FFF2-40B4-BE49-F238E27FC236}">
                <a16:creationId xmlns:a16="http://schemas.microsoft.com/office/drawing/2014/main" id="{1AF39C8D-B9DD-4817-BDAA-2B2C35AEF053}"/>
              </a:ext>
            </a:extLst>
          </p:cNvPr>
          <p:cNvPicPr>
            <a:picLocks noChangeAspect="1"/>
          </p:cNvPicPr>
          <p:nvPr/>
        </p:nvPicPr>
        <p:blipFill>
          <a:blip r:embed="rId3"/>
          <a:stretch>
            <a:fillRect/>
          </a:stretch>
        </p:blipFill>
        <p:spPr>
          <a:xfrm>
            <a:off x="1292974" y="3476112"/>
            <a:ext cx="9286421" cy="3117824"/>
          </a:xfrm>
          <a:prstGeom prst="rect">
            <a:avLst/>
          </a:prstGeom>
        </p:spPr>
      </p:pic>
    </p:spTree>
    <p:extLst>
      <p:ext uri="{BB962C8B-B14F-4D97-AF65-F5344CB8AC3E}">
        <p14:creationId xmlns:p14="http://schemas.microsoft.com/office/powerpoint/2010/main" val="3743381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1C461E5-7C99-44E9-BCDF-769A2107ED78}"/>
              </a:ext>
            </a:extLst>
          </p:cNvPr>
          <p:cNvPicPr>
            <a:picLocks noChangeAspect="1"/>
          </p:cNvPicPr>
          <p:nvPr/>
        </p:nvPicPr>
        <p:blipFill>
          <a:blip r:embed="rId3"/>
          <a:stretch>
            <a:fillRect/>
          </a:stretch>
        </p:blipFill>
        <p:spPr>
          <a:xfrm>
            <a:off x="684599" y="1200826"/>
            <a:ext cx="10434375" cy="4456348"/>
          </a:xfrm>
          <a:prstGeom prst="rect">
            <a:avLst/>
          </a:prstGeom>
        </p:spPr>
      </p:pic>
    </p:spTree>
    <p:extLst>
      <p:ext uri="{BB962C8B-B14F-4D97-AF65-F5344CB8AC3E}">
        <p14:creationId xmlns:p14="http://schemas.microsoft.com/office/powerpoint/2010/main" val="4077062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a:t>Przykładowe zastosowania uczenia głębokiego</a:t>
            </a:r>
          </a:p>
        </p:txBody>
      </p:sp>
      <p:sp>
        <p:nvSpPr>
          <p:cNvPr id="3" name="Content Placeholder 2"/>
          <p:cNvSpPr>
            <a:spLocks noGrp="1"/>
          </p:cNvSpPr>
          <p:nvPr>
            <p:ph idx="1"/>
          </p:nvPr>
        </p:nvSpPr>
        <p:spPr>
          <a:xfrm>
            <a:off x="5033386" y="804689"/>
            <a:ext cx="6449776" cy="5248622"/>
          </a:xfrm>
        </p:spPr>
        <p:txBody>
          <a:bodyPr>
            <a:normAutofit fontScale="92500"/>
          </a:bodyPr>
          <a:lstStyle/>
          <a:p>
            <a:r>
              <a:rPr lang="pl-PL" sz="2400" dirty="0"/>
              <a:t>Translatory językowe</a:t>
            </a:r>
          </a:p>
          <a:p>
            <a:r>
              <a:rPr lang="pl-PL" sz="2400" dirty="0"/>
              <a:t>Rozpoznawanie mowy</a:t>
            </a:r>
          </a:p>
          <a:p>
            <a:r>
              <a:rPr lang="pl-PL" sz="2400" dirty="0"/>
              <a:t>Rozpoznawanie twarzy</a:t>
            </a:r>
          </a:p>
          <a:p>
            <a:r>
              <a:rPr lang="pl-PL" sz="2400" dirty="0"/>
              <a:t>Rozpoznawanie znaków drogowych</a:t>
            </a:r>
          </a:p>
          <a:p>
            <a:r>
              <a:rPr lang="pl-PL" sz="2400" dirty="0"/>
              <a:t>Nauki biologiczne (np. rozpoznawanie nowotworów na skanach)</a:t>
            </a:r>
          </a:p>
          <a:p>
            <a:r>
              <a:rPr lang="pl-PL" sz="2400" dirty="0"/>
              <a:t>Oznaczenia pociągów, pojazdów na zdjęciach satelitarnych / wideo w czasie rzeczywistym</a:t>
            </a:r>
          </a:p>
          <a:p>
            <a:r>
              <a:rPr lang="pl-PL" sz="2400" dirty="0"/>
              <a:t>Wykrywanie oszustw finansowych</a:t>
            </a:r>
          </a:p>
          <a:p>
            <a:r>
              <a:rPr lang="pl-PL" sz="2400" dirty="0"/>
              <a:t>Ocenianie szkód (ubezpieczenia)</a:t>
            </a:r>
          </a:p>
        </p:txBody>
      </p:sp>
    </p:spTree>
    <p:extLst>
      <p:ext uri="{BB962C8B-B14F-4D97-AF65-F5344CB8AC3E}">
        <p14:creationId xmlns:p14="http://schemas.microsoft.com/office/powerpoint/2010/main" val="19617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Źródła</a:t>
            </a:r>
          </a:p>
        </p:txBody>
      </p:sp>
      <p:sp>
        <p:nvSpPr>
          <p:cNvPr id="3" name="Content Placeholder 2"/>
          <p:cNvSpPr>
            <a:spLocks noGrp="1"/>
          </p:cNvSpPr>
          <p:nvPr>
            <p:ph idx="1"/>
          </p:nvPr>
        </p:nvSpPr>
        <p:spPr/>
        <p:txBody>
          <a:bodyPr>
            <a:normAutofit fontScale="92500" lnSpcReduction="20000"/>
          </a:bodyPr>
          <a:lstStyle/>
          <a:p>
            <a:r>
              <a:rPr lang="pl-PL" dirty="0">
                <a:hlinkClick r:id="rId2"/>
              </a:rPr>
              <a:t>https://machinelearningmastery.com/what-is-deep-learning/</a:t>
            </a:r>
            <a:endParaRPr lang="pl-PL" dirty="0"/>
          </a:p>
          <a:p>
            <a:r>
              <a:rPr lang="pl-PL" dirty="0">
                <a:hlinkClick r:id="rId3"/>
              </a:rPr>
              <a:t>https://blogs.nvidia.com/blog/2016/07/29/whats-difference-artificial-intelligence-machine-learning-deep-learning-ai/</a:t>
            </a:r>
            <a:endParaRPr lang="pl-PL" dirty="0"/>
          </a:p>
          <a:p>
            <a:r>
              <a:rPr lang="pl-PL" dirty="0">
                <a:hlinkClick r:id="rId4"/>
              </a:rPr>
              <a:t>https://medium.com/iotforall/the-difference-between-artificial-intelligence-machine-learning-and-deep-learning-3aa67bff5991</a:t>
            </a:r>
            <a:endParaRPr lang="pl-PL" dirty="0"/>
          </a:p>
          <a:p>
            <a:r>
              <a:rPr lang="pl-PL" dirty="0">
                <a:hlinkClick r:id="rId5"/>
              </a:rPr>
              <a:t>https://www.mathworks.com/videos/introduction-to-deep-learning-machine-learning-vs-deep-learning-1489503513018.html</a:t>
            </a:r>
            <a:r>
              <a:rPr lang="pl-PL" dirty="0"/>
              <a:t> </a:t>
            </a:r>
          </a:p>
          <a:p>
            <a:r>
              <a:rPr lang="pl-PL" dirty="0">
                <a:hlinkClick r:id="rId6"/>
              </a:rPr>
              <a:t>http://thingscyber.com/deep-learning-book-praised-satya-nadella-elon-musk-facebook-ai-chief-yann-lecun/</a:t>
            </a:r>
            <a:r>
              <a:rPr lang="pl-PL" dirty="0"/>
              <a:t> </a:t>
            </a:r>
          </a:p>
          <a:p>
            <a:r>
              <a:rPr lang="pl-PL" dirty="0">
                <a:hlinkClick r:id="rId7"/>
              </a:rPr>
              <a:t>https://medium.com/swlh/ill-tell-you-why-deep-learning-is-so-popular-and-in-demand-5aca72628780</a:t>
            </a:r>
            <a:endParaRPr lang="pl-PL" dirty="0"/>
          </a:p>
          <a:p>
            <a:r>
              <a:rPr lang="pl-PL" dirty="0">
                <a:hlinkClick r:id="rId8"/>
              </a:rPr>
              <a:t>https://mapr.com/blog/demystifying-ai-ml-dl/</a:t>
            </a:r>
            <a:r>
              <a:rPr lang="pl-PL" dirty="0"/>
              <a:t> </a:t>
            </a:r>
          </a:p>
          <a:p>
            <a:endParaRPr lang="pl-PL" dirty="0"/>
          </a:p>
        </p:txBody>
      </p:sp>
    </p:spTree>
    <p:extLst>
      <p:ext uri="{BB962C8B-B14F-4D97-AF65-F5344CB8AC3E}">
        <p14:creationId xmlns:p14="http://schemas.microsoft.com/office/powerpoint/2010/main" val="213440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Słowem wstępu</a:t>
            </a:r>
          </a:p>
        </p:txBody>
      </p:sp>
      <p:sp>
        <p:nvSpPr>
          <p:cNvPr id="3" name="Text Placeholder 2"/>
          <p:cNvSpPr>
            <a:spLocks noGrp="1"/>
          </p:cNvSpPr>
          <p:nvPr>
            <p:ph type="body" idx="1"/>
          </p:nvPr>
        </p:nvSpPr>
        <p:spPr>
          <a:xfrm>
            <a:off x="4850817" y="494027"/>
            <a:ext cx="6265088" cy="685800"/>
          </a:xfrm>
        </p:spPr>
        <p:txBody>
          <a:bodyPr/>
          <a:lstStyle/>
          <a:p>
            <a:r>
              <a:rPr lang="pl-PL" dirty="0"/>
              <a:t>Artificial intelligence</a:t>
            </a:r>
          </a:p>
        </p:txBody>
      </p:sp>
      <p:sp>
        <p:nvSpPr>
          <p:cNvPr id="4" name="Content Placeholder 3"/>
          <p:cNvSpPr>
            <a:spLocks noGrp="1"/>
          </p:cNvSpPr>
          <p:nvPr>
            <p:ph sz="half" idx="2"/>
          </p:nvPr>
        </p:nvSpPr>
        <p:spPr>
          <a:xfrm>
            <a:off x="4850816" y="1136590"/>
            <a:ext cx="6688911" cy="1227325"/>
          </a:xfrm>
        </p:spPr>
        <p:txBody>
          <a:bodyPr>
            <a:noAutofit/>
          </a:bodyPr>
          <a:lstStyle/>
          <a:p>
            <a:r>
              <a:rPr lang="pl-PL" sz="1450" dirty="0"/>
              <a:t>Koncept stworzenia złożonych maszyn (komputerów) posiadających charakterystykę inteligencji człowieka lub większą, posiadających rozum, myślących.</a:t>
            </a:r>
          </a:p>
          <a:p>
            <a:r>
              <a:rPr lang="pl-PL" sz="1450" dirty="0"/>
              <a:t>Technologie umożliwiające wykonywanie specyficznych zadań tak dobrze – lub lepiej – jak ludzie (np. klasyfikacja obrazów, rozpoznawanie twarzy).</a:t>
            </a:r>
          </a:p>
        </p:txBody>
      </p:sp>
      <p:sp>
        <p:nvSpPr>
          <p:cNvPr id="5" name="Text Placeholder 4"/>
          <p:cNvSpPr>
            <a:spLocks noGrp="1"/>
          </p:cNvSpPr>
          <p:nvPr>
            <p:ph type="body" sz="quarter" idx="3"/>
          </p:nvPr>
        </p:nvSpPr>
        <p:spPr>
          <a:xfrm>
            <a:off x="4850815" y="2638863"/>
            <a:ext cx="6264414" cy="685800"/>
          </a:xfrm>
        </p:spPr>
        <p:txBody>
          <a:bodyPr/>
          <a:lstStyle/>
          <a:p>
            <a:r>
              <a:rPr lang="pl-PL" dirty="0"/>
              <a:t>Machine learning</a:t>
            </a:r>
          </a:p>
        </p:txBody>
      </p:sp>
      <p:sp>
        <p:nvSpPr>
          <p:cNvPr id="6" name="Content Placeholder 5"/>
          <p:cNvSpPr>
            <a:spLocks noGrp="1"/>
          </p:cNvSpPr>
          <p:nvPr>
            <p:ph sz="quarter" idx="4"/>
          </p:nvPr>
        </p:nvSpPr>
        <p:spPr>
          <a:xfrm>
            <a:off x="4850816" y="3324663"/>
            <a:ext cx="6597472" cy="1367849"/>
          </a:xfrm>
        </p:spPr>
        <p:txBody>
          <a:bodyPr>
            <a:normAutofit fontScale="85000" lnSpcReduction="20000"/>
          </a:bodyPr>
          <a:lstStyle/>
          <a:p>
            <a:r>
              <a:rPr lang="pl-PL" dirty="0"/>
              <a:t>Jest podejściem, które ma na celu uzyskanie takiej sztucznej inteligencji.</a:t>
            </a:r>
          </a:p>
          <a:p>
            <a:r>
              <a:rPr lang="pl-PL" dirty="0"/>
              <a:t>Używanie algorytmów w celu analizy dużej ilości danych, nauki na ich podstawie i następnie wykonania zadania (np. przewidywanie czegoś lub klasyfikacja).</a:t>
            </a:r>
          </a:p>
        </p:txBody>
      </p:sp>
      <p:sp>
        <p:nvSpPr>
          <p:cNvPr id="7" name="Text Placeholder 2"/>
          <p:cNvSpPr txBox="1">
            <a:spLocks/>
          </p:cNvSpPr>
          <p:nvPr/>
        </p:nvSpPr>
        <p:spPr>
          <a:xfrm>
            <a:off x="4850817" y="4692512"/>
            <a:ext cx="6265088" cy="685800"/>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2000" b="1"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9pPr>
          </a:lstStyle>
          <a:p>
            <a:r>
              <a:rPr lang="pl-PL" dirty="0"/>
              <a:t>DEEP LEARNING</a:t>
            </a:r>
          </a:p>
        </p:txBody>
      </p:sp>
      <p:sp>
        <p:nvSpPr>
          <p:cNvPr id="9" name="Content Placeholder 5"/>
          <p:cNvSpPr txBox="1">
            <a:spLocks/>
          </p:cNvSpPr>
          <p:nvPr/>
        </p:nvSpPr>
        <p:spPr>
          <a:xfrm>
            <a:off x="4850816" y="5437765"/>
            <a:ext cx="6597472" cy="10309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pl-PL" dirty="0"/>
              <a:t>Głębokie uczenie jest poddziedziną uczenia maszynowego związaną z algorytmami inspirowanymi strukturą i funkcją mózgu zwaną sztucznymi sieciami neuronowymi (artificial neural networks).</a:t>
            </a:r>
          </a:p>
        </p:txBody>
      </p:sp>
    </p:spTree>
    <p:extLst>
      <p:ext uri="{BB962C8B-B14F-4D97-AF65-F5344CB8AC3E}">
        <p14:creationId xmlns:p14="http://schemas.microsoft.com/office/powerpoint/2010/main" val="174221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68330219-2AF8-4679-92F3-8D9A223F75F9}"/>
              </a:ext>
            </a:extLst>
          </p:cNvPr>
          <p:cNvPicPr>
            <a:picLocks noChangeAspect="1"/>
          </p:cNvPicPr>
          <p:nvPr/>
        </p:nvPicPr>
        <p:blipFill>
          <a:blip r:embed="rId2"/>
          <a:stretch>
            <a:fillRect/>
          </a:stretch>
        </p:blipFill>
        <p:spPr>
          <a:xfrm>
            <a:off x="3113921" y="721961"/>
            <a:ext cx="5583511" cy="5566063"/>
          </a:xfrm>
          <a:prstGeom prst="rect">
            <a:avLst/>
          </a:prstGeom>
        </p:spPr>
      </p:pic>
    </p:spTree>
    <p:extLst>
      <p:ext uri="{BB962C8B-B14F-4D97-AF65-F5344CB8AC3E}">
        <p14:creationId xmlns:p14="http://schemas.microsoft.com/office/powerpoint/2010/main" val="32586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258568"/>
            <a:ext cx="3498979" cy="2547799"/>
          </a:xfrm>
        </p:spPr>
        <p:txBody>
          <a:bodyPr/>
          <a:lstStyle/>
          <a:p>
            <a:r>
              <a:rPr lang="pl-PL" dirty="0"/>
              <a:t>Deep learning</a:t>
            </a:r>
          </a:p>
        </p:txBody>
      </p:sp>
      <p:sp>
        <p:nvSpPr>
          <p:cNvPr id="3" name="Content Placeholder 2"/>
          <p:cNvSpPr>
            <a:spLocks noGrp="1"/>
          </p:cNvSpPr>
          <p:nvPr>
            <p:ph idx="1"/>
          </p:nvPr>
        </p:nvSpPr>
        <p:spPr/>
        <p:txBody>
          <a:bodyPr/>
          <a:lstStyle/>
          <a:p>
            <a:r>
              <a:rPr lang="pl-PL" dirty="0"/>
              <a:t>Głębokie uczenie maszynowe zostało zainspirowane strukturą i funkcją ludzkieog mózgu, mianowicie połączeniem wielu neuronów. </a:t>
            </a:r>
          </a:p>
          <a:p>
            <a:r>
              <a:rPr lang="pl-PL" dirty="0"/>
              <a:t>Algorytmy naśladujące biologiczną strukturę mózgu to ANNs – sztuczne sieci neuronowe. Istnieją w nich „neurony” mające warstwy ukryte i łączące się z innymi „neuronami”. </a:t>
            </a:r>
          </a:p>
          <a:p>
            <a:r>
              <a:rPr lang="pl-PL" dirty="0"/>
              <a:t>Każda z warstw wybiera konkretną cechę do nauki (np. krzywe w rozpoznawaniu obrazu). </a:t>
            </a:r>
          </a:p>
          <a:p>
            <a:r>
              <a:rPr lang="pl-PL" dirty="0"/>
              <a:t>Nazwa „głębokie uczenie” pochodzi właśnie od tych warstw – jest to uczenie przy użyciu wielu warstw (muliple layers) neuronów, tzn. mamy wiele warstw ukrytych.</a:t>
            </a:r>
          </a:p>
        </p:txBody>
      </p:sp>
    </p:spTree>
    <p:extLst>
      <p:ext uri="{BB962C8B-B14F-4D97-AF65-F5344CB8AC3E}">
        <p14:creationId xmlns:p14="http://schemas.microsoft.com/office/powerpoint/2010/main" val="366535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nalezione obrazy dla zapytania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03" y="1181962"/>
            <a:ext cx="10704324" cy="40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4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Machine learning vs. Deep learning</a:t>
            </a:r>
          </a:p>
        </p:txBody>
      </p:sp>
      <p:sp>
        <p:nvSpPr>
          <p:cNvPr id="3" name="Content Placeholder 2"/>
          <p:cNvSpPr>
            <a:spLocks noGrp="1"/>
          </p:cNvSpPr>
          <p:nvPr>
            <p:ph idx="1"/>
          </p:nvPr>
        </p:nvSpPr>
        <p:spPr>
          <a:xfrm>
            <a:off x="5096413" y="648950"/>
            <a:ext cx="6281873" cy="2832380"/>
          </a:xfrm>
        </p:spPr>
        <p:txBody>
          <a:bodyPr>
            <a:normAutofit fontScale="92500" lnSpcReduction="20000"/>
          </a:bodyPr>
          <a:lstStyle/>
          <a:p>
            <a:r>
              <a:rPr lang="pl-PL" dirty="0"/>
              <a:t>Głębokie uczenie się jest formą uczenia maszynowego, która pozwala komputerom uczyć się na doświadczeniu i rozumieć świat w kategoriach hierarchii pojęć. </a:t>
            </a:r>
          </a:p>
          <a:p>
            <a:r>
              <a:rPr lang="pl-PL" dirty="0"/>
              <a:t>Ponieważ komputer gromadzi wiedzę z doświadczenia, nie trzeba formalnie określać całej wiedzy, jakiej potrzebuje komputer.</a:t>
            </a:r>
          </a:p>
          <a:p>
            <a:r>
              <a:rPr lang="pl-PL" dirty="0"/>
              <a:t>Hierarchia pojęć pozwala komputerowi uczyć się skomplikowanych pojęć, budując je z prostszych; wykres tych hierarchii miałby wiele warstw głębokości. </a:t>
            </a:r>
          </a:p>
        </p:txBody>
      </p:sp>
      <p:pic>
        <p:nvPicPr>
          <p:cNvPr id="4098" name="Picture 2" descr="https://cdn-images-1.medium.com/max/800/1*ZX05x1xYgaVoa4Vn2kKS9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147" y="3735190"/>
            <a:ext cx="5654754" cy="275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95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A458B5E-0C96-46B7-978D-0AFEB2ABC4CB}"/>
              </a:ext>
            </a:extLst>
          </p:cNvPr>
          <p:cNvPicPr>
            <a:picLocks noChangeAspect="1"/>
          </p:cNvPicPr>
          <p:nvPr/>
        </p:nvPicPr>
        <p:blipFill>
          <a:blip r:embed="rId3"/>
          <a:stretch>
            <a:fillRect/>
          </a:stretch>
        </p:blipFill>
        <p:spPr>
          <a:xfrm>
            <a:off x="0" y="305037"/>
            <a:ext cx="12192000" cy="6247925"/>
          </a:xfrm>
          <a:prstGeom prst="rect">
            <a:avLst/>
          </a:prstGeom>
        </p:spPr>
      </p:pic>
    </p:spTree>
    <p:extLst>
      <p:ext uri="{BB962C8B-B14F-4D97-AF65-F5344CB8AC3E}">
        <p14:creationId xmlns:p14="http://schemas.microsoft.com/office/powerpoint/2010/main" val="112625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Zalety głębokiego uczenia</a:t>
            </a:r>
          </a:p>
        </p:txBody>
      </p:sp>
      <p:sp>
        <p:nvSpPr>
          <p:cNvPr id="3" name="Content Placeholder 2"/>
          <p:cNvSpPr>
            <a:spLocks noGrp="1"/>
          </p:cNvSpPr>
          <p:nvPr>
            <p:ph idx="1"/>
          </p:nvPr>
        </p:nvSpPr>
        <p:spPr>
          <a:xfrm>
            <a:off x="4770304" y="1167789"/>
            <a:ext cx="6995709" cy="5398264"/>
          </a:xfrm>
        </p:spPr>
        <p:txBody>
          <a:bodyPr>
            <a:normAutofit lnSpcReduction="10000"/>
          </a:bodyPr>
          <a:lstStyle/>
          <a:p>
            <a:r>
              <a:rPr lang="pl-PL" dirty="0"/>
              <a:t>Brak konieczności projektowania algorytmów wydorębnienia cech (feature extraction), które są skomplikowane i nie zawsze dokładne, a następnie dodatkowego modelu klasyfikacji danych – w uczeniu maszynowym wystarczy stworzyć jeden model do obu tych funkcji.</a:t>
            </a:r>
          </a:p>
          <a:p>
            <a:r>
              <a:rPr lang="pl-PL" dirty="0"/>
              <a:t>Obecnie dostępne są ogromne ilości opisanych danych oraz procesory graficzne umożliwiające szybkie i równoległe przetwarzanie danych – dzięki temu głębokie uczenie przebiega szybciej niż starsze metody (mimo większej złożoności).</a:t>
            </a:r>
          </a:p>
          <a:p>
            <a:r>
              <a:rPr lang="pl-PL" dirty="0"/>
              <a:t>Dawniej uczenie bardzo skomplikowanych cech musiało być zaprojektowane ręcznie; głębokie sieci są w stanie uczyć się również tych cech.</a:t>
            </a:r>
          </a:p>
          <a:p>
            <a:r>
              <a:rPr lang="pl-PL" dirty="0"/>
              <a:t>Takie sieci są łatwe w implementacji, dodatkowo istnieje wiele open source’owych bibliotek jak TensorFlow, Pytorch czy Keras.</a:t>
            </a:r>
          </a:p>
          <a:p>
            <a:endParaRPr lang="pl-PL" dirty="0"/>
          </a:p>
        </p:txBody>
      </p:sp>
    </p:spTree>
    <p:extLst>
      <p:ext uri="{BB962C8B-B14F-4D97-AF65-F5344CB8AC3E}">
        <p14:creationId xmlns:p14="http://schemas.microsoft.com/office/powerpoint/2010/main" val="340116499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233</TotalTime>
  <Words>1700</Words>
  <Application>Microsoft Office PowerPoint</Application>
  <PresentationFormat>Panoramiczny</PresentationFormat>
  <Paragraphs>117</Paragraphs>
  <Slides>28</Slides>
  <Notes>16</Notes>
  <HiddenSlides>3</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28</vt:i4>
      </vt:variant>
    </vt:vector>
  </HeadingPairs>
  <TitlesOfParts>
    <vt:vector size="33" baseType="lpstr">
      <vt:lpstr>Calibri</vt:lpstr>
      <vt:lpstr>Calibri Light</vt:lpstr>
      <vt:lpstr>Rockwell</vt:lpstr>
      <vt:lpstr>Wingdings</vt:lpstr>
      <vt:lpstr>Atlas</vt:lpstr>
      <vt:lpstr>Głębokie uczenie maszynowe</vt:lpstr>
      <vt:lpstr>Prezentacja programu PowerPoint</vt:lpstr>
      <vt:lpstr>Słowem wstępu</vt:lpstr>
      <vt:lpstr>Prezentacja programu PowerPoint</vt:lpstr>
      <vt:lpstr>Deep learning</vt:lpstr>
      <vt:lpstr>Prezentacja programu PowerPoint</vt:lpstr>
      <vt:lpstr>Machine learning vs. Deep learning</vt:lpstr>
      <vt:lpstr>Prezentacja programu PowerPoint</vt:lpstr>
      <vt:lpstr>Zalety głębokiego uczenia</vt:lpstr>
      <vt:lpstr>Prezentacja programu PowerPoint</vt:lpstr>
      <vt:lpstr>Prezentacja programu PowerPoint</vt:lpstr>
      <vt:lpstr>Prezentacja programu PowerPoint</vt:lpstr>
      <vt:lpstr>Działanie uczenia głębokiego</vt:lpstr>
      <vt:lpstr>Prezentacja programu PowerPoint</vt:lpstr>
      <vt:lpstr>Działanie w rozpoznawaniu twarzy</vt:lpstr>
      <vt:lpstr>Prezentacja programu PowerPoint</vt:lpstr>
      <vt:lpstr>ALGORYTMY UCZENIA GŁĘBOKIEGO</vt:lpstr>
      <vt:lpstr>Deep Neural Network</vt:lpstr>
      <vt:lpstr>Reccurent Neural Network</vt:lpstr>
      <vt:lpstr>Prezentacja programu PowerPoint</vt:lpstr>
      <vt:lpstr>Convolutional Neural Networks</vt:lpstr>
      <vt:lpstr>Prezentacja programu PowerPoint</vt:lpstr>
      <vt:lpstr>Prezentacja programu PowerPoint</vt:lpstr>
      <vt:lpstr>Prezentacja programu PowerPoint</vt:lpstr>
      <vt:lpstr>Prezentacja programu PowerPoint</vt:lpstr>
      <vt:lpstr>Prezentacja programu PowerPoint</vt:lpstr>
      <vt:lpstr>Przykładowe zastosowania uczenia głębokiego</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Głębokie uczenie maszynowe</dc:title>
  <dc:creator>Kapiszka Alicja</dc:creator>
  <cp:lastModifiedBy>Alicja</cp:lastModifiedBy>
  <cp:revision>54</cp:revision>
  <dcterms:created xsi:type="dcterms:W3CDTF">2018-04-13T09:20:35Z</dcterms:created>
  <dcterms:modified xsi:type="dcterms:W3CDTF">2018-04-13T18:56:52Z</dcterms:modified>
</cp:coreProperties>
</file>