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5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73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5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7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7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0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8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4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8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AC9332-A1C8-456C-9EC9-C8B337AE97A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6B7D37-EFF0-4565-B69F-5C04B6956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98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5170" y="1185378"/>
            <a:ext cx="10572000" cy="2971051"/>
          </a:xfrm>
        </p:spPr>
        <p:txBody>
          <a:bodyPr/>
          <a:lstStyle/>
          <a:p>
            <a:r>
              <a:rPr lang="ru-RU" sz="6000" dirty="0" smtClean="0"/>
              <a:t>Техника безопасности и охрана труда при работе с ЭВМ.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526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57089" y="2286000"/>
            <a:ext cx="4382521" cy="1890117"/>
          </a:xfrm>
        </p:spPr>
        <p:txBody>
          <a:bodyPr/>
          <a:lstStyle/>
          <a:p>
            <a:pPr algn="ctr"/>
            <a:r>
              <a:rPr lang="ru-RU" dirty="0" smtClean="0"/>
              <a:t>Выполнил: Валерий Кулаченко</a:t>
            </a:r>
            <a:br>
              <a:rPr lang="ru-RU" dirty="0" smtClean="0"/>
            </a:br>
            <a:r>
              <a:rPr lang="ru-RU" dirty="0" smtClean="0"/>
              <a:t>группа: 420</a:t>
            </a:r>
            <a:r>
              <a:rPr lang="en-US" dirty="0" smtClean="0"/>
              <a:t> </a:t>
            </a:r>
            <a:r>
              <a:rPr lang="ru-RU" dirty="0" smtClean="0"/>
              <a:t>КС</a:t>
            </a:r>
            <a:r>
              <a:rPr lang="en-US" dirty="0" smtClean="0"/>
              <a:t>-</a:t>
            </a:r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49" y="880945"/>
            <a:ext cx="5107259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334537"/>
            <a:ext cx="10571998" cy="1382039"/>
          </a:xfrm>
        </p:spPr>
        <p:txBody>
          <a:bodyPr/>
          <a:lstStyle/>
          <a:p>
            <a:r>
              <a:rPr lang="ru-RU" sz="3600" dirty="0"/>
              <a:t>Техника безопасности и охрана труда при работе с ЭВМ.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75041"/>
            <a:ext cx="5968950" cy="3636511"/>
          </a:xfrm>
        </p:spPr>
        <p:txBody>
          <a:bodyPr>
            <a:noAutofit/>
          </a:bodyPr>
          <a:lstStyle/>
          <a:p>
            <a:pPr algn="just"/>
            <a:r>
              <a:rPr lang="ru-RU" sz="2200" dirty="0"/>
              <a:t>Ком­пью­тер­ная тех­ни­ка в на­сто­я­щее время ис­поль­зу­ет­ся прак­ти­че­ски во всех ор­га­ни­за­ци­ях. При­ме­не­ние ра­бот­ни­ка­ми дан­но­го обо­ру­до­ва­ния спо­соб­но ока­зы­вать нега­тив­ное вли­я­ние на их здо­ро­вье и даже при­ве­сти к чрез­вы­чай­ным си­ту­а­ци­ям и несчаст­ным слу­ча­ям на про­из­вод­стве. Для того, чтобы этого из­бе­жать, ра­бот­ни­ки долж­ны со­блю­дать тех­ни­ку без­опас­но­сти при ра­бо­те с ком­пью­те­ром.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05" y="2275041"/>
            <a:ext cx="3751808" cy="34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Правила работы за компьютером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434159"/>
            <a:ext cx="6639015" cy="3636511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Ста­тья 212 ТК РФ обя­зы­ва­ет ра­бо­то­да­те­ля раз­ра­бо­тать и утвер­дить ин­струк­ции по охране труда и обес­пе­чить озна­ком­ле­ние с ними ра­бот­ни­ков. Таким об­ра­зом, в ор­га­ни­за­ции может быть утвер­жден спе­ци­аль­ный до­ку­мент, преду­смат­ри­ва­ю­щий пра­ви­ла вы­пол­не­ния тру­до­вых опе­ра­ций с ком­пью­тер­ной тех­ни­кой, ко­то­рый может на­зы­вать­ся, на­при­мер, ин­струк­ци­ей по тех­ни­ке без­опас­но­сти при ра­бо­те за ком­пью­те­ром. От­дель­ные по­ло­же­ния по дан­но­му во­про­су могут со­дер­жать­ся в ин­струк­ции по охране труда для офис­ных ра­бот­ни­ков.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1" y="2434159"/>
            <a:ext cx="3836717" cy="34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180" y="2244590"/>
            <a:ext cx="4297259" cy="1323800"/>
          </a:xfrm>
        </p:spPr>
        <p:txBody>
          <a:bodyPr/>
          <a:lstStyle/>
          <a:p>
            <a:pPr algn="just"/>
            <a:r>
              <a:rPr lang="ru-RU" dirty="0"/>
              <a:t>1. До на­ча­ла ра­бо­ты: про­ве­рить ис­прав­ность элек­тро­про­вод­ки, ро­зе­ток и вилок ком­пью­те­ра, за­зем­ле­ние ПК.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z="4400" dirty="0"/>
              <a:t>Правила работы за компьютером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54204" y="2244590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2. </a:t>
            </a:r>
            <a:r>
              <a:rPr lang="ru-RU" sz="2000" dirty="0"/>
              <a:t>Во время ра­бо­ты: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10000" y="2244590"/>
            <a:ext cx="4397620" cy="13238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54204" y="2613922"/>
            <a:ext cx="61653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необ­хо­ди­мо ак­ку­рат­но об­ра­щать­ся с про­во­да­ми</a:t>
            </a:r>
            <a:r>
              <a:rPr lang="ru-RU" sz="1600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за­пре­ща­ет­ся ра­бо­тать с неис­прав­ным ком­пью­те­ром</a:t>
            </a:r>
            <a:r>
              <a:rPr lang="ru-RU" sz="1600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нель­зя за­ни­мать­ся очист­кой ком­пью­те­ра, когда он на­хо­дит­ся под на­пря­же­ни­ем</a:t>
            </a:r>
            <a:r>
              <a:rPr lang="ru-RU" sz="1600" dirty="0" smtClean="0"/>
              <a:t>;</a:t>
            </a: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недо­пу­сти­мо са­мо­сто­я­тель­но про­во­дить ре­монт обо­ру­до­ва­ния при от­сут­ствии спе­ци­аль­ных на­вы­ков;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нель­зя рас­по­ла­гать рядом с ком­пью­те­ром жид­ко­сти, а также ра­бо­тать с мок­ры­ми ру­ка­ми;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нель­зя в про­цес­се ра­бо­ты с ПК при­ка­сать­ся к дру­гим ме­тал­ли­че­ским кон­струк­ци­ям (на­при­мер, ба­та­ре­ям);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 до­пус­ка­ет­ся ку­ре­ние и упо­треб­ле­ние пищи в непо­сред­ствен­ной бли­зо­сти с ПК и др.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54204" y="2244590"/>
            <a:ext cx="6276878" cy="3693319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3" y="3691053"/>
            <a:ext cx="3122341" cy="21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408663"/>
            <a:ext cx="5893582" cy="337881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400" dirty="0"/>
              <a:t> В ава­рий­ных си­ту­а­ци­ях</a:t>
            </a:r>
            <a:r>
              <a:rPr lang="ru-RU" sz="2400" dirty="0" smtClean="0"/>
              <a:t>: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при любых непо­лад­ках необ­хо­ди­мо сразу от­со­еди­нить ПК от сети;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 слу­чае об­на­ру­же­ния ого­лен­но­го про­во­да неза­мед­ли­тель­но опо­ве­стить всех ра­бот­ни­ков и ис­клю­чить кон­такт с про­во­дом;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 слу­чае воз­ник­но­ве­ния по­жа­ра при­нять меры по его ту­ше­нию с ис­поль­зо­ва­ни­ем ог­не­ту­ши­те­лей (ра­бот­ни­ки долж­ны знать, где они на­хо­дят­ся);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 слу­чае по­ра­же­ния че­ло­ве­ка током ока­зать первую по­мощь и вы­звать ско­рую ме­ди­цин­скую по­мощь.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z="4400" dirty="0"/>
              <a:t>Правила работы за компьютером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5" y="2218880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222287"/>
            <a:ext cx="5668859" cy="4111606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 По окон­ча­нии ра­бо­ты:</a:t>
            </a:r>
          </a:p>
          <a:p>
            <a:pPr marL="0" indent="0" algn="just">
              <a:buNone/>
            </a:pPr>
            <a:endParaRPr lang="ru-RU" sz="2000" dirty="0"/>
          </a:p>
          <a:p>
            <a:pPr algn="just"/>
            <a:r>
              <a:rPr lang="ru-RU" sz="2000" dirty="0"/>
              <a:t>вы­клю­чить ком­пью­тер;</a:t>
            </a:r>
          </a:p>
          <a:p>
            <a:pPr algn="just"/>
            <a:r>
              <a:rPr lang="ru-RU" sz="2000" dirty="0"/>
              <a:t>же­ла­тель­но про­ве­сти влаж­ную убор­ку ра­бо­че­го места;</a:t>
            </a:r>
          </a:p>
          <a:p>
            <a:pPr algn="just"/>
            <a:r>
              <a:rPr lang="ru-RU" sz="2000" dirty="0"/>
              <a:t>от­клю­чить элек­тро­пи­та­ние.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z="4400" dirty="0"/>
              <a:t>Правила работы за компьютером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29" y="1620963"/>
            <a:ext cx="4194265" cy="52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468" y="2322649"/>
            <a:ext cx="7281747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	</a:t>
            </a:r>
            <a:r>
              <a:rPr lang="ru-RU" sz="2200" dirty="0" smtClean="0"/>
              <a:t>По­сто­ян­ная </a:t>
            </a:r>
            <a:r>
              <a:rPr lang="ru-RU" sz="2200" dirty="0"/>
              <a:t>ра­бо­та за ком­пью­те­ром вы­зы­ва­ет от­кло­не­ния в здо­ро­вье ра­бот­ни­ка, в част­но­сти:</a:t>
            </a:r>
          </a:p>
          <a:p>
            <a:pPr algn="just"/>
            <a:r>
              <a:rPr lang="ru-RU" dirty="0"/>
              <a:t>на­груз­ка на зре­ние при­во­дит к его ухуд­ше­нию, по­крас­не­ни­ям глаз, воз­ник­но­ве­нию «син­дро­ма су­хо­го глаза»;</a:t>
            </a:r>
          </a:p>
          <a:p>
            <a:pPr algn="just"/>
            <a:r>
              <a:rPr lang="ru-RU" dirty="0"/>
              <a:t>несо­блю­де­ние нор­ма­ти­вов ор­га­ни­за­ции ра­бо­че­го места может при­ве­сти к ис­крив­ле­нию по­зво­ноч­ни­ка, за­бо­ле­ва­ни­ям су­ста­вов и болям раз­лич­но­го ха­рак­те­ра;</a:t>
            </a:r>
          </a:p>
          <a:p>
            <a:pPr algn="just"/>
            <a:r>
              <a:rPr lang="ru-RU" dirty="0"/>
              <a:t>дли­тель­ная кон­цен­тра­ция вни­ма­ния на экране вы­зы­ва­ет пе­ре­утом­ле­ние.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z="4400" dirty="0"/>
              <a:t>Организация рабочего места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  <a14:imgEffect>
                      <a14:saturation sat="175000"/>
                    </a14:imgEffect>
                    <a14:imgEffect>
                      <a14:brightnessContrast bright="66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65" y="2322649"/>
            <a:ext cx="3099033" cy="3099033"/>
          </a:xfrm>
          <a:prstGeom prst="rect">
            <a:avLst/>
          </a:prstGeom>
          <a:ln w="38100"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  <a14:imgEffect>
                      <a14:saturation sat="175000"/>
                    </a14:imgEffect>
                    <a14:imgEffect>
                      <a14:brightnessContrast bright="66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80" y="2377120"/>
            <a:ext cx="3054687" cy="305468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769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174489"/>
            <a:ext cx="10820722" cy="208527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При­ве­дем </a:t>
            </a:r>
            <a:r>
              <a:rPr lang="ru-RU" dirty="0"/>
              <a:t>неко­то­рые тре­бо­ва­ния, предъ­яв­ля­е­мые Сан­ПиН к ра­бо­че­му месту поль­зо­ва­те­ля ПК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/>
              <a:t>рас­сто­я­ние от мо­ни­то­ра до глаз долж­но со­став­лять от 600 до 700 мм, но не мень­ше 500;</a:t>
            </a:r>
          </a:p>
          <a:p>
            <a:pPr algn="just"/>
            <a:r>
              <a:rPr lang="ru-RU" dirty="0"/>
              <a:t>стул ра­бот­ни­ка дол­жен быть ре­гу­ли­ру­е­мым по вы­со­те и обес­пе­чи­вать воз­мож­ность по­во­ро­та и из­ме­не­ния позы во время ра­бо­ты;</a:t>
            </a:r>
          </a:p>
          <a:p>
            <a:pPr algn="just"/>
            <a:r>
              <a:rPr lang="ru-RU" dirty="0"/>
              <a:t>вы­со­та стола – от 680 до 800 мм;</a:t>
            </a:r>
          </a:p>
          <a:p>
            <a:pPr algn="just"/>
            <a:r>
              <a:rPr lang="ru-RU" dirty="0"/>
              <a:t>по­верх­ность стола долж­на поз­во­лять оп­ти­маль­но раз­ме­стить на ней все необ­хо­ди­мое для ра­бо­ты и др.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z="4400" dirty="0"/>
              <a:t>Организация рабочего места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0" y="4259767"/>
            <a:ext cx="7081025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199" y="2222287"/>
            <a:ext cx="5593239" cy="3636511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С целью из­бе­жать пе­ре­утом­ле­ния ра­бот­ни­ка Сан­ПиН ре­ко­мен­ду­ют де­лать пе­ре­ры­вы дли­тель­но­стью от 10 до 15 минут после 45 — 60 минут ра­бо­ты. Во время пе­ре­ры­ва ра­бот­ни­ку сле­ду­ет вы­пол­нять гим­на­сти­ку для глаз и фи­зи­че­ские упраж­не­ния, преду­смот­рен­ные при­ло­же­ни­я­ми 8 – 10 к Сан­ПиН.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Перерывы в работе за компьютером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9C03C"/>
              </a:clrFrom>
              <a:clrTo>
                <a:srgbClr val="F9C03C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14" y="1417638"/>
            <a:ext cx="7356086" cy="49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44</TotalTime>
  <Words>400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Цитаты</vt:lpstr>
      <vt:lpstr>Техника безопасности и охрана труда при работе с ЭВМ.</vt:lpstr>
      <vt:lpstr>Техника безопасности и охрана труда при работе с ЭВМ.</vt:lpstr>
      <vt:lpstr>Правила работы за компьютером</vt:lpstr>
      <vt:lpstr>Правила работы за компьютером</vt:lpstr>
      <vt:lpstr>Правила работы за компьютером</vt:lpstr>
      <vt:lpstr>Правила работы за компьютером</vt:lpstr>
      <vt:lpstr>Организация рабочего места</vt:lpstr>
      <vt:lpstr>Организация рабочего места</vt:lpstr>
      <vt:lpstr>Перерывы в работе за компьютером</vt:lpstr>
      <vt:lpstr>Выполнил: Валерий Кулаченко группа: 420 КС-4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Техника безопасности и охрана труда при работе с ЭВМ.</dc:title>
  <dc:creator>Сурков Никита А.</dc:creator>
  <cp:lastModifiedBy>Сурков Никита А.</cp:lastModifiedBy>
  <cp:revision>5</cp:revision>
  <dcterms:created xsi:type="dcterms:W3CDTF">2020-03-12T03:57:21Z</dcterms:created>
  <dcterms:modified xsi:type="dcterms:W3CDTF">2020-03-12T04:42:20Z</dcterms:modified>
</cp:coreProperties>
</file>