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62" r:id="rId3"/>
    <p:sldId id="263" r:id="rId4"/>
    <p:sldId id="288" r:id="rId5"/>
    <p:sldId id="265" r:id="rId6"/>
    <p:sldId id="286" r:id="rId7"/>
    <p:sldId id="259" r:id="rId8"/>
    <p:sldId id="260" r:id="rId9"/>
    <p:sldId id="261" r:id="rId10"/>
    <p:sldId id="284" r:id="rId11"/>
    <p:sldId id="267" r:id="rId12"/>
    <p:sldId id="272" r:id="rId13"/>
    <p:sldId id="289" r:id="rId14"/>
    <p:sldId id="292" r:id="rId15"/>
    <p:sldId id="293" r:id="rId16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8"/>
      <p:bold r:id="rId19"/>
      <p:italic r:id="rId20"/>
      <p:boldItalic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Arv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7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2B64161-1868-4B95-8808-CA300C024DBB}">
  <a:tblStyle styleId="{92B64161-1868-4B95-8808-CA300C024DB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04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939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269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72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24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‹nº›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82190" y="861237"/>
            <a:ext cx="7778467" cy="18422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S.A.G.A.</a:t>
            </a:r>
            <a:br>
              <a:rPr lang="pt-BR" dirty="0"/>
            </a:br>
            <a:r>
              <a:rPr lang="pt-BR" sz="3000" dirty="0"/>
              <a:t>Sistema de Aprendizagem e Gestão Acadêmica</a:t>
            </a:r>
            <a:endParaRPr lang="en" sz="3000" dirty="0"/>
          </a:p>
        </p:txBody>
      </p:sp>
      <p:sp>
        <p:nvSpPr>
          <p:cNvPr id="3" name="Shape 184">
            <a:extLst>
              <a:ext uri="{FF2B5EF4-FFF2-40B4-BE49-F238E27FC236}">
                <a16:creationId xmlns:a16="http://schemas.microsoft.com/office/drawing/2014/main" id="{C24DB6BA-5FFC-499D-9761-3ADB78856340}"/>
              </a:ext>
            </a:extLst>
          </p:cNvPr>
          <p:cNvSpPr txBox="1">
            <a:spLocks/>
          </p:cNvSpPr>
          <p:nvPr/>
        </p:nvSpPr>
        <p:spPr>
          <a:xfrm>
            <a:off x="622005" y="2703454"/>
            <a:ext cx="3935819" cy="1387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pt-BR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Guilherme Fernandes 05296</a:t>
            </a:r>
          </a:p>
          <a:p>
            <a:r>
              <a:rPr lang="pt-BR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Helaman</a:t>
            </a:r>
            <a:r>
              <a:rPr lang="pt-BR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Spadari</a:t>
            </a:r>
            <a:r>
              <a:rPr lang="pt-BR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05268</a:t>
            </a:r>
          </a:p>
          <a:p>
            <a:r>
              <a:rPr lang="pt-BR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Matheus Guedes 04698</a:t>
            </a:r>
          </a:p>
          <a:p>
            <a:r>
              <a:rPr lang="pt-BR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Vinícius </a:t>
            </a:r>
            <a:r>
              <a:rPr lang="pt-BR" sz="20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Acioly 04757</a:t>
            </a:r>
            <a:endParaRPr lang="en" sz="2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Logo da escola">
            <a:extLst>
              <a:ext uri="{FF2B5EF4-FFF2-40B4-BE49-F238E27FC236}">
                <a16:creationId xmlns:a16="http://schemas.microsoft.com/office/drawing/2014/main" id="{34A47173-D2A8-4B42-8751-EA2E0769DB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945576"/>
            <a:ext cx="4094400" cy="16909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Proposta</a:t>
            </a:r>
            <a:endParaRPr lang="en" dirty="0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kumimoji="0" lang="en" sz="12000" b="1" i="0" u="none" strike="noStrike" kern="0" cap="none" spc="0" normalizeH="0" baseline="0" noProof="0" dirty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Imagem 6" descr="Logo da escola">
            <a:extLst>
              <a:ext uri="{FF2B5EF4-FFF2-40B4-BE49-F238E27FC236}">
                <a16:creationId xmlns:a16="http://schemas.microsoft.com/office/drawing/2014/main" id="{E9D9BCBC-1DE6-437D-B9F7-237757A1FC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92" y="4636500"/>
            <a:ext cx="5039833" cy="51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94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FUNCIONAMENTO DO SISTEMA</a:t>
            </a:r>
            <a:endParaRPr lang="en" dirty="0"/>
          </a:p>
        </p:txBody>
      </p:sp>
      <p:sp>
        <p:nvSpPr>
          <p:cNvPr id="322" name="Shape 322"/>
          <p:cNvSpPr/>
          <p:nvPr/>
        </p:nvSpPr>
        <p:spPr>
          <a:xfrm rot="2724953">
            <a:off x="3297403" y="1776659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Shape 323"/>
          <p:cNvSpPr/>
          <p:nvPr/>
        </p:nvSpPr>
        <p:spPr>
          <a:xfrm rot="2704303">
            <a:off x="677898" y="1830853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Shape 324"/>
          <p:cNvSpPr/>
          <p:nvPr/>
        </p:nvSpPr>
        <p:spPr>
          <a:xfrm rot="2720447">
            <a:off x="5916876" y="1821857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" name="Shape 435">
            <a:extLst>
              <a:ext uri="{FF2B5EF4-FFF2-40B4-BE49-F238E27FC236}">
                <a16:creationId xmlns:a16="http://schemas.microsoft.com/office/drawing/2014/main" id="{24165635-E75D-41E6-BF4D-9F8472CE1CAF}"/>
              </a:ext>
            </a:extLst>
          </p:cNvPr>
          <p:cNvGrpSpPr/>
          <p:nvPr/>
        </p:nvGrpSpPr>
        <p:grpSpPr>
          <a:xfrm>
            <a:off x="270948" y="629918"/>
            <a:ext cx="392059" cy="291503"/>
            <a:chOff x="5247525" y="3007275"/>
            <a:chExt cx="517569" cy="384824"/>
          </a:xfrm>
        </p:grpSpPr>
        <p:sp>
          <p:nvSpPr>
            <p:cNvPr id="20" name="Shape 436">
              <a:extLst>
                <a:ext uri="{FF2B5EF4-FFF2-40B4-BE49-F238E27FC236}">
                  <a16:creationId xmlns:a16="http://schemas.microsoft.com/office/drawing/2014/main" id="{8A68BB91-DBD2-43C6-A01D-7F9DEE3AAC3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37">
              <a:extLst>
                <a:ext uri="{FF2B5EF4-FFF2-40B4-BE49-F238E27FC236}">
                  <a16:creationId xmlns:a16="http://schemas.microsoft.com/office/drawing/2014/main" id="{0D9C2C09-1537-4EF2-9D6C-1F3D5CFE562E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Imagem 9" descr="Logo da escola">
            <a:extLst>
              <a:ext uri="{FF2B5EF4-FFF2-40B4-BE49-F238E27FC236}">
                <a16:creationId xmlns:a16="http://schemas.microsoft.com/office/drawing/2014/main" id="{69E5111D-C9C7-4EE2-8C0A-02E90A1CA3D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353261A-23ED-416A-B565-5E0F08D3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513" y="2785584"/>
            <a:ext cx="771525" cy="3905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48F1BF-A814-483C-AB18-E34C3A56D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726" y="2728435"/>
            <a:ext cx="990600" cy="50482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4C448BA-A005-4E37-80B8-7890570F3968}"/>
              </a:ext>
            </a:extLst>
          </p:cNvPr>
          <p:cNvSpPr/>
          <p:nvPr/>
        </p:nvSpPr>
        <p:spPr>
          <a:xfrm>
            <a:off x="2864300" y="2748107"/>
            <a:ext cx="640382" cy="420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43A69D7-40C4-4706-902C-669A04C02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717" y="2696597"/>
            <a:ext cx="1200150" cy="514350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6B594D4-9BC0-4404-B6C9-F1C1AB297282}"/>
              </a:ext>
            </a:extLst>
          </p:cNvPr>
          <p:cNvSpPr/>
          <p:nvPr/>
        </p:nvSpPr>
        <p:spPr>
          <a:xfrm>
            <a:off x="5494178" y="2748106"/>
            <a:ext cx="640382" cy="420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PROCESSO SIMPLES</a:t>
            </a:r>
            <a:endParaRPr lang="en" dirty="0"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397037" y="2296509"/>
            <a:ext cx="3141647" cy="864874"/>
            <a:chOff x="185742" y="1697042"/>
            <a:chExt cx="6023093" cy="1658117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7933" y="1697042"/>
              <a:ext cx="3537103" cy="1243817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+Organização</a:t>
              </a: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965036" y="1697042"/>
              <a:ext cx="1243799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62852" y="2296509"/>
            <a:ext cx="2710674" cy="864881"/>
            <a:chOff x="154597" y="1697029"/>
            <a:chExt cx="5196843" cy="1658131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+</a:t>
              </a:r>
              <a:r>
                <a:rPr lang="pt-BR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Tempo</a:t>
              </a:r>
              <a:endParaRPr lang="en"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5459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76838" y="2296509"/>
            <a:ext cx="3335873" cy="864874"/>
            <a:chOff x="-1044022" y="1697029"/>
            <a:chExt cx="6395462" cy="1658117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99786" y="1697029"/>
              <a:ext cx="3919931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+</a:t>
              </a:r>
              <a:r>
                <a:rPr lang="pt-BR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Tranquilidade</a:t>
              </a:r>
              <a:endParaRPr lang="en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-1044022" y="1697042"/>
              <a:ext cx="1243800" cy="1243799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-1044022" y="2940846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22" name="Imagem 21" descr="Logo da escola">
            <a:extLst>
              <a:ext uri="{FF2B5EF4-FFF2-40B4-BE49-F238E27FC236}">
                <a16:creationId xmlns:a16="http://schemas.microsoft.com/office/drawing/2014/main" id="{D94B7E07-D34A-4A58-9B48-89BB13590D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 descr="Rede">
            <a:extLst>
              <a:ext uri="{FF2B5EF4-FFF2-40B4-BE49-F238E27FC236}">
                <a16:creationId xmlns:a16="http://schemas.microsoft.com/office/drawing/2014/main" id="{7B03BF09-5A16-419D-984E-B0E93DB14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587" y="505687"/>
            <a:ext cx="543150" cy="543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ogo da escola">
            <a:extLst>
              <a:ext uri="{FF2B5EF4-FFF2-40B4-BE49-F238E27FC236}">
                <a16:creationId xmlns:a16="http://schemas.microsoft.com/office/drawing/2014/main" id="{72C5138D-DBE8-41A8-BBC5-A1CA387A13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/>
          <p:nvPr/>
        </p:nvSpPr>
        <p:spPr>
          <a:xfrm>
            <a:off x="2031549" y="933450"/>
            <a:ext cx="4883600" cy="3703050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3F5378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body" idx="4294967295"/>
          </p:nvPr>
        </p:nvSpPr>
        <p:spPr>
          <a:xfrm>
            <a:off x="3194513" y="254666"/>
            <a:ext cx="3241819" cy="5934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 dirty="0">
                <a:solidFill>
                  <a:srgbClr val="FF9800"/>
                </a:solidFill>
              </a:rPr>
              <a:t>Sistema - S.A.G.A.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252FBB-D142-4086-936D-4DD3288E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752" y="1099930"/>
            <a:ext cx="4597976" cy="28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CONSIDERAÇÕES FINAIS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Muitas vantagens para o aluno e a instituição de ensino;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Recurso útil e inovador;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Maior dinamismo no ambiente escolar.</a:t>
            </a:r>
            <a:endParaRPr lang="en" dirty="0"/>
          </a:p>
        </p:txBody>
      </p:sp>
      <p:pic>
        <p:nvPicPr>
          <p:cNvPr id="10" name="Imagem 9" descr="Logo da escola">
            <a:extLst>
              <a:ext uri="{FF2B5EF4-FFF2-40B4-BE49-F238E27FC236}">
                <a16:creationId xmlns:a16="http://schemas.microsoft.com/office/drawing/2014/main" id="{F8054598-BB98-4C55-8D4D-197CCFF0B9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áfico 3" descr="Alfinete">
            <a:extLst>
              <a:ext uri="{FF2B5EF4-FFF2-40B4-BE49-F238E27FC236}">
                <a16:creationId xmlns:a16="http://schemas.microsoft.com/office/drawing/2014/main" id="{21CAE34C-E8AA-4CF6-AA08-5B55C12AF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63" y="518364"/>
            <a:ext cx="477712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8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REFERÊNCIAS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" y="1327350"/>
            <a:ext cx="8801099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228600" lvl="0">
              <a:buNone/>
            </a:pPr>
            <a:r>
              <a:rPr lang="pt-BR" sz="1800" dirty="0"/>
              <a:t>Sindicato das Mantenedoras de Ensino Superior - SEMESP.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 DO ENSINO SUPERIOR NO BRASIL</a:t>
            </a:r>
            <a:r>
              <a:rPr lang="pt-BR" sz="1800" dirty="0"/>
              <a:t>. Disponível em: &lt;http://convergenciacom.net/pdf/mapa_ensino_superior_2016.pdf&gt;. Acesso em: 12 ago. 2017</a:t>
            </a:r>
          </a:p>
          <a:p>
            <a:pPr marL="228600" lvl="0">
              <a:buNone/>
            </a:pPr>
            <a:r>
              <a:rPr lang="pt-BR" sz="1800" dirty="0"/>
              <a:t>Comitê Gestor da Internet no Brasil – CGI BR.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 Educação 2013 revela aumento do uso do computador e Internet na sala de aula</a:t>
            </a:r>
            <a:r>
              <a:rPr lang="pt-BR" sz="1800" dirty="0"/>
              <a:t>. Disponível em: &lt;http://www.cgi.br/noticia/tic-educacao-2013-revela-aumento-do-uso-do-computador-e-internet-na-sala-de-aula/&gt;. Acesso em: 19 ago. 2017</a:t>
            </a:r>
          </a:p>
          <a:p>
            <a:pPr marL="228600" lvl="0">
              <a:buNone/>
            </a:pPr>
            <a:endParaRPr lang="en" sz="1800" dirty="0"/>
          </a:p>
        </p:txBody>
      </p:sp>
      <p:pic>
        <p:nvPicPr>
          <p:cNvPr id="10" name="Imagem 9" descr="Logo da escola">
            <a:extLst>
              <a:ext uri="{FF2B5EF4-FFF2-40B4-BE49-F238E27FC236}">
                <a16:creationId xmlns:a16="http://schemas.microsoft.com/office/drawing/2014/main" id="{F8054598-BB98-4C55-8D4D-197CCFF0B9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áfico 3" descr="Alfinete">
            <a:extLst>
              <a:ext uri="{FF2B5EF4-FFF2-40B4-BE49-F238E27FC236}">
                <a16:creationId xmlns:a16="http://schemas.microsoft.com/office/drawing/2014/main" id="{21CAE34C-E8AA-4CF6-AA08-5B55C12AF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563" y="518364"/>
            <a:ext cx="477712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123727"/>
            <a:ext cx="5567700" cy="130522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7200" dirty="0">
                <a:solidFill>
                  <a:srgbClr val="FF9800"/>
                </a:solidFill>
              </a:rPr>
              <a:t>Organização</a:t>
            </a:r>
            <a:endParaRPr lang="en" sz="72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0"/>
            <a:ext cx="5567700" cy="947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Sua importância no âmbito estudantil é fundamental e ajuda no dia a dia.</a:t>
            </a:r>
            <a:endParaRPr lang="en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0" y="378837"/>
            <a:ext cx="1588638" cy="1588654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87" y="2174932"/>
            <a:ext cx="648000" cy="653133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3" y="745607"/>
            <a:ext cx="248335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79" y="1959478"/>
            <a:ext cx="376960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1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89" y="1460795"/>
            <a:ext cx="150975" cy="14420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" name="Imagem 16" descr="Logo da escola">
            <a:extLst>
              <a:ext uri="{FF2B5EF4-FFF2-40B4-BE49-F238E27FC236}">
                <a16:creationId xmlns:a16="http://schemas.microsoft.com/office/drawing/2014/main" id="{390B13A1-1027-4436-9901-DD069B9CC5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61723" y="1446559"/>
            <a:ext cx="3378300" cy="5736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 dirty="0"/>
              <a:t>Aluno desorganizado</a:t>
            </a:r>
            <a:endParaRPr lang="en" b="1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ORGANIZAÇÃO ESTUDANTIL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470625" y="1446559"/>
            <a:ext cx="3378299" cy="57362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b="1" dirty="0"/>
              <a:t>Aluno organizado</a:t>
            </a:r>
            <a:endParaRPr lang="en" b="1"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237">
            <a:extLst>
              <a:ext uri="{FF2B5EF4-FFF2-40B4-BE49-F238E27FC236}">
                <a16:creationId xmlns:a16="http://schemas.microsoft.com/office/drawing/2014/main" id="{17AB8FDC-ED94-4822-9440-F0F6A0CE8D64}"/>
              </a:ext>
            </a:extLst>
          </p:cNvPr>
          <p:cNvSpPr txBox="1">
            <a:spLocks/>
          </p:cNvSpPr>
          <p:nvPr/>
        </p:nvSpPr>
        <p:spPr>
          <a:xfrm>
            <a:off x="335512" y="2020184"/>
            <a:ext cx="4018948" cy="2232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457200" indent="-228600"/>
            <a:r>
              <a:rPr lang="pt-BR" dirty="0"/>
              <a:t>Sempre se esquece de prazos e atividades;</a:t>
            </a:r>
            <a:endParaRPr lang="en" dirty="0"/>
          </a:p>
          <a:p>
            <a:pPr marL="457200" indent="-228600"/>
            <a:r>
              <a:rPr lang="pt-BR" dirty="0"/>
              <a:t>Nunca tem tempo para outras atividades;</a:t>
            </a:r>
            <a:endParaRPr lang="en" dirty="0"/>
          </a:p>
          <a:p>
            <a:pPr marL="457200" indent="-228600"/>
            <a:r>
              <a:rPr lang="pt-BR" dirty="0"/>
              <a:t>Baixa produtividade;</a:t>
            </a:r>
          </a:p>
          <a:p>
            <a:pPr marL="457200" indent="-228600"/>
            <a:r>
              <a:rPr lang="pt-BR" dirty="0"/>
              <a:t>Aprendizagem dificultada.</a:t>
            </a:r>
            <a:endParaRPr lang="en" dirty="0"/>
          </a:p>
        </p:txBody>
      </p:sp>
      <p:sp>
        <p:nvSpPr>
          <p:cNvPr id="15" name="Shape 237">
            <a:extLst>
              <a:ext uri="{FF2B5EF4-FFF2-40B4-BE49-F238E27FC236}">
                <a16:creationId xmlns:a16="http://schemas.microsoft.com/office/drawing/2014/main" id="{180E163B-EB9E-4AF1-A8EA-443C831B29D5}"/>
              </a:ext>
            </a:extLst>
          </p:cNvPr>
          <p:cNvSpPr txBox="1">
            <a:spLocks/>
          </p:cNvSpPr>
          <p:nvPr/>
        </p:nvSpPr>
        <p:spPr>
          <a:xfrm>
            <a:off x="4063201" y="2020183"/>
            <a:ext cx="4018948" cy="2232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0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457200" indent="-228600"/>
            <a:r>
              <a:rPr lang="pt-BR" dirty="0"/>
              <a:t>Nunca se esquece de prazos e atividades;</a:t>
            </a:r>
            <a:endParaRPr lang="en" dirty="0"/>
          </a:p>
          <a:p>
            <a:pPr marL="457200" indent="-228600"/>
            <a:r>
              <a:rPr lang="pt-BR" dirty="0"/>
              <a:t>Consegue um tempo extra para outras atividades;</a:t>
            </a:r>
            <a:endParaRPr lang="en" dirty="0"/>
          </a:p>
          <a:p>
            <a:pPr marL="457200" indent="-228600"/>
            <a:r>
              <a:rPr lang="pt-BR" dirty="0"/>
              <a:t>Alta produtividade;</a:t>
            </a:r>
          </a:p>
          <a:p>
            <a:pPr marL="457200" indent="-228600"/>
            <a:r>
              <a:rPr lang="pt-BR" dirty="0"/>
              <a:t>Aprendizagem facilitada.</a:t>
            </a:r>
            <a:endParaRPr lang="en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96F3FE4-A023-49ED-AEB8-AC63546CFA47}"/>
              </a:ext>
            </a:extLst>
          </p:cNvPr>
          <p:cNvCxnSpPr>
            <a:cxnSpLocks/>
          </p:cNvCxnSpPr>
          <p:nvPr/>
        </p:nvCxnSpPr>
        <p:spPr>
          <a:xfrm>
            <a:off x="4239768" y="1594884"/>
            <a:ext cx="0" cy="2658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Logo da escola">
            <a:extLst>
              <a:ext uri="{FF2B5EF4-FFF2-40B4-BE49-F238E27FC236}">
                <a16:creationId xmlns:a16="http://schemas.microsoft.com/office/drawing/2014/main" id="{2E1E2C8A-CFAE-469A-9F56-E4B658650C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6500"/>
            <a:ext cx="5039833" cy="51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840215-519F-4DAD-B0CB-7E4ADE23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16" y="532703"/>
            <a:ext cx="4196650" cy="4050981"/>
          </a:xfrm>
          <a:prstGeom prst="rect">
            <a:avLst/>
          </a:prstGeom>
        </p:spPr>
      </p:pic>
      <p:sp>
        <p:nvSpPr>
          <p:cNvPr id="357" name="Shape 357"/>
          <p:cNvSpPr txBox="1">
            <a:spLocks noGrp="1"/>
          </p:cNvSpPr>
          <p:nvPr>
            <p:ph type="title" idx="4294967295"/>
          </p:nvPr>
        </p:nvSpPr>
        <p:spPr>
          <a:xfrm>
            <a:off x="1849157" y="0"/>
            <a:ext cx="5258400" cy="53270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dirty="0">
                <a:solidFill>
                  <a:srgbClr val="3F5378"/>
                </a:solidFill>
              </a:rPr>
              <a:t>Mapa de Universitários no Brasil</a:t>
            </a:r>
            <a:endParaRPr lang="en" dirty="0">
              <a:solidFill>
                <a:srgbClr val="3F5378"/>
              </a:solidFill>
            </a:endParaRPr>
          </a:p>
        </p:txBody>
      </p:sp>
      <p:grpSp>
        <p:nvGrpSpPr>
          <p:cNvPr id="359" name="Shape 359"/>
          <p:cNvGrpSpPr/>
          <p:nvPr/>
        </p:nvGrpSpPr>
        <p:grpSpPr>
          <a:xfrm rot="10800000">
            <a:off x="4843902" y="4032351"/>
            <a:ext cx="994923" cy="322896"/>
            <a:chOff x="2689941" y="1287959"/>
            <a:chExt cx="7261356" cy="2067200"/>
          </a:xfrm>
        </p:grpSpPr>
        <p:sp>
          <p:nvSpPr>
            <p:cNvPr id="360" name="Shape 36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 rot="10800000" flipH="1">
              <a:off x="3905358" y="1697076"/>
              <a:ext cx="4801199" cy="1243799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 Condensed"/>
                  <a:ea typeface="Roboto Condensed"/>
                  <a:cs typeface="Roboto Condensed"/>
                  <a:sym typeface="Roboto Condensed"/>
                </a:rPr>
                <a:t>FOCO</a:t>
              </a:r>
            </a:p>
          </p:txBody>
        </p:sp>
        <p:sp>
          <p:nvSpPr>
            <p:cNvPr id="362" name="Shape 362"/>
            <p:cNvSpPr/>
            <p:nvPr/>
          </p:nvSpPr>
          <p:spPr>
            <a:xfrm rot="10800000" flipH="1">
              <a:off x="8707500" y="1697044"/>
              <a:ext cx="1243797" cy="1243799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 flipH="1">
              <a:off x="2689941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 rot="10800000">
              <a:off x="26899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371" name="Shape 371"/>
          <p:cNvCxnSpPr>
            <a:cxnSpLocks/>
          </p:cNvCxnSpPr>
          <p:nvPr/>
        </p:nvCxnSpPr>
        <p:spPr>
          <a:xfrm>
            <a:off x="5084690" y="3851275"/>
            <a:ext cx="0" cy="181076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13" name="Imagem 12" descr="Logo da escola">
            <a:extLst>
              <a:ext uri="{FF2B5EF4-FFF2-40B4-BE49-F238E27FC236}">
                <a16:creationId xmlns:a16="http://schemas.microsoft.com/office/drawing/2014/main" id="{2FD1DC71-8F42-4974-BEA6-6C7B063C12A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26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Logo da escola">
            <a:extLst>
              <a:ext uri="{FF2B5EF4-FFF2-40B4-BE49-F238E27FC236}">
                <a16:creationId xmlns:a16="http://schemas.microsoft.com/office/drawing/2014/main" id="{1520575E-68C1-48D1-9AAA-63B116FFF1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MATRÍCULAS POR REGIÃO</a:t>
            </a:r>
            <a:endParaRPr lang="en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BBF983E-4BA8-4D36-9E1C-10BE7A661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70" y="1816413"/>
            <a:ext cx="4853955" cy="28087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EB3BF31-B78D-4207-9C0E-08CC19553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70" y="1405871"/>
            <a:ext cx="3371850" cy="257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4B3A0E5-4A74-424C-A1C4-11966E8A8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537" y="1696649"/>
            <a:ext cx="2561416" cy="2743754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4621EBA-BB99-465B-BD25-90EAD69863A7}"/>
              </a:ext>
            </a:extLst>
          </p:cNvPr>
          <p:cNvCxnSpPr>
            <a:cxnSpLocks/>
          </p:cNvCxnSpPr>
          <p:nvPr/>
        </p:nvCxnSpPr>
        <p:spPr>
          <a:xfrm>
            <a:off x="5571053" y="1400832"/>
            <a:ext cx="0" cy="3224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B453E553-BBB5-459D-AE26-98B1D25A0C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0080" y="1400832"/>
            <a:ext cx="2314575" cy="2762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E169B7-E840-49BB-8685-BC06A50E6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7277" y="1496082"/>
            <a:ext cx="142875" cy="1619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EC66600-FA25-47B2-84DE-171C4DDBE0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9440" y="1410357"/>
            <a:ext cx="581025" cy="266700"/>
          </a:xfrm>
          <a:prstGeom prst="rect">
            <a:avLst/>
          </a:prstGeom>
        </p:spPr>
      </p:pic>
      <p:grpSp>
        <p:nvGrpSpPr>
          <p:cNvPr id="40" name="Shape 735">
            <a:extLst>
              <a:ext uri="{FF2B5EF4-FFF2-40B4-BE49-F238E27FC236}">
                <a16:creationId xmlns:a16="http://schemas.microsoft.com/office/drawing/2014/main" id="{0E607483-2B3F-491C-A8C8-289617507D5B}"/>
              </a:ext>
            </a:extLst>
          </p:cNvPr>
          <p:cNvGrpSpPr/>
          <p:nvPr/>
        </p:nvGrpSpPr>
        <p:grpSpPr>
          <a:xfrm>
            <a:off x="199094" y="568189"/>
            <a:ext cx="615181" cy="414972"/>
            <a:chOff x="3932350" y="3714775"/>
            <a:chExt cx="439650" cy="319075"/>
          </a:xfrm>
        </p:grpSpPr>
        <p:sp>
          <p:nvSpPr>
            <p:cNvPr id="41" name="Shape 736">
              <a:extLst>
                <a:ext uri="{FF2B5EF4-FFF2-40B4-BE49-F238E27FC236}">
                  <a16:creationId xmlns:a16="http://schemas.microsoft.com/office/drawing/2014/main" id="{5BF31E79-DFDD-46DF-BAE4-34D6A66B3E7A}"/>
                </a:ext>
              </a:extLst>
            </p:cNvPr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737">
              <a:extLst>
                <a:ext uri="{FF2B5EF4-FFF2-40B4-BE49-F238E27FC236}">
                  <a16:creationId xmlns:a16="http://schemas.microsoft.com/office/drawing/2014/main" id="{41906CC2-8F55-4608-A725-8747E0329005}"/>
                </a:ext>
              </a:extLst>
            </p:cNvPr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738">
              <a:extLst>
                <a:ext uri="{FF2B5EF4-FFF2-40B4-BE49-F238E27FC236}">
                  <a16:creationId xmlns:a16="http://schemas.microsoft.com/office/drawing/2014/main" id="{9417C6F1-717F-4F5B-B6DE-0F249D62266C}"/>
                </a:ext>
              </a:extLst>
            </p:cNvPr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739">
              <a:extLst>
                <a:ext uri="{FF2B5EF4-FFF2-40B4-BE49-F238E27FC236}">
                  <a16:creationId xmlns:a16="http://schemas.microsoft.com/office/drawing/2014/main" id="{AC61AAA4-AD0E-4DEB-A4C5-04FD352B6720}"/>
                </a:ext>
              </a:extLst>
            </p:cNvPr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740">
              <a:extLst>
                <a:ext uri="{FF2B5EF4-FFF2-40B4-BE49-F238E27FC236}">
                  <a16:creationId xmlns:a16="http://schemas.microsoft.com/office/drawing/2014/main" id="{F376635E-A95C-4B20-B7B9-1E2A1A05C097}"/>
                </a:ext>
              </a:extLst>
            </p:cNvPr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 descr="Logo da escola">
            <a:extLst>
              <a:ext uri="{FF2B5EF4-FFF2-40B4-BE49-F238E27FC236}">
                <a16:creationId xmlns:a16="http://schemas.microsoft.com/office/drawing/2014/main" id="{48AB183E-BABC-4FD0-A643-4FDB0687E0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Shape 389"/>
          <p:cNvGrpSpPr/>
          <p:nvPr/>
        </p:nvGrpSpPr>
        <p:grpSpPr>
          <a:xfrm>
            <a:off x="2053392" y="2059370"/>
            <a:ext cx="5043756" cy="907707"/>
            <a:chOff x="-1535283" y="1287959"/>
            <a:chExt cx="11486579" cy="2067200"/>
          </a:xfrm>
        </p:grpSpPr>
        <p:sp>
          <p:nvSpPr>
            <p:cNvPr id="390" name="Shape 39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2053392" y="3507170"/>
            <a:ext cx="5043756" cy="907707"/>
            <a:chOff x="-1535283" y="1287959"/>
            <a:chExt cx="11486579" cy="2067200"/>
          </a:xfrm>
        </p:grpSpPr>
        <p:sp>
          <p:nvSpPr>
            <p:cNvPr id="396" name="Shape 396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53392" y="611570"/>
            <a:ext cx="5043756" cy="907707"/>
            <a:chOff x="-1535283" y="1287959"/>
            <a:chExt cx="11486579" cy="2067200"/>
          </a:xfrm>
        </p:grpSpPr>
        <p:sp>
          <p:nvSpPr>
            <p:cNvPr id="402" name="Shape 402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Shape 407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8.033.574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7"/>
            <a:ext cx="3917100" cy="46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800" dirty="0">
                <a:solidFill>
                  <a:srgbClr val="3F5378"/>
                </a:solidFill>
              </a:rPr>
              <a:t>Alunos de todo o Brasil</a:t>
            </a:r>
            <a:endParaRPr lang="en" sz="1800" dirty="0">
              <a:solidFill>
                <a:srgbClr val="3F5378"/>
              </a:solidFill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51.246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800" dirty="0">
                <a:solidFill>
                  <a:srgbClr val="3F5378"/>
                </a:solidFill>
              </a:rPr>
              <a:t>Alunos na Baixada Santista</a:t>
            </a:r>
            <a:endParaRPr lang="en" sz="1800" dirty="0">
              <a:solidFill>
                <a:srgbClr val="3F5378"/>
              </a:solidFill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8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1.723.474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0"/>
            <a:ext cx="3917100" cy="41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1800" dirty="0">
                <a:solidFill>
                  <a:srgbClr val="3F5378"/>
                </a:solidFill>
              </a:rPr>
              <a:t>Alunos no Estado de São Paulo</a:t>
            </a:r>
            <a:endParaRPr lang="en" sz="1800" dirty="0">
              <a:solidFill>
                <a:srgbClr val="3F5378"/>
              </a:solidFill>
            </a:endParaRPr>
          </a:p>
        </p:txBody>
      </p:sp>
      <p:sp>
        <p:nvSpPr>
          <p:cNvPr id="27" name="Shape 383">
            <a:extLst>
              <a:ext uri="{FF2B5EF4-FFF2-40B4-BE49-F238E27FC236}">
                <a16:creationId xmlns:a16="http://schemas.microsoft.com/office/drawing/2014/main" id="{C44C5590-BDF2-47C1-A8F9-297EFB4FE1AC}"/>
              </a:ext>
            </a:extLst>
          </p:cNvPr>
          <p:cNvSpPr txBox="1">
            <a:spLocks/>
          </p:cNvSpPr>
          <p:nvPr/>
        </p:nvSpPr>
        <p:spPr>
          <a:xfrm>
            <a:off x="4791075" y="4736433"/>
            <a:ext cx="2184088" cy="550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9800"/>
                </a:solidFill>
                <a:effectLst/>
                <a:uLnTx/>
                <a:uFillTx/>
                <a:latin typeface="Roboto Condensed Light"/>
                <a:ea typeface="Roboto Condensed Light"/>
                <a:sym typeface="Roboto Condensed Light"/>
              </a:rPr>
              <a:t>*De acordo com a SEMESP, 2016</a:t>
            </a:r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9800"/>
              </a:solidFill>
              <a:effectLst/>
              <a:uLnTx/>
              <a:uFillTx/>
              <a:latin typeface="Roboto Condensed Light"/>
              <a:ea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874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945576"/>
            <a:ext cx="4094400" cy="16909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Problemática</a:t>
            </a:r>
            <a:endParaRPr lang="en" dirty="0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  <p:pic>
        <p:nvPicPr>
          <p:cNvPr id="7" name="Imagem 6" descr="Logo da escola">
            <a:extLst>
              <a:ext uri="{FF2B5EF4-FFF2-40B4-BE49-F238E27FC236}">
                <a16:creationId xmlns:a16="http://schemas.microsoft.com/office/drawing/2014/main" id="{E9D9BCBC-1DE6-437D-B9F7-237757A1FC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92" y="4636500"/>
            <a:ext cx="5039833" cy="51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964430" cy="27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pt-BR" dirty="0"/>
              <a:t>A informática na área educacional tem sido cada vez mais utilizada, trazendo inúmeros benefícios tanto para os alunos como para os colégios e instituições de ensino.</a:t>
            </a:r>
            <a:endParaRPr lang="en" dirty="0"/>
          </a:p>
        </p:txBody>
      </p:sp>
      <p:pic>
        <p:nvPicPr>
          <p:cNvPr id="5" name="Imagem 4" descr="Logo da escola">
            <a:extLst>
              <a:ext uri="{FF2B5EF4-FFF2-40B4-BE49-F238E27FC236}">
                <a16:creationId xmlns:a16="http://schemas.microsoft.com/office/drawing/2014/main" id="{B9371078-2D13-4454-9D5A-B6EBF91F02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1D7C383-CE00-42C7-B52B-172412A7D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973" y="3047114"/>
            <a:ext cx="457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INFORMÁTICA NAS INSTITUIÇÕES DE ENSINO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Maior facilidade e praticidade;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Mais organização;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Mais interatividade.</a:t>
            </a:r>
            <a:endParaRPr lang="en" dirty="0"/>
          </a:p>
        </p:txBody>
      </p:sp>
      <p:pic>
        <p:nvPicPr>
          <p:cNvPr id="10" name="Imagem 9" descr="Logo da escola">
            <a:extLst>
              <a:ext uri="{FF2B5EF4-FFF2-40B4-BE49-F238E27FC236}">
                <a16:creationId xmlns:a16="http://schemas.microsoft.com/office/drawing/2014/main" id="{F8054598-BB98-4C55-8D4D-197CCFF0B9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163"/>
            <a:ext cx="5039833" cy="51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áfico 2" descr="Computador">
            <a:extLst>
              <a:ext uri="{FF2B5EF4-FFF2-40B4-BE49-F238E27FC236}">
                <a16:creationId xmlns:a16="http://schemas.microsoft.com/office/drawing/2014/main" id="{496D1C9D-01AE-4530-9D31-2A96A2DCB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526" y="458571"/>
            <a:ext cx="634207" cy="6342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307</Words>
  <Application>Microsoft Office PowerPoint</Application>
  <PresentationFormat>Apresentação na tela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Roboto Condensed Light</vt:lpstr>
      <vt:lpstr>Roboto Condensed</vt:lpstr>
      <vt:lpstr>Arial</vt:lpstr>
      <vt:lpstr>Arvo</vt:lpstr>
      <vt:lpstr>Salerio template</vt:lpstr>
      <vt:lpstr>S.A.G.A. Sistema de Aprendizagem e Gestão Acadêmica</vt:lpstr>
      <vt:lpstr>Organização</vt:lpstr>
      <vt:lpstr>ORGANIZAÇÃO ESTUDANTIL</vt:lpstr>
      <vt:lpstr>Mapa de Universitários no Brasil</vt:lpstr>
      <vt:lpstr>MATRÍCULAS POR REGIÃO</vt:lpstr>
      <vt:lpstr>8.033.574</vt:lpstr>
      <vt:lpstr>Problemática</vt:lpstr>
      <vt:lpstr>Apresentação do PowerPoint</vt:lpstr>
      <vt:lpstr>INFORMÁTICA NAS INSTITUIÇÕES DE ENSINO</vt:lpstr>
      <vt:lpstr>Proposta</vt:lpstr>
      <vt:lpstr>FUNCIONAMENTO DO SISTEMA</vt:lpstr>
      <vt:lpstr>PROCESSO SIMPLES</vt:lpstr>
      <vt:lpstr>Apresentação do PowerPoint</vt:lpstr>
      <vt:lpstr>CONSIDERAÇÕES FINAIS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Diário Escolar</dc:title>
  <dc:creator>User</dc:creator>
  <cp:lastModifiedBy>Helaman Spadari</cp:lastModifiedBy>
  <cp:revision>40</cp:revision>
  <dcterms:modified xsi:type="dcterms:W3CDTF">2017-10-30T16:43:43Z</dcterms:modified>
</cp:coreProperties>
</file>