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59" r:id="rId5"/>
    <p:sldId id="260" r:id="rId6"/>
    <p:sldId id="263" r:id="rId7"/>
    <p:sldId id="264" r:id="rId8"/>
    <p:sldId id="258" r:id="rId9"/>
    <p:sldId id="265" r:id="rId10"/>
    <p:sldId id="261" r:id="rId11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0"/>
    <p:restoredTop sz="94650"/>
  </p:normalViewPr>
  <p:slideViewPr>
    <p:cSldViewPr snapToGrid="0" snapToObjects="1">
      <p:cViewPr varScale="1">
        <p:scale>
          <a:sx n="123" d="100"/>
          <a:sy n="123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266-C3C8-AA4C-AEC8-2D31BC9E3177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6AAE-F557-F840-AADD-331952A258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266-C3C8-AA4C-AEC8-2D31BC9E3177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6AAE-F557-F840-AADD-331952A258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266-C3C8-AA4C-AEC8-2D31BC9E3177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6AAE-F557-F840-AADD-331952A258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266-C3C8-AA4C-AEC8-2D31BC9E3177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6AAE-F557-F840-AADD-331952A258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266-C3C8-AA4C-AEC8-2D31BC9E3177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6AAE-F557-F840-AADD-331952A258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266-C3C8-AA4C-AEC8-2D31BC9E3177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6AAE-F557-F840-AADD-331952A258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266-C3C8-AA4C-AEC8-2D31BC9E3177}" type="datetimeFigureOut">
              <a:rPr lang="en-US" smtClean="0"/>
              <a:t>6/11/19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6AAE-F557-F840-AADD-331952A258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266-C3C8-AA4C-AEC8-2D31BC9E3177}" type="datetimeFigureOut">
              <a:rPr lang="en-US" smtClean="0"/>
              <a:t>6/11/19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6AAE-F557-F840-AADD-331952A258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266-C3C8-AA4C-AEC8-2D31BC9E3177}" type="datetimeFigureOut">
              <a:rPr lang="en-US" smtClean="0"/>
              <a:t>6/11/19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6AAE-F557-F840-AADD-331952A258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266-C3C8-AA4C-AEC8-2D31BC9E3177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6AAE-F557-F840-AADD-331952A258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2266-C3C8-AA4C-AEC8-2D31BC9E3177}" type="datetimeFigureOut">
              <a:rPr lang="en-US" smtClean="0"/>
              <a:t>6/11/19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D6AAE-F557-F840-AADD-331952A258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B2266-C3C8-AA4C-AEC8-2D31BC9E3177}" type="datetimeFigureOut">
              <a:rPr lang="en-US" smtClean="0"/>
              <a:t>6/11/19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D6AAE-F557-F840-AADD-331952A25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9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ools.ietf.org/id/draft-iab-iotsi-workshop-02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3600"/>
            <a:ext cx="7772400" cy="2387600"/>
          </a:xfrm>
        </p:spPr>
        <p:txBody>
          <a:bodyPr/>
          <a:lstStyle/>
          <a:p>
            <a:r>
              <a:rPr lang="en-US" dirty="0" smtClean="0"/>
              <a:t>WISHI Research Agenda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998662"/>
          </a:xfrm>
        </p:spPr>
        <p:txBody>
          <a:bodyPr/>
          <a:lstStyle/>
          <a:p>
            <a:r>
              <a:rPr lang="en-US" sz="3600" dirty="0" smtClean="0"/>
              <a:t>Modeling Data and Interaction</a:t>
            </a:r>
          </a:p>
          <a:p>
            <a:r>
              <a:rPr lang="en-US" dirty="0" smtClean="0"/>
              <a:t>WISHI Teleconference</a:t>
            </a:r>
          </a:p>
          <a:p>
            <a:r>
              <a:rPr lang="en-US" dirty="0" smtClean="0"/>
              <a:t>June 12, 2019</a:t>
            </a:r>
          </a:p>
          <a:p>
            <a:r>
              <a:rPr lang="en-US" dirty="0" smtClean="0"/>
              <a:t>Michael J Koster</a:t>
            </a:r>
          </a:p>
        </p:txBody>
      </p:sp>
    </p:spTree>
    <p:extLst>
      <p:ext uri="{BB962C8B-B14F-4D97-AF65-F5344CB8AC3E}">
        <p14:creationId xmlns:p14="http://schemas.microsoft.com/office/powerpoint/2010/main" val="51382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5744"/>
            <a:ext cx="7886700" cy="1325563"/>
          </a:xfrm>
        </p:spPr>
        <p:txBody>
          <a:bodyPr/>
          <a:lstStyle/>
          <a:p>
            <a:r>
              <a:rPr lang="en-US" dirty="0" smtClean="0"/>
              <a:t>Next steps for T2TRG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1307"/>
            <a:ext cx="7886700" cy="4544002"/>
          </a:xfrm>
        </p:spPr>
        <p:txBody>
          <a:bodyPr/>
          <a:lstStyle/>
          <a:p>
            <a:r>
              <a:rPr lang="en-US" dirty="0" smtClean="0"/>
              <a:t>Get ahead of the commercial efforts that address semantic interoperability </a:t>
            </a:r>
            <a:r>
              <a:rPr lang="mr-IN" dirty="0" smtClean="0"/>
              <a:t>–</a:t>
            </a:r>
            <a:r>
              <a:rPr lang="en-US" dirty="0" smtClean="0"/>
              <a:t> look at the gaps and opportunities </a:t>
            </a:r>
            <a:r>
              <a:rPr lang="mr-IN" dirty="0" smtClean="0"/>
              <a:t>–</a:t>
            </a:r>
            <a:r>
              <a:rPr lang="en-US" dirty="0" smtClean="0"/>
              <a:t> some ideas:</a:t>
            </a:r>
          </a:p>
          <a:p>
            <a:pPr lvl="1"/>
            <a:r>
              <a:rPr lang="en-US" dirty="0" smtClean="0"/>
              <a:t>Standardized hypermedia patterns for semantic annotation </a:t>
            </a:r>
            <a:r>
              <a:rPr lang="mr-IN" dirty="0" smtClean="0"/>
              <a:t>–</a:t>
            </a:r>
            <a:r>
              <a:rPr lang="en-US" dirty="0" smtClean="0"/>
              <a:t> integrated interaction models with REST</a:t>
            </a:r>
          </a:p>
          <a:p>
            <a:pPr lvl="1"/>
            <a:r>
              <a:rPr lang="en-US" dirty="0" smtClean="0"/>
              <a:t>Programmatic and reactive APIs for semantic hypermedia based systems </a:t>
            </a:r>
            <a:r>
              <a:rPr lang="mr-IN" dirty="0" smtClean="0"/>
              <a:t>–</a:t>
            </a:r>
            <a:r>
              <a:rPr lang="en-US" dirty="0" smtClean="0"/>
              <a:t> beyond Node-RED</a:t>
            </a:r>
          </a:p>
          <a:p>
            <a:pPr lvl="1"/>
            <a:r>
              <a:rPr lang="en-US" dirty="0" smtClean="0"/>
              <a:t>Rich feature descriptions as part of semantic annotation</a:t>
            </a:r>
          </a:p>
          <a:p>
            <a:pPr lvl="1"/>
            <a:r>
              <a:rPr lang="en-US" dirty="0" smtClean="0"/>
              <a:t>Discovery integration with semantic annotation </a:t>
            </a:r>
            <a:r>
              <a:rPr lang="mr-IN" dirty="0" smtClean="0"/>
              <a:t>–</a:t>
            </a:r>
            <a:r>
              <a:rPr lang="en-US" dirty="0" smtClean="0"/>
              <a:t> actionable semantic lookup in directories </a:t>
            </a:r>
          </a:p>
          <a:p>
            <a:pPr lvl="1"/>
            <a:r>
              <a:rPr lang="en-US" dirty="0" smtClean="0"/>
              <a:t>Create a testbed for semantic modeling of data and interactions</a:t>
            </a:r>
          </a:p>
        </p:txBody>
      </p:sp>
    </p:spTree>
    <p:extLst>
      <p:ext uri="{BB962C8B-B14F-4D97-AF65-F5344CB8AC3E}">
        <p14:creationId xmlns:p14="http://schemas.microsoft.com/office/powerpoint/2010/main" val="51081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8480"/>
            <a:ext cx="7886700" cy="1325563"/>
          </a:xfrm>
        </p:spPr>
        <p:txBody>
          <a:bodyPr/>
          <a:lstStyle/>
          <a:p>
            <a:r>
              <a:rPr lang="en-US" dirty="0" smtClean="0"/>
              <a:t>Background and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4043"/>
            <a:ext cx="7886700" cy="4689329"/>
          </a:xfrm>
        </p:spPr>
        <p:txBody>
          <a:bodyPr/>
          <a:lstStyle/>
          <a:p>
            <a:r>
              <a:rPr lang="en-US" dirty="0" smtClean="0"/>
              <a:t>What do we mean by modeling Data?</a:t>
            </a:r>
          </a:p>
          <a:p>
            <a:pPr lvl="1"/>
            <a:r>
              <a:rPr lang="en-US" dirty="0" smtClean="0"/>
              <a:t>Semantic models and structural models </a:t>
            </a:r>
          </a:p>
          <a:p>
            <a:pPr lvl="1"/>
            <a:r>
              <a:rPr lang="en-US" dirty="0" smtClean="0"/>
              <a:t>Model the state of a system or element</a:t>
            </a:r>
          </a:p>
          <a:p>
            <a:pPr lvl="1"/>
            <a:r>
              <a:rPr lang="en-US" dirty="0" smtClean="0"/>
              <a:t>Describe the important qualities of the data</a:t>
            </a:r>
          </a:p>
          <a:p>
            <a:r>
              <a:rPr lang="en-US" dirty="0" smtClean="0"/>
              <a:t>What do we mean by modeling Interaction?</a:t>
            </a:r>
          </a:p>
          <a:p>
            <a:pPr lvl="1"/>
            <a:r>
              <a:rPr lang="en-US" dirty="0" smtClean="0"/>
              <a:t>Semantic models as a counterpart to Data Models</a:t>
            </a:r>
          </a:p>
          <a:p>
            <a:pPr lvl="1"/>
            <a:r>
              <a:rPr lang="en-US" dirty="0" smtClean="0"/>
              <a:t>Model the state change of a system or element</a:t>
            </a:r>
          </a:p>
          <a:p>
            <a:pPr lvl="1"/>
            <a:r>
              <a:rPr lang="en-US" dirty="0" smtClean="0"/>
              <a:t>Describe the important qualities of the state change</a:t>
            </a:r>
          </a:p>
          <a:p>
            <a:pPr lvl="1"/>
            <a:r>
              <a:rPr lang="en-US" dirty="0" smtClean="0"/>
              <a:t>State changes go in both directions</a:t>
            </a:r>
          </a:p>
          <a:p>
            <a:pPr lvl="1"/>
            <a:r>
              <a:rPr lang="en-US" dirty="0" smtClean="0"/>
              <a:t>State changes may occur at unplanned times</a:t>
            </a:r>
          </a:p>
          <a:p>
            <a:pPr lvl="1"/>
            <a:r>
              <a:rPr lang="en-US" dirty="0" err="1" smtClean="0"/>
              <a:t>IoT</a:t>
            </a:r>
            <a:r>
              <a:rPr lang="en-US" dirty="0" smtClean="0"/>
              <a:t> interaction models are affordance models</a:t>
            </a:r>
          </a:p>
        </p:txBody>
      </p:sp>
    </p:spTree>
    <p:extLst>
      <p:ext uri="{BB962C8B-B14F-4D97-AF65-F5344CB8AC3E}">
        <p14:creationId xmlns:p14="http://schemas.microsoft.com/office/powerpoint/2010/main" val="101846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308"/>
            <a:ext cx="7886700" cy="1325563"/>
          </a:xfrm>
        </p:spPr>
        <p:txBody>
          <a:bodyPr/>
          <a:lstStyle/>
          <a:p>
            <a:r>
              <a:rPr lang="en-US" dirty="0" smtClean="0"/>
              <a:t>Interaction and Affordances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6243"/>
            <a:ext cx="7886700" cy="4351338"/>
          </a:xfrm>
        </p:spPr>
        <p:txBody>
          <a:bodyPr/>
          <a:lstStyle/>
          <a:p>
            <a:r>
              <a:rPr lang="en-US" dirty="0" smtClean="0"/>
              <a:t>REST is a simple interaction model that enables state changes to be orchestrated in both directions</a:t>
            </a:r>
          </a:p>
          <a:p>
            <a:r>
              <a:rPr lang="en-US" dirty="0" smtClean="0"/>
              <a:t>Connecting physical things introduces the need to model and describe physical state changes </a:t>
            </a:r>
          </a:p>
          <a:p>
            <a:r>
              <a:rPr lang="en-US" dirty="0" smtClean="0"/>
              <a:t>Broad categories of affordances to these physical state changes are modeled</a:t>
            </a:r>
          </a:p>
          <a:p>
            <a:pPr lvl="1"/>
            <a:r>
              <a:rPr lang="en-US" dirty="0" smtClean="0"/>
              <a:t>Example: Events, Actions, Properties</a:t>
            </a:r>
          </a:p>
          <a:p>
            <a:r>
              <a:rPr lang="en-US" dirty="0" smtClean="0"/>
              <a:t>The semantics of the affordances connect to the semantics of the data</a:t>
            </a:r>
          </a:p>
          <a:p>
            <a:pPr lvl="1"/>
            <a:r>
              <a:rPr lang="en-US" i="1" dirty="0" smtClean="0"/>
              <a:t>set</a:t>
            </a:r>
            <a:r>
              <a:rPr lang="en-US" dirty="0" smtClean="0"/>
              <a:t> the </a:t>
            </a:r>
            <a:r>
              <a:rPr lang="en-US" i="1" dirty="0" smtClean="0"/>
              <a:t>temperature</a:t>
            </a:r>
            <a:r>
              <a:rPr lang="en-US" dirty="0" smtClean="0"/>
              <a:t>, </a:t>
            </a:r>
            <a:r>
              <a:rPr lang="en-US" i="1" dirty="0" smtClean="0"/>
              <a:t>lock</a:t>
            </a:r>
            <a:r>
              <a:rPr lang="en-US" dirty="0" smtClean="0"/>
              <a:t> the </a:t>
            </a:r>
            <a:r>
              <a:rPr lang="en-US" i="1" dirty="0" smtClean="0"/>
              <a:t>door</a:t>
            </a:r>
          </a:p>
        </p:txBody>
      </p:sp>
    </p:spTree>
    <p:extLst>
      <p:ext uri="{BB962C8B-B14F-4D97-AF65-F5344CB8AC3E}">
        <p14:creationId xmlns:p14="http://schemas.microsoft.com/office/powerpoint/2010/main" val="212033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TBD</a:t>
            </a:r>
          </a:p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tools.ietf.org/id/draft-iab-iotsi-workshop-02.html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7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3253"/>
            <a:ext cx="7886700" cy="1325563"/>
          </a:xfrm>
        </p:spPr>
        <p:txBody>
          <a:bodyPr/>
          <a:lstStyle/>
          <a:p>
            <a:r>
              <a:rPr lang="en-US" dirty="0" smtClean="0"/>
              <a:t>Existing SDOs and venues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5298"/>
            <a:ext cx="7886700" cy="4637520"/>
          </a:xfrm>
        </p:spPr>
        <p:txBody>
          <a:bodyPr/>
          <a:lstStyle/>
          <a:p>
            <a:r>
              <a:rPr lang="en-US" dirty="0" smtClean="0"/>
              <a:t>Open Connectivity Foundation</a:t>
            </a:r>
          </a:p>
          <a:p>
            <a:pPr lvl="1"/>
            <a:r>
              <a:rPr lang="en-US" dirty="0" smtClean="0"/>
              <a:t>Resource type definitions, </a:t>
            </a:r>
            <a:r>
              <a:rPr lang="en-US" dirty="0" err="1" smtClean="0"/>
              <a:t>oneiota</a:t>
            </a:r>
            <a:r>
              <a:rPr lang="en-US" dirty="0" smtClean="0"/>
              <a:t> tool</a:t>
            </a:r>
          </a:p>
          <a:p>
            <a:r>
              <a:rPr lang="en-US" dirty="0" err="1" smtClean="0"/>
              <a:t>Zigbee</a:t>
            </a:r>
            <a:r>
              <a:rPr lang="en-US" dirty="0" smtClean="0"/>
              <a:t> Alliance</a:t>
            </a:r>
          </a:p>
          <a:p>
            <a:pPr lvl="1"/>
            <a:r>
              <a:rPr lang="en-US" dirty="0" smtClean="0"/>
              <a:t>Publishes definitions for the ZCL/</a:t>
            </a:r>
            <a:r>
              <a:rPr lang="en-US" dirty="0" err="1" smtClean="0"/>
              <a:t>dotdot</a:t>
            </a:r>
            <a:r>
              <a:rPr lang="en-US" dirty="0" smtClean="0"/>
              <a:t> models</a:t>
            </a:r>
          </a:p>
          <a:p>
            <a:r>
              <a:rPr lang="en-US" dirty="0" smtClean="0"/>
              <a:t>Bluetooth SIG</a:t>
            </a:r>
          </a:p>
          <a:p>
            <a:pPr lvl="1"/>
            <a:r>
              <a:rPr lang="en-US" dirty="0" smtClean="0"/>
              <a:t>New Mesh data models, published definitions</a:t>
            </a:r>
          </a:p>
          <a:p>
            <a:r>
              <a:rPr lang="en-US" dirty="0" smtClean="0"/>
              <a:t>OMA </a:t>
            </a:r>
          </a:p>
          <a:p>
            <a:pPr lvl="1"/>
            <a:r>
              <a:rPr lang="en-US" dirty="0" smtClean="0"/>
              <a:t>LWM2M and IPSO Objects</a:t>
            </a:r>
          </a:p>
          <a:p>
            <a:r>
              <a:rPr lang="en-US" dirty="0" smtClean="0"/>
              <a:t>OneM2M</a:t>
            </a:r>
          </a:p>
          <a:p>
            <a:pPr lvl="1"/>
            <a:r>
              <a:rPr lang="en-US" dirty="0" smtClean="0"/>
              <a:t>Semantic models for connected things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505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3253"/>
            <a:ext cx="7886700" cy="1325563"/>
          </a:xfrm>
        </p:spPr>
        <p:txBody>
          <a:bodyPr/>
          <a:lstStyle/>
          <a:p>
            <a:r>
              <a:rPr lang="en-US" dirty="0" smtClean="0"/>
              <a:t>Arch-SDOs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198"/>
            <a:ext cx="7886700" cy="4351338"/>
          </a:xfrm>
        </p:spPr>
        <p:txBody>
          <a:bodyPr/>
          <a:lstStyle/>
          <a:p>
            <a:r>
              <a:rPr lang="en-US" dirty="0" smtClean="0"/>
              <a:t>Common formats to normalize existing definitions</a:t>
            </a:r>
          </a:p>
          <a:p>
            <a:r>
              <a:rPr lang="en-US" dirty="0" smtClean="0"/>
              <a:t>Liaison and community collaboration</a:t>
            </a:r>
          </a:p>
          <a:p>
            <a:r>
              <a:rPr lang="en-US" dirty="0" smtClean="0"/>
              <a:t>One Data Model</a:t>
            </a:r>
          </a:p>
          <a:p>
            <a:pPr lvl="1"/>
            <a:r>
              <a:rPr lang="en-US" dirty="0" smtClean="0"/>
              <a:t>Collaboration of existing SDOs</a:t>
            </a:r>
          </a:p>
          <a:p>
            <a:pPr lvl="1"/>
            <a:r>
              <a:rPr lang="en-US" dirty="0" smtClean="0"/>
              <a:t>Common device level models</a:t>
            </a:r>
          </a:p>
          <a:p>
            <a:r>
              <a:rPr lang="en-US" dirty="0" err="1" smtClean="0"/>
              <a:t>Schema.org</a:t>
            </a:r>
            <a:r>
              <a:rPr lang="en-US" dirty="0" smtClean="0"/>
              <a:t> extensions for </a:t>
            </a:r>
            <a:r>
              <a:rPr lang="en-US" dirty="0" err="1" smtClean="0"/>
              <a:t>IoT</a:t>
            </a:r>
            <a:r>
              <a:rPr lang="en-US" dirty="0" smtClean="0"/>
              <a:t> (</a:t>
            </a:r>
            <a:r>
              <a:rPr lang="en-US" dirty="0" err="1" smtClean="0"/>
              <a:t>iotschema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New W3C Community Group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repo with examples</a:t>
            </a:r>
          </a:p>
          <a:p>
            <a:pPr lvl="1"/>
            <a:r>
              <a:rPr lang="en-US" dirty="0" smtClean="0"/>
              <a:t>Focus on domain experts</a:t>
            </a:r>
          </a:p>
        </p:txBody>
      </p:sp>
    </p:spTree>
    <p:extLst>
      <p:ext uri="{BB962C8B-B14F-4D97-AF65-F5344CB8AC3E}">
        <p14:creationId xmlns:p14="http://schemas.microsoft.com/office/powerpoint/2010/main" val="1784205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Standards for describing parts of an automobile consolidating around GENIVI/VSS</a:t>
            </a:r>
          </a:p>
          <a:p>
            <a:r>
              <a:rPr lang="en-US" dirty="0" smtClean="0"/>
              <a:t>Standards for describing connected buildings and HVAC systems consolidating around Haystack and the BRICK model</a:t>
            </a:r>
          </a:p>
          <a:p>
            <a:r>
              <a:rPr lang="en-US" dirty="0" smtClean="0"/>
              <a:t>These can connect to the sensing/actuating models being developed by One Data Model and </a:t>
            </a:r>
            <a:r>
              <a:rPr lang="en-US" dirty="0" err="1" smtClean="0"/>
              <a:t>iotschema</a:t>
            </a:r>
            <a:endParaRPr lang="en-US" dirty="0" smtClean="0"/>
          </a:p>
          <a:p>
            <a:r>
              <a:rPr lang="en-US" dirty="0" smtClean="0"/>
              <a:t>We don't need to model a car door as a class of device just because it has sensors and actuators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6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9263"/>
            <a:ext cx="7886700" cy="1325563"/>
          </a:xfrm>
        </p:spPr>
        <p:txBody>
          <a:bodyPr/>
          <a:lstStyle/>
          <a:p>
            <a:r>
              <a:rPr lang="en-US" dirty="0" smtClean="0"/>
              <a:t>Research Questions -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48980"/>
            <a:ext cx="7886700" cy="4351338"/>
          </a:xfrm>
        </p:spPr>
        <p:txBody>
          <a:bodyPr/>
          <a:lstStyle/>
          <a:p>
            <a:r>
              <a:rPr lang="en-US" dirty="0" smtClean="0"/>
              <a:t>How can we semantically connect sensing and actuation models to feature models?</a:t>
            </a:r>
            <a:endParaRPr lang="en-US" dirty="0"/>
          </a:p>
          <a:p>
            <a:r>
              <a:rPr lang="en-US" dirty="0" smtClean="0"/>
              <a:t>How can we express the modeled affordances in hypermedia controls?</a:t>
            </a:r>
          </a:p>
          <a:p>
            <a:pPr lvl="1"/>
            <a:r>
              <a:rPr lang="en-US" dirty="0" smtClean="0"/>
              <a:t>How does the modeling need to accommodate the hypermedia annotation?</a:t>
            </a:r>
          </a:p>
          <a:p>
            <a:pPr lvl="1"/>
            <a:r>
              <a:rPr lang="en-US" dirty="0" smtClean="0"/>
              <a:t>How do the hypermedia controls for data differ from those for interaction </a:t>
            </a:r>
          </a:p>
          <a:p>
            <a:r>
              <a:rPr lang="en-US" dirty="0" smtClean="0"/>
              <a:t>What do the programmatic APIs look like?</a:t>
            </a:r>
          </a:p>
          <a:p>
            <a:r>
              <a:rPr lang="en-US" dirty="0" smtClean="0"/>
              <a:t>How are models used in application workflows?</a:t>
            </a:r>
          </a:p>
        </p:txBody>
      </p:sp>
    </p:spTree>
    <p:extLst>
      <p:ext uri="{BB962C8B-B14F-4D97-AF65-F5344CB8AC3E}">
        <p14:creationId xmlns:p14="http://schemas.microsoft.com/office/powerpoint/2010/main" val="128219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 -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Semantic Modeling be standardized?</a:t>
            </a:r>
          </a:p>
          <a:p>
            <a:r>
              <a:rPr lang="en-US" dirty="0" smtClean="0"/>
              <a:t>How do models evolve?</a:t>
            </a:r>
            <a:endParaRPr lang="en-US" dirty="0"/>
          </a:p>
          <a:p>
            <a:r>
              <a:rPr lang="en-US" dirty="0" smtClean="0"/>
              <a:t>How do modeling languages evolve?</a:t>
            </a:r>
          </a:p>
          <a:p>
            <a:r>
              <a:rPr lang="en-US" dirty="0"/>
              <a:t>How do languages and tools promote reuse and evolution of models?</a:t>
            </a:r>
          </a:p>
          <a:p>
            <a:r>
              <a:rPr lang="en-US" dirty="0" smtClean="0"/>
              <a:t>What is the balance between normalization and adaptation? </a:t>
            </a:r>
          </a:p>
          <a:p>
            <a:r>
              <a:rPr lang="en-US" dirty="0" smtClean="0"/>
              <a:t>How do the language and tools enable the balance between normalization and adaptation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8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519</Words>
  <Application>Microsoft Macintosh PowerPoint</Application>
  <PresentationFormat>Letter Paper (8.5x11 in)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Mangal</vt:lpstr>
      <vt:lpstr>Arial</vt:lpstr>
      <vt:lpstr>Office Theme</vt:lpstr>
      <vt:lpstr>WISHI Research Agenda</vt:lpstr>
      <vt:lpstr>Background and Terminology</vt:lpstr>
      <vt:lpstr>Interaction and Affordances</vt:lpstr>
      <vt:lpstr>Existing Documents</vt:lpstr>
      <vt:lpstr>Existing SDOs and venues</vt:lpstr>
      <vt:lpstr>Arch-SDOs</vt:lpstr>
      <vt:lpstr>Other Activities</vt:lpstr>
      <vt:lpstr>Research Questions - Architecture</vt:lpstr>
      <vt:lpstr>Research Questions - Modeling</vt:lpstr>
      <vt:lpstr>Next steps for T2TRG</vt:lpstr>
    </vt:vector>
  </TitlesOfParts>
  <Company/>
  <LinksUpToDate>false</LinksUpToDate>
  <SharedDoc>false</SharedDoc>
  <HyperlinksChanged>false</HyperlinksChanged>
  <AppVersion>15.0035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WISHI Research Agenda</dc:title>
  <dc:creator>Michael Koster</dc:creator>
  <cp:lastModifiedBy>Michael Koster</cp:lastModifiedBy>
  <cp:revision>18</cp:revision>
  <dcterms:created xsi:type="dcterms:W3CDTF">2019-06-11T21:48:57Z</dcterms:created>
  <dcterms:modified xsi:type="dcterms:W3CDTF">2019-06-12T00:03:52Z</dcterms:modified>
</cp:coreProperties>
</file>