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5" r:id="rId3"/>
    <p:sldId id="307" r:id="rId4"/>
    <p:sldId id="312" r:id="rId5"/>
    <p:sldId id="300" r:id="rId6"/>
    <p:sldId id="320" r:id="rId7"/>
    <p:sldId id="301" r:id="rId8"/>
    <p:sldId id="309" r:id="rId9"/>
    <p:sldId id="314" r:id="rId10"/>
    <p:sldId id="313" r:id="rId11"/>
    <p:sldId id="315" r:id="rId12"/>
    <p:sldId id="316" r:id="rId13"/>
    <p:sldId id="317" r:id="rId14"/>
    <p:sldId id="318" r:id="rId15"/>
    <p:sldId id="310" r:id="rId16"/>
    <p:sldId id="319" r:id="rId17"/>
    <p:sldId id="306" r:id="rId18"/>
    <p:sldId id="303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F983-F99A-654B-A22B-122E72D1598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FBD3-A36B-7849-8DD0-02ABA1BB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" TargetMode="External"/><Relationship Id="rId4" Type="http://schemas.openxmlformats.org/officeDocument/2006/relationships/hyperlink" Target="https://github.com/tum-ei-esi/virtual-thing" TargetMode="External"/><Relationship Id="rId5" Type="http://schemas.openxmlformats.org/officeDocument/2006/relationships/hyperlink" Target="https://www.w3.org/TR/2019/CR-wot-thing-description-20191106/" TargetMode="External"/><Relationship Id="rId6" Type="http://schemas.openxmlformats.org/officeDocument/2006/relationships/hyperlink" Target="https://www.w3.org/TR/2019/CR-wot-architecture-201911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1190"/>
            <a:ext cx="7772400" cy="2192337"/>
          </a:xfrm>
        </p:spPr>
        <p:txBody>
          <a:bodyPr/>
          <a:lstStyle/>
          <a:p>
            <a:r>
              <a:rPr lang="en-US" dirty="0" smtClean="0"/>
              <a:t>Semantic Proxy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7902"/>
            <a:ext cx="6858000" cy="1655762"/>
          </a:xfrm>
        </p:spPr>
        <p:txBody>
          <a:bodyPr/>
          <a:lstStyle/>
          <a:p>
            <a:r>
              <a:rPr lang="en-US" dirty="0" smtClean="0"/>
              <a:t>Semantic Interoperability Demonstration using </a:t>
            </a:r>
            <a:r>
              <a:rPr lang="en-US" dirty="0" err="1" smtClean="0"/>
              <a:t>OneDM</a:t>
            </a:r>
            <a:r>
              <a:rPr lang="en-US" dirty="0" smtClean="0"/>
              <a:t> </a:t>
            </a:r>
            <a:r>
              <a:rPr lang="en-US" dirty="0" smtClean="0"/>
              <a:t>SDF, </a:t>
            </a:r>
            <a:r>
              <a:rPr lang="en-US" dirty="0" err="1" smtClean="0"/>
              <a:t>iotschema</a:t>
            </a:r>
            <a:r>
              <a:rPr lang="en-US" dirty="0" smtClean="0"/>
              <a:t> RDF, and </a:t>
            </a:r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TD</a:t>
            </a:r>
            <a:endParaRPr lang="en-US" dirty="0" smtClean="0"/>
          </a:p>
          <a:p>
            <a:r>
              <a:rPr lang="en-US" dirty="0" smtClean="0"/>
              <a:t>November 15,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59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SDF Example Mapping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413" y="25302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584" y="3072430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275" y="47295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2788" y="2725271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6367" y="3288269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86367" y="4923987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128" y="170150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JSON-LD Context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65239" y="1898340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2788" y="1160145"/>
            <a:ext cx="71177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/#"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785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95" y="0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8331" y="1492516"/>
            <a:ext cx="70917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iot:SwitchCapability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  <a:endParaRPr lang="en-US" b="0" i="0" dirty="0" smtClean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"@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  <a:endParaRPr lang="en-US" b="0" i="0" dirty="0" smtClean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6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05" y="0"/>
            <a:ext cx="7886700" cy="1325563"/>
          </a:xfrm>
        </p:spPr>
        <p:txBody>
          <a:bodyPr/>
          <a:lstStyle/>
          <a:p>
            <a:r>
              <a:rPr lang="en-US" dirty="0" smtClean="0"/>
              <a:t>Result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6718" y="464093"/>
            <a:ext cx="718011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3" y="0"/>
            <a:ext cx="7886700" cy="1325563"/>
          </a:xfrm>
        </p:spPr>
        <p:txBody>
          <a:bodyPr/>
          <a:lstStyle/>
          <a:p>
            <a:r>
              <a:rPr lang="en-US" dirty="0" smtClean="0"/>
              <a:t>Result (3)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6492" y="1325563"/>
            <a:ext cx="52162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2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describe the </a:t>
            </a:r>
            <a:r>
              <a:rPr lang="en-US" dirty="0" err="1" smtClean="0"/>
              <a:t>enum</a:t>
            </a:r>
            <a:r>
              <a:rPr lang="en-US" dirty="0" smtClean="0"/>
              <a:t> in </a:t>
            </a:r>
            <a:r>
              <a:rPr lang="en-US" dirty="0" err="1" smtClean="0"/>
              <a:t>iotschema</a:t>
            </a:r>
            <a:r>
              <a:rPr lang="en-US" dirty="0" smtClean="0"/>
              <a:t> style RDF?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659" y="-144527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4350" y="611773"/>
            <a:ext cx="935181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context":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://www.w3.org/2019/wot/td/v1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{"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/"}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 "Thing",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properties":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switchState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observable":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forms":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{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"/example/switch/state",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" y="507862"/>
            <a:ext cx="71905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"actions":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switchOn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iot:SwitchOnAction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"/example/switch/on",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switchOff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iot:SwitchOffAction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"/example/switch/off",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5040" y="-15491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3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Semantic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134"/>
            <a:ext cx="7886700" cy="4351338"/>
          </a:xfrm>
        </p:spPr>
        <p:txBody>
          <a:bodyPr/>
          <a:lstStyle/>
          <a:p>
            <a:r>
              <a:rPr lang="en-US" dirty="0"/>
              <a:t>Names of affordances are resolved through Semantic Discovery</a:t>
            </a:r>
          </a:p>
          <a:p>
            <a:pPr lvl="1"/>
            <a:r>
              <a:rPr lang="en-US" dirty="0" err="1"/>
              <a:t>PropertyName</a:t>
            </a:r>
            <a:r>
              <a:rPr lang="en-US" dirty="0"/>
              <a:t>=discover(</a:t>
            </a:r>
            <a:r>
              <a:rPr lang="en-US" dirty="0" err="1"/>
              <a:t>FilterParameters</a:t>
            </a:r>
            <a:r>
              <a:rPr lang="en-US" dirty="0"/>
              <a:t>)</a:t>
            </a:r>
          </a:p>
          <a:p>
            <a:r>
              <a:rPr lang="en-US" dirty="0" smtClean="0"/>
              <a:t>Applications use meta-model affordances and operations</a:t>
            </a:r>
          </a:p>
          <a:p>
            <a:pPr lvl="1"/>
            <a:r>
              <a:rPr lang="en-US" dirty="0" smtClean="0"/>
              <a:t>data=</a:t>
            </a:r>
            <a:r>
              <a:rPr lang="en-US" dirty="0" err="1" smtClean="0"/>
              <a:t>readProperty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writeProperty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, data)</a:t>
            </a:r>
          </a:p>
          <a:p>
            <a:pPr lvl="1"/>
            <a:r>
              <a:rPr lang="en-US" dirty="0" smtClean="0"/>
              <a:t>result=</a:t>
            </a:r>
            <a:r>
              <a:rPr lang="en-US" dirty="0" err="1" smtClean="0"/>
              <a:t>invokeAction</a:t>
            </a:r>
            <a:r>
              <a:rPr lang="en-US" dirty="0" smtClean="0"/>
              <a:t>(</a:t>
            </a:r>
            <a:r>
              <a:rPr lang="en-US" dirty="0" err="1" smtClean="0"/>
              <a:t>ActionName</a:t>
            </a:r>
            <a:r>
              <a:rPr lang="en-US" dirty="0" smtClean="0"/>
              <a:t>, parameters)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ata=</a:t>
            </a:r>
            <a:r>
              <a:rPr lang="en-US" dirty="0" err="1" smtClean="0"/>
              <a:t>subscribeEvent</a:t>
            </a:r>
            <a:r>
              <a:rPr lang="en-US" dirty="0" smtClean="0"/>
              <a:t>(</a:t>
            </a:r>
            <a:r>
              <a:rPr lang="en-US" dirty="0" err="1" smtClean="0"/>
              <a:t>EventName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Supports modular, declarative programming models </a:t>
            </a:r>
            <a:r>
              <a:rPr lang="mr-IN" dirty="0" smtClean="0"/>
              <a:t>–</a:t>
            </a:r>
            <a:r>
              <a:rPr lang="en-US" dirty="0" smtClean="0"/>
              <a:t> Node-RED</a:t>
            </a:r>
          </a:p>
        </p:txBody>
      </p:sp>
    </p:spTree>
    <p:extLst>
      <p:ext uri="{BB962C8B-B14F-4D97-AF65-F5344CB8AC3E}">
        <p14:creationId xmlns:p14="http://schemas.microsoft.com/office/powerpoint/2010/main" val="7174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01"/>
            <a:ext cx="78867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946"/>
            <a:ext cx="7886700" cy="4894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Data Model SDF and Model work in progress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github.com/one-data-model/language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github.com/one-data-model/playground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/>
              <a:t>Semantic Proxy and W3C </a:t>
            </a:r>
            <a:r>
              <a:rPr lang="en-US" dirty="0" err="1" smtClean="0"/>
              <a:t>WoT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github.com/tum-ei-esi/virtual-thing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https://www.w3.org/TR/2019/CR-wot-thing-description-20191106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https://www.w3.org/TR/2019/CR-wot-architecture-20191106/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for Semantic </a:t>
            </a:r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Proxy to enable translation from device protocol to application </a:t>
            </a:r>
            <a:r>
              <a:rPr lang="en-US" dirty="0" smtClean="0"/>
              <a:t>protocol </a:t>
            </a:r>
            <a:endParaRPr lang="en-US" dirty="0" smtClean="0"/>
          </a:p>
          <a:p>
            <a:pPr lvl="1"/>
            <a:r>
              <a:rPr lang="en-US" dirty="0" smtClean="0"/>
              <a:t>Provides for many-to-many mapping of application protocols to device protocols </a:t>
            </a:r>
          </a:p>
          <a:p>
            <a:pPr lvl="1"/>
            <a:r>
              <a:rPr lang="en-US" dirty="0"/>
              <a:t>many-to-one and </a:t>
            </a:r>
            <a:r>
              <a:rPr lang="en-US" dirty="0" smtClean="0"/>
              <a:t>one-to-many through a common semantic model </a:t>
            </a:r>
          </a:p>
          <a:p>
            <a:pPr lvl="1"/>
            <a:r>
              <a:rPr lang="en-US" dirty="0" smtClean="0"/>
              <a:t>Could implement a "universal" </a:t>
            </a:r>
            <a:r>
              <a:rPr lang="en-US" dirty="0" err="1" smtClean="0"/>
              <a:t>IoT</a:t>
            </a:r>
            <a:r>
              <a:rPr lang="en-US" dirty="0" smtClean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367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7368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Protocol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common semantic model to connect applications to things over diverse network protocols and communication patterns</a:t>
            </a:r>
          </a:p>
          <a:p>
            <a:r>
              <a:rPr lang="en-US" dirty="0" smtClean="0"/>
              <a:t>Proxy maps the meta-model operations to network messages in the target protocol using protocol bindings</a:t>
            </a:r>
          </a:p>
          <a:p>
            <a:r>
              <a:rPr lang="en-US" dirty="0"/>
              <a:t>Flavors of REST, Pub/Sub, RPC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Example using W3C Web of Things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Binding </a:t>
            </a:r>
            <a:r>
              <a:rPr lang="mr-IN" dirty="0" smtClean="0"/>
              <a:t>–</a:t>
            </a:r>
            <a:r>
              <a:rPr lang="en-US" dirty="0" smtClean="0"/>
              <a:t> Meta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925"/>
            <a:ext cx="7886700" cy="4351338"/>
          </a:xfrm>
        </p:spPr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value = Read(), Write(value)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/>
              <a:t>status </a:t>
            </a:r>
            <a:r>
              <a:rPr lang="en-US" dirty="0" smtClean="0"/>
              <a:t>response(s) = Invoke(parameters)</a:t>
            </a:r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/>
              <a:t>event occurrence </a:t>
            </a:r>
            <a:r>
              <a:rPr lang="en-US" dirty="0" smtClean="0"/>
              <a:t>responses = Subscribe()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7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14" y="285318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97837" y="3242006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2569790" y="3232781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12311" y="3745965"/>
            <a:ext cx="5474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68064" y="3098107"/>
            <a:ext cx="673679" cy="472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00513" y="3946655"/>
            <a:ext cx="641230" cy="413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39985" y="2864149"/>
            <a:ext cx="92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213192" y="2774927"/>
            <a:ext cx="105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Annotate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</a:t>
            </a:r>
            <a:r>
              <a:rPr lang="en-US" dirty="0" smtClean="0">
                <a:solidFill>
                  <a:schemeClr val="tx1"/>
                </a:solidFill>
              </a:rPr>
              <a:t>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420473" y="3806258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36948" y="4408577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26562" y="284720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14" y="285318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02452" y="1610881"/>
            <a:ext cx="3517320" cy="4623890"/>
          </a:xfrm>
        </p:spPr>
        <p:txBody>
          <a:bodyPr/>
          <a:lstStyle/>
          <a:p>
            <a:r>
              <a:rPr lang="en-US" dirty="0" smtClean="0"/>
              <a:t>Exposed Thing TDs have OCF protocol binding</a:t>
            </a:r>
          </a:p>
          <a:p>
            <a:r>
              <a:rPr lang="en-US" dirty="0" smtClean="0"/>
              <a:t>Consumed Thing TDs have IPSO protocol binding</a:t>
            </a:r>
          </a:p>
          <a:p>
            <a:r>
              <a:rPr lang="en-US" dirty="0" smtClean="0"/>
              <a:t>Both TDs have the same meta interactions and operations defined in </a:t>
            </a:r>
            <a:r>
              <a:rPr lang="en-US" dirty="0" err="1" smtClean="0"/>
              <a:t>OneDM</a:t>
            </a:r>
            <a:r>
              <a:rPr lang="en-US" dirty="0" smtClean="0"/>
              <a:t> models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</a:t>
            </a:r>
            <a:r>
              <a:rPr lang="en-US" dirty="0" smtClean="0">
                <a:solidFill>
                  <a:schemeClr val="tx1"/>
                </a:solidFill>
              </a:rPr>
              <a:t>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20473" y="3806258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0"/>
          </p:cNvCxnSpPr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36948" y="4408577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526562" y="284720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435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W3C Web of Things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543"/>
            <a:ext cx="7886700" cy="4351338"/>
          </a:xfrm>
        </p:spPr>
        <p:txBody>
          <a:bodyPr/>
          <a:lstStyle/>
          <a:p>
            <a:r>
              <a:rPr lang="en-US" dirty="0" smtClean="0"/>
              <a:t>"Thing Description" associates semantic identifiers for Properties, Actions, and Events with affordance descriptions consisting of data schemas and protocol bindings</a:t>
            </a:r>
          </a:p>
          <a:p>
            <a:r>
              <a:rPr lang="en-US" dirty="0" smtClean="0"/>
              <a:t>Protocol bindings associate network operations with meta-operations in the semantic model</a:t>
            </a:r>
          </a:p>
          <a:p>
            <a:r>
              <a:rPr lang="en-US" dirty="0" smtClean="0"/>
              <a:t>"Incoming" Consumed TD and "Outgoing" Exposed TD have the same affordances in the semantic model, and customized data schemas and protocol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RDF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Thing Description can use </a:t>
            </a:r>
            <a:r>
              <a:rPr lang="en-US" dirty="0" err="1"/>
              <a:t>iotschema</a:t>
            </a:r>
            <a:r>
              <a:rPr lang="en-US" dirty="0"/>
              <a:t> definitions for annotation</a:t>
            </a:r>
          </a:p>
          <a:p>
            <a:pPr lvl="1"/>
            <a:r>
              <a:rPr lang="en-US" dirty="0" err="1"/>
              <a:t>WoT</a:t>
            </a:r>
            <a:r>
              <a:rPr lang="en-US" dirty="0"/>
              <a:t> TD only has Thing and affordance (P/A/E) classes</a:t>
            </a:r>
          </a:p>
          <a:p>
            <a:r>
              <a:rPr lang="en-US" dirty="0" err="1"/>
              <a:t>iotschema</a:t>
            </a:r>
            <a:r>
              <a:rPr lang="en-US" dirty="0"/>
              <a:t> style RDF definitions are aligned with the </a:t>
            </a:r>
            <a:r>
              <a:rPr lang="en-US" dirty="0" err="1"/>
              <a:t>OneDM</a:t>
            </a:r>
            <a:r>
              <a:rPr lang="en-US" dirty="0"/>
              <a:t> SDF meta-model</a:t>
            </a:r>
          </a:p>
          <a:p>
            <a:r>
              <a:rPr lang="en-US" dirty="0" smtClean="0"/>
              <a:t>Create RDF statements from </a:t>
            </a:r>
            <a:r>
              <a:rPr lang="en-US" dirty="0" err="1" smtClean="0"/>
              <a:t>OneDM</a:t>
            </a:r>
            <a:r>
              <a:rPr lang="en-US" dirty="0" smtClean="0"/>
              <a:t> definitions for use in semantic tooling</a:t>
            </a:r>
          </a:p>
          <a:p>
            <a:r>
              <a:rPr lang="en-US" dirty="0" err="1" smtClean="0"/>
              <a:t>odmObject</a:t>
            </a:r>
            <a:r>
              <a:rPr lang="en-US" dirty="0" smtClean="0"/>
              <a:t> maps to </a:t>
            </a:r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and </a:t>
            </a:r>
            <a:r>
              <a:rPr lang="en-US" dirty="0" err="1" smtClean="0"/>
              <a:t>odmView</a:t>
            </a:r>
            <a:r>
              <a:rPr lang="en-US" dirty="0" smtClean="0"/>
              <a:t> don't directly map but can extend </a:t>
            </a:r>
            <a:r>
              <a:rPr lang="en-US" dirty="0" err="1" smtClean="0"/>
              <a:t>iotschema</a:t>
            </a:r>
            <a:r>
              <a:rPr lang="en-US" dirty="0" smtClean="0"/>
              <a:t> Capability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8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SDF Documents to an </a:t>
            </a:r>
            <a:r>
              <a:rPr lang="en-US" dirty="0" err="1" smtClean="0"/>
              <a:t>iotschema</a:t>
            </a:r>
            <a:r>
              <a:rPr lang="en-US" dirty="0" smtClean="0"/>
              <a:t> style Definitions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01386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 Document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7088328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iotschema</a:t>
            </a:r>
            <a:r>
              <a:rPr lang="en-US" dirty="0" smtClean="0">
                <a:solidFill>
                  <a:schemeClr val="tx1"/>
                </a:solidFill>
              </a:rPr>
              <a:t> Definition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JSON-LD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37209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 Shape Document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3894857" y="4048990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16130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Frame Document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56558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50029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0350" y="3657600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1140" y="3657599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2594</TotalTime>
  <Words>803</Words>
  <Application>Microsoft Macintosh PowerPoint</Application>
  <PresentationFormat>Letter Paper (8.5x11 in)</PresentationFormat>
  <Paragraphs>213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Semantic Proxy</vt:lpstr>
      <vt:lpstr>Semantic Proxy</vt:lpstr>
      <vt:lpstr>Semantic Proxy – Protocol Binding</vt:lpstr>
      <vt:lpstr>Protocol Binding – Meta Operations</vt:lpstr>
      <vt:lpstr>Semantic Proxy - Schematic</vt:lpstr>
      <vt:lpstr>Semantic Proxy - Schematic</vt:lpstr>
      <vt:lpstr>Semantic Proxy – W3C Web of Things Integration</vt:lpstr>
      <vt:lpstr>Semantic Proxy – RDF Converter</vt:lpstr>
      <vt:lpstr>Convert SDF Documents to an iotschema style Definitions</vt:lpstr>
      <vt:lpstr>OneDM SDF Example Mapping </vt:lpstr>
      <vt:lpstr>Expected Result (1)</vt:lpstr>
      <vt:lpstr>Result (2)</vt:lpstr>
      <vt:lpstr>Result (3)</vt:lpstr>
      <vt:lpstr>Result(4)</vt:lpstr>
      <vt:lpstr>Semantic Proxy – WoT TD </vt:lpstr>
      <vt:lpstr>Semantic Proxy – WoT TD </vt:lpstr>
      <vt:lpstr>Semantic Proxy – Semantic API</vt:lpstr>
      <vt:lpstr>References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157</cp:revision>
  <dcterms:created xsi:type="dcterms:W3CDTF">2019-11-14T03:57:02Z</dcterms:created>
  <dcterms:modified xsi:type="dcterms:W3CDTF">2019-11-16T04:06:46Z</dcterms:modified>
</cp:coreProperties>
</file>