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ADC6E-4E51-463B-81A2-A3F6CD31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65C313-B56F-4B79-92AE-80D10CD7F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F92C8-B598-49A2-8462-9A9C0B78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B94B9-33AE-42BE-8B77-8F2B1752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0D4A61-B5AB-432C-99CA-FFC9DC48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4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4874-7770-417E-91A1-5B4D23E5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1BD46B-DEAC-42BB-9B6C-F6B0CD34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D7C26-162E-4428-8205-32497ED6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FB1D6-C7B2-45EE-87A2-D00AB34A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D4A4D3-B3C1-4634-BFF3-3591085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40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2AC6B8-A2EF-4873-AC85-77522C397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762EAC-1526-4FB5-A813-556B8579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B8D1E6-6107-4160-AFA4-DCCBA835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3FAF2-C018-4796-A4A9-14F69489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B6893-16C0-472F-8B39-B6FF7307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8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8195B-CB7E-4061-923E-16C7F23C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E7817-916C-49F3-B5CC-C1A2AF83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81DBF5-5B87-46FB-BA3F-8AABCCEC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EF110-D537-4CDF-A053-5D990A78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E464DE-A4D0-4D10-A921-D511B1FB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7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62286-7951-4FEC-886D-61861EE3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D6AAE9-609C-4864-8BE9-13F4CCCE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E709B-CDE6-48A4-859B-C28437FB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5B9B45-9A69-4A08-8EE5-C76F600E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DE19A-E5C6-47A3-A2B0-44785B41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ABFA1-879E-456A-AE5B-594FC95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E686C-4218-4E72-B952-277480004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79F796-6E08-49EB-9A12-011FF00F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FCE82-F48C-4284-9917-02099DC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C04FC5-12C4-4ECB-A1B0-4FF94512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BF69DE-15BE-4ECA-9071-762A6DE1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62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0EF1C-D6AF-4B70-99E6-1F0B194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4D6526-0C8E-4703-B2B9-E271C03F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B1A45-475D-4B89-AD3B-F572CD92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C16481-42D8-40A8-8FEF-6772C615C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950F30-E585-4D64-871D-5AA5087FE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4C7010-0799-433C-B1E6-80BC5645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AEE055-D679-4CE6-8A53-97BF53D2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A62196-3F25-442E-A8A7-A3A5E285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83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D127F-2097-4E2E-80CE-1B867EDE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4B8BC1-BDB4-4E73-94BE-26C26082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CC870-5AA4-46C8-B7F7-CCF98C7A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DAAE8B-6503-42D9-9970-EF031BAB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2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AA2B8A-D411-419E-ADEA-7AEBDB76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4C9B8-2757-4C12-81A4-D54A19B0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621496-365B-415E-8E1B-895581FA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0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5B0DF-FE64-4DC7-9D77-98D3D138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F2B9D-0B67-4038-8400-30354B8F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EED8D9-C0A2-49CF-8C73-82917119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D4BB9F-F9CC-4FF3-B5FE-487EB921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E17442-EDA3-47F8-BB86-538035B8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6DFB3C-C4C2-4D8D-AF21-CCA6533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11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435F2-625C-47EC-9267-B4DD38C1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AF5662-88F5-4E98-A1F7-6D0E16F3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CDFDBE-042D-4CD0-9E52-96D0C23E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83B5C9-6C40-4A56-ABB1-2AD3721C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EF931-9415-477E-832C-826B3291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2DFD0-38EB-4B24-92D7-419C8D11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38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0308B-ABCE-43C0-B73A-4700C6FA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5A29FA-2580-43C5-8096-FC9F4F58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107D2B-A536-4770-AA6C-9A9FDA461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4188-0309-4EE3-9B70-F442ADCBF205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280B0B-C9E1-45F8-91E2-99332107B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20EC6-E9EC-4765-A0F6-F676E82AC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4076-2CCE-4476-B8A6-161A07E1D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26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B80FE-D6E8-4C37-8322-3BD538D20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имитационное моделирование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651320-10CE-4451-B809-8E0FD21D8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Моделирование Монте-Карло</a:t>
            </a:r>
          </a:p>
        </p:txBody>
      </p:sp>
    </p:spTree>
    <p:extLst>
      <p:ext uri="{BB962C8B-B14F-4D97-AF65-F5344CB8AC3E}">
        <p14:creationId xmlns:p14="http://schemas.microsoft.com/office/powerpoint/2010/main" val="188751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77" y="842664"/>
            <a:ext cx="6285684" cy="5451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25592-0245-4B3E-B7AE-7312AD781E0C}"/>
              </a:ext>
            </a:extLst>
          </p:cNvPr>
          <p:cNvSpPr txBox="1"/>
          <p:nvPr/>
        </p:nvSpPr>
        <p:spPr>
          <a:xfrm>
            <a:off x="1032463" y="8745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2.1</a:t>
            </a:r>
          </a:p>
        </p:txBody>
      </p:sp>
    </p:spTree>
    <p:extLst>
      <p:ext uri="{BB962C8B-B14F-4D97-AF65-F5344CB8AC3E}">
        <p14:creationId xmlns:p14="http://schemas.microsoft.com/office/powerpoint/2010/main" val="262072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94" y="1728651"/>
            <a:ext cx="1776958" cy="2051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28457" y="1105989"/>
            <a:ext cx="6000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Случайным образом накидываем точки внутрь квадрата. Какие-то попадают внутрь круга, какие-то нет. </a:t>
            </a:r>
          </a:p>
          <a:p>
            <a:endParaRPr lang="ru-RU" dirty="0"/>
          </a:p>
          <a:p>
            <a:r>
              <a:rPr lang="ru-RU" dirty="0"/>
              <a:t>Стороны квадрата сделаем от -1 до 1.</a:t>
            </a:r>
          </a:p>
          <a:p>
            <a:r>
              <a:rPr lang="ru-RU" dirty="0"/>
              <a:t>Введем формулу для координаты точки по </a:t>
            </a:r>
            <a:r>
              <a:rPr lang="en-US" dirty="0"/>
              <a:t>X </a:t>
            </a:r>
            <a:r>
              <a:rPr lang="ru-RU" dirty="0"/>
              <a:t> и по </a:t>
            </a:r>
            <a:r>
              <a:rPr lang="en-US" dirty="0"/>
              <a:t>Y</a:t>
            </a:r>
            <a:r>
              <a:rPr lang="ru-RU" dirty="0"/>
              <a:t>: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57" y="2838722"/>
            <a:ext cx="2247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985837"/>
            <a:ext cx="41529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48937"/>
            <a:ext cx="829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Формула круга:</a:t>
            </a:r>
          </a:p>
          <a:p>
            <a:r>
              <a:rPr lang="ru-RU" dirty="0"/>
              <a:t> </a:t>
            </a:r>
            <a:r>
              <a:rPr lang="en-US" dirty="0"/>
              <a:t>x^2+y^2=R^2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Для того, чтобы отобрать точки, которые лежат внутри окружности: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42" y="2222591"/>
            <a:ext cx="5476875" cy="17335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57" y="1949266"/>
            <a:ext cx="4343400" cy="3676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29" y="4824549"/>
            <a:ext cx="552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Считаем кол-во точек, попавших в окружность.</a:t>
            </a:r>
          </a:p>
          <a:p>
            <a:r>
              <a:rPr lang="ru-RU"/>
              <a:t>Вычисляем пи</a:t>
            </a:r>
          </a:p>
        </p:txBody>
      </p:sp>
    </p:spTree>
    <p:extLst>
      <p:ext uri="{BB962C8B-B14F-4D97-AF65-F5344CB8AC3E}">
        <p14:creationId xmlns:p14="http://schemas.microsoft.com/office/powerpoint/2010/main" val="179549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93" y="1177289"/>
            <a:ext cx="2473539" cy="108204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329" y="1066799"/>
            <a:ext cx="1842595" cy="1303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6BC1C-624E-4ECB-A349-CDD88F12C97B}"/>
              </a:ext>
            </a:extLst>
          </p:cNvPr>
          <p:cNvSpPr txBox="1"/>
          <p:nvPr/>
        </p:nvSpPr>
        <p:spPr>
          <a:xfrm>
            <a:off x="637953" y="27644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2.2. Вычислить с помощью метода Монте-Карло:</a:t>
            </a:r>
          </a:p>
        </p:txBody>
      </p:sp>
    </p:spTree>
    <p:extLst>
      <p:ext uri="{BB962C8B-B14F-4D97-AF65-F5344CB8AC3E}">
        <p14:creationId xmlns:p14="http://schemas.microsoft.com/office/powerpoint/2010/main" val="129676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46AF136-6E24-4F6B-A28A-2830A376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4" y="469549"/>
            <a:ext cx="7590492" cy="59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1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452964-C458-4695-8FFA-19106BD7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03" y="239916"/>
            <a:ext cx="8648147" cy="7595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831A9B-75C3-4340-87EB-4D9A730E0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41" y="1119612"/>
            <a:ext cx="4384490" cy="23093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5115BA-3771-495B-9D68-08C5260A5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894" y="3333639"/>
            <a:ext cx="7988211" cy="23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6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0DD7CE-51A8-41A5-B8A1-FE54AAD7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49" y="1289087"/>
            <a:ext cx="8740096" cy="40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6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5C0331-2463-45FB-8265-B9E25847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53" y="1466628"/>
            <a:ext cx="8656017" cy="35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4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EC41E3-B65C-4B2F-B4D0-5431BF050829}"/>
              </a:ext>
            </a:extLst>
          </p:cNvPr>
          <p:cNvSpPr/>
          <p:nvPr/>
        </p:nvSpPr>
        <p:spPr>
          <a:xfrm>
            <a:off x="382772" y="663684"/>
            <a:ext cx="11493795" cy="333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Средства "имитации" являются чрезвычайно полезным инструментом, позволяющим явно реализовывать неопределенность в модели. Вновь рассмотрим пример о доходах от некоторых вложений на финансовом рынке.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1.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Инвестора интересует процент дохода (или убытков) в предстоящем году. Он полагает, что возможны пять общих сценариев развития национальной экономики в предстоящем году: быстрый рост, умеренный рост, отсутствие роста, умеренный спад и резкий спад. Далее из всей имеющейся информации удалось сделать предположение, что ожидаемые уровни доходов соответственно равны 0,23; 0,18; 0,15; 0,09 и 0,03, то есть доход колеблется от 23 до 3%. Кроме этого удалось оценить вероятности этих сценариев: 0,12; 0,40; 0,25; 0,15 и 0,08. Используя данную информацию, постройте распределение вероятностей для ожидаемых доходов предстоящего года. 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4BF8E-071C-45F0-A24D-0B7E028EEBF0}"/>
              </a:ext>
            </a:extLst>
          </p:cNvPr>
          <p:cNvSpPr txBox="1"/>
          <p:nvPr/>
        </p:nvSpPr>
        <p:spPr>
          <a:xfrm>
            <a:off x="3721394" y="127591"/>
            <a:ext cx="442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Задание 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EAED01-8F84-4E9F-861C-26448C71EDAF}"/>
              </a:ext>
            </a:extLst>
          </p:cNvPr>
          <p:cNvSpPr/>
          <p:nvPr/>
        </p:nvSpPr>
        <p:spPr>
          <a:xfrm>
            <a:off x="382772" y="4075821"/>
            <a:ext cx="11493794" cy="215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Решение.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Обозначим случайную величину "уровень доходов предстоящего года" как 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Реализуем данную случайную величину методом имитационного моделирования. Построим 400 случайных реализаций. Важную роль в процессе имитационного моделирования играет функция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СЛЧИС (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которая является 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датчиком случайных чисел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 при каждом обращении генерирует новое случайное число из равномерного распределения на отрезке от 0 до 1. С помощью такой функции можно построить имитацию, как любой дискретной, так и непрерывной случайной величины.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1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e-biblio.ru/book/bib/Sinergia/modelir-i-kol-analiz-v-managment/sg.files/image056.png">
            <a:extLst>
              <a:ext uri="{FF2B5EF4-FFF2-40B4-BE49-F238E27FC236}">
                <a16:creationId xmlns:a16="http://schemas.microsoft.com/office/drawing/2014/main" id="{2FBFD531-B902-42BD-B7BA-F28DBB214C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9" y="1308690"/>
            <a:ext cx="6432875" cy="10304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E90A5A-DE31-4E88-9CE9-6B89DBABCC48}"/>
              </a:ext>
            </a:extLst>
          </p:cNvPr>
          <p:cNvSpPr txBox="1"/>
          <p:nvPr/>
        </p:nvSpPr>
        <p:spPr>
          <a:xfrm>
            <a:off x="1148317" y="402067"/>
            <a:ext cx="91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1. Распределение случайной величины «уровень доходов»:</a:t>
            </a:r>
          </a:p>
        </p:txBody>
      </p:sp>
      <p:pic>
        <p:nvPicPr>
          <p:cNvPr id="4" name="Рисунок 3" descr="http://www.e-biblio.ru/book/bib/Sinergia/modelir-i-kol-analiz-v-managment/sg.files/image057.jpg">
            <a:extLst>
              <a:ext uri="{FF2B5EF4-FFF2-40B4-BE49-F238E27FC236}">
                <a16:creationId xmlns:a16="http://schemas.microsoft.com/office/drawing/2014/main" id="{A35171EA-9060-4053-9D27-D1FD4C91C4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3" y="3615071"/>
            <a:ext cx="4407107" cy="29824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D0C21-4D11-479C-889E-43D9A429290C}"/>
              </a:ext>
            </a:extLst>
          </p:cNvPr>
          <p:cNvSpPr txBox="1"/>
          <p:nvPr/>
        </p:nvSpPr>
        <p:spPr>
          <a:xfrm>
            <a:off x="1148317" y="3005100"/>
            <a:ext cx="706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Вычисление параметров дискретного распределения:</a:t>
            </a:r>
          </a:p>
        </p:txBody>
      </p:sp>
    </p:spTree>
    <p:extLst>
      <p:ext uri="{BB962C8B-B14F-4D97-AF65-F5344CB8AC3E}">
        <p14:creationId xmlns:p14="http://schemas.microsoft.com/office/powerpoint/2010/main" val="90085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E22321-6D02-48AA-99AC-2F1011A889DD}"/>
              </a:ext>
            </a:extLst>
          </p:cNvPr>
          <p:cNvSpPr/>
          <p:nvPr/>
        </p:nvSpPr>
        <p:spPr>
          <a:xfrm>
            <a:off x="276446" y="272418"/>
            <a:ext cx="7634177" cy="6301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Конечно, существуют специальные инструменты для имитационного моделирования дискретных случайных величин, как в специальных расширениях, так и в стандартном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(Сервис/Анализ данных/Генерация случайных чисел)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Однако в целях лучшего уяснения природы имитационного моделирования, смоделируем дискретную случайную величину самостоятельно. Идея этого моделирования представлена на рисунке 1. Реализуем следующий план, который включает: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  <a:cs typeface="Calibri" panose="020F0502020204030204" pitchFamily="34" charset="0"/>
              </a:rPr>
              <a:t>·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ввод данных и построение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коммулятивных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вероятностей с помощью формулы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13+Рынок!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  <a:cs typeface="Calibri" panose="020F0502020204030204" pitchFamily="34" charset="0"/>
              </a:rPr>
              <a:t>·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построение массива случайных чисел с помощью датчика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СЛЧИС()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  <a:cs typeface="Calibri" panose="020F0502020204030204" pitchFamily="34" charset="0"/>
              </a:rPr>
              <a:t>·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вычисление уровней доходностей для разыгранных ситуаций с помощью функции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ПРОСМОТР (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VLOOKUP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=ПРОСМОТР(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13; Таблица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или функции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ВПР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  <a:cs typeface="Calibri" panose="020F0502020204030204" pitchFamily="34" charset="0"/>
              </a:rPr>
              <a:t>·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вычисление итоговых статистических параметров с помощью функций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=СРЗНАЧ(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ИмитДоходности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=СТАНДОТКЛОН(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ИмитДоходности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видно из полученных результатов стандартное отклонение выборки совпало, а математическое ожидание оказалось весьма близко к точному. Это подтверждает обоснованность метода имитационного моделирования.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http://www.e-biblio.ru/book/bib/Sinergia/modelir-i-kol-analiz-v-managment/sg.files/image058.jpg">
            <a:extLst>
              <a:ext uri="{FF2B5EF4-FFF2-40B4-BE49-F238E27FC236}">
                <a16:creationId xmlns:a16="http://schemas.microsoft.com/office/drawing/2014/main" id="{43B97185-C969-47D7-A33B-FEE2E3E26B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317" y="1301958"/>
            <a:ext cx="3916237" cy="3759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8F7267-8FC9-45B3-9D29-666EF5320E6C}"/>
              </a:ext>
            </a:extLst>
          </p:cNvPr>
          <p:cNvSpPr/>
          <p:nvPr/>
        </p:nvSpPr>
        <p:spPr>
          <a:xfrm>
            <a:off x="471377" y="695697"/>
            <a:ext cx="11249246" cy="481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2.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Инвестор планирует сделать некоторые инвестиции в акции некоторой компании и в золото. Он полагает, что доходность этих инвестиций в предстоящем году зависит от общего состояния экономики. Для упрощения ситуации он рассматривает четыре возможных сценария: депрессия, легкий спад, нормальное состояние и бум. Анализируя имеющуюся информацию, он полагает вероятности этих сценариев равными 0,05; 0,30; 0,50; 0,15. Для каждого состояния экономики он оценивает доходность по акциям и по золоту. Например, в случае состояния депрессии инвестор прогнозирует падение курса акций на 20% и рост цены на золото на 5%. Инвестор хочет исследовать совместное распределение доходности по этим двум видам инвестиций. Он также хочет проанализировать распределение в портфеле по этим видам инвестиций.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Решение.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Произведем моделирование с помощью датчика случайных чисел и функций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доходностей по акциям и золоту. Моделировать случайным образом будем состояния экономики. Для этого предварительно введем в ячейки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Е21:Е24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коммулятивные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(накопленные) вероятности путем прибавления очередной вероятности к сумме предыдущих.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3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e-biblio.ru/book/bib/Sinergia/modelir-i-kol-analiz-v-managment/sg.files/image059.jpg">
            <a:extLst>
              <a:ext uri="{FF2B5EF4-FFF2-40B4-BE49-F238E27FC236}">
                <a16:creationId xmlns:a16="http://schemas.microsoft.com/office/drawing/2014/main" id="{0A5E297E-8BE7-4A73-ABA2-C730812CCC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747823"/>
            <a:ext cx="3712801" cy="38241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4BAF75-D239-4A13-AF60-ADFD9D8B588A}"/>
              </a:ext>
            </a:extLst>
          </p:cNvPr>
          <p:cNvSpPr/>
          <p:nvPr/>
        </p:nvSpPr>
        <p:spPr>
          <a:xfrm>
            <a:off x="706800" y="450110"/>
            <a:ext cx="5927917" cy="2744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Помещаем функцию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СЛЧИС()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 ячейку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А21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далее вводим формулы: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ПРОСМОТР</a:t>
            </a:r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(A21;$E$21:$E$24;$F$21:$F$24)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ПРОСМОТР</a:t>
            </a:r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(A22;$E$22:$E$25;$G$22:$G$25)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ячейки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В21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С21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Далее все три формулы копируем, например, до 420-й строки. В результате мы сгенерировали (разыграли) 408 случайных значений доходностей по акциям и золоту.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F1C4DE0-15BA-4D99-A634-7B5A37959FCD}"/>
              </a:ext>
            </a:extLst>
          </p:cNvPr>
          <p:cNvSpPr/>
          <p:nvPr/>
        </p:nvSpPr>
        <p:spPr>
          <a:xfrm>
            <a:off x="451617" y="4161082"/>
            <a:ext cx="6682829" cy="2448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Далее вычислим средние значения доходностей (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СРЗНАЧ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оценки их стандартных отклонений (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СТАНДОТКЛОН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а также значения выборочной ковариации и корреляции, используя стандартные функции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=КОВАР(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ИмитАкции;ИмитЗолото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=КОРРЕЛ(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ИмитАкции;ИмитЗолото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Получили достаточно хорошее соответствие расчетных характеристик точным значениям, рассчитанным ранее.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5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486" y="1271451"/>
            <a:ext cx="9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Используя случайные числа можно что-то подсчитать. </a:t>
            </a:r>
          </a:p>
          <a:p>
            <a:r>
              <a:rPr lang="ru-RU" dirty="0"/>
              <a:t>Метод Монте-Карло относится к численным методам.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52DB0-5C85-4565-B946-98C91E84D70C}"/>
              </a:ext>
            </a:extLst>
          </p:cNvPr>
          <p:cNvSpPr txBox="1"/>
          <p:nvPr/>
        </p:nvSpPr>
        <p:spPr>
          <a:xfrm>
            <a:off x="3721394" y="127591"/>
            <a:ext cx="442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Задание 2</a:t>
            </a:r>
          </a:p>
        </p:txBody>
      </p:sp>
    </p:spTree>
    <p:extLst>
      <p:ext uri="{BB962C8B-B14F-4D97-AF65-F5344CB8AC3E}">
        <p14:creationId xmlns:p14="http://schemas.microsoft.com/office/powerpoint/2010/main" val="870105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868</Words>
  <Application>Microsoft Office PowerPoint</Application>
  <PresentationFormat>Широкоэкранный</PresentationFormat>
  <Paragraphs>45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Тема Office</vt:lpstr>
      <vt:lpstr>Введение в имитационное моделирование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имитационное моделирование</dc:title>
  <dc:creator>Свиридова Ольга Александровна</dc:creator>
  <cp:lastModifiedBy>Свиридова Ольга Александровна</cp:lastModifiedBy>
  <cp:revision>10</cp:revision>
  <dcterms:created xsi:type="dcterms:W3CDTF">2025-02-20T09:38:17Z</dcterms:created>
  <dcterms:modified xsi:type="dcterms:W3CDTF">2025-02-20T12:09:52Z</dcterms:modified>
</cp:coreProperties>
</file>