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7" r:id="rId4"/>
    <p:sldId id="259" r:id="rId5"/>
    <p:sldId id="264" r:id="rId6"/>
    <p:sldId id="260" r:id="rId7"/>
    <p:sldId id="262"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8/29/2018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8/29/2018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37B1-2F6B-4824-BC45-8C0381F9A777}"/>
              </a:ext>
            </a:extLst>
          </p:cNvPr>
          <p:cNvSpPr>
            <a:spLocks noGrp="1"/>
          </p:cNvSpPr>
          <p:nvPr>
            <p:ph type="ctrTitle"/>
          </p:nvPr>
        </p:nvSpPr>
        <p:spPr/>
        <p:txBody>
          <a:bodyPr/>
          <a:lstStyle/>
          <a:p>
            <a:r>
              <a:rPr lang="en-US" dirty="0" err="1"/>
              <a:t>Ackwarius</a:t>
            </a:r>
            <a:endParaRPr lang="en-US" dirty="0"/>
          </a:p>
        </p:txBody>
      </p:sp>
      <p:sp>
        <p:nvSpPr>
          <p:cNvPr id="3" name="Subtitle 2">
            <a:extLst>
              <a:ext uri="{FF2B5EF4-FFF2-40B4-BE49-F238E27FC236}">
                <a16:creationId xmlns:a16="http://schemas.microsoft.com/office/drawing/2014/main" id="{736AD00B-D460-40A8-8EB5-BBC5FA991F62}"/>
              </a:ext>
            </a:extLst>
          </p:cNvPr>
          <p:cNvSpPr>
            <a:spLocks noGrp="1"/>
          </p:cNvSpPr>
          <p:nvPr>
            <p:ph type="subTitle" idx="1"/>
          </p:nvPr>
        </p:nvSpPr>
        <p:spPr/>
        <p:txBody>
          <a:bodyPr/>
          <a:lstStyle/>
          <a:p>
            <a:r>
              <a:rPr lang="en-US" dirty="0"/>
              <a:t>Open Source OS cluster for RedHat Linux</a:t>
            </a:r>
          </a:p>
          <a:p>
            <a:endParaRPr lang="en-US" dirty="0"/>
          </a:p>
        </p:txBody>
      </p:sp>
    </p:spTree>
    <p:extLst>
      <p:ext uri="{BB962C8B-B14F-4D97-AF65-F5344CB8AC3E}">
        <p14:creationId xmlns:p14="http://schemas.microsoft.com/office/powerpoint/2010/main" val="2543074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4984-DB7C-47BA-B6CE-395795C253FB}"/>
              </a:ext>
            </a:extLst>
          </p:cNvPr>
          <p:cNvSpPr>
            <a:spLocks noGrp="1"/>
          </p:cNvSpPr>
          <p:nvPr>
            <p:ph type="title"/>
          </p:nvPr>
        </p:nvSpPr>
        <p:spPr/>
        <p:txBody>
          <a:bodyPr>
            <a:normAutofit/>
          </a:bodyPr>
          <a:lstStyle/>
          <a:p>
            <a:r>
              <a:rPr lang="en-US" sz="3600" dirty="0"/>
              <a:t>Problem with other Clusters</a:t>
            </a:r>
          </a:p>
        </p:txBody>
      </p:sp>
      <p:sp>
        <p:nvSpPr>
          <p:cNvPr id="3" name="Content Placeholder 2">
            <a:extLst>
              <a:ext uri="{FF2B5EF4-FFF2-40B4-BE49-F238E27FC236}">
                <a16:creationId xmlns:a16="http://schemas.microsoft.com/office/drawing/2014/main" id="{6FE784FB-4A24-4DF6-B12E-1DCAC40D938C}"/>
              </a:ext>
            </a:extLst>
          </p:cNvPr>
          <p:cNvSpPr>
            <a:spLocks noGrp="1"/>
          </p:cNvSpPr>
          <p:nvPr>
            <p:ph idx="1"/>
          </p:nvPr>
        </p:nvSpPr>
        <p:spPr>
          <a:xfrm>
            <a:off x="1371600" y="2286000"/>
            <a:ext cx="9601200" cy="3581400"/>
          </a:xfrm>
          <a:solidFill>
            <a:schemeClr val="bg2"/>
          </a:solidFill>
        </p:spPr>
        <p:txBody>
          <a:bodyPr/>
          <a:lstStyle/>
          <a:p>
            <a:r>
              <a:rPr lang="en-US" dirty="0"/>
              <a:t>Split Brain Syndrome</a:t>
            </a:r>
          </a:p>
        </p:txBody>
      </p:sp>
      <p:sp>
        <p:nvSpPr>
          <p:cNvPr id="14" name="Rectangle: Rounded Corners 13">
            <a:extLst>
              <a:ext uri="{FF2B5EF4-FFF2-40B4-BE49-F238E27FC236}">
                <a16:creationId xmlns:a16="http://schemas.microsoft.com/office/drawing/2014/main" id="{5532AF1E-5538-4F21-8003-40D593E6872E}"/>
              </a:ext>
            </a:extLst>
          </p:cNvPr>
          <p:cNvSpPr/>
          <p:nvPr/>
        </p:nvSpPr>
        <p:spPr>
          <a:xfrm>
            <a:off x="3392556" y="304800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1</a:t>
            </a:r>
          </a:p>
        </p:txBody>
      </p:sp>
      <p:sp>
        <p:nvSpPr>
          <p:cNvPr id="15" name="Rectangle: Rounded Corners 14">
            <a:extLst>
              <a:ext uri="{FF2B5EF4-FFF2-40B4-BE49-F238E27FC236}">
                <a16:creationId xmlns:a16="http://schemas.microsoft.com/office/drawing/2014/main" id="{C4A8A6DA-B9EA-4515-B7D8-E37BC644CF13}"/>
              </a:ext>
            </a:extLst>
          </p:cNvPr>
          <p:cNvSpPr/>
          <p:nvPr/>
        </p:nvSpPr>
        <p:spPr>
          <a:xfrm>
            <a:off x="7692887" y="304800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2</a:t>
            </a:r>
          </a:p>
        </p:txBody>
      </p:sp>
      <p:cxnSp>
        <p:nvCxnSpPr>
          <p:cNvPr id="17" name="Straight Arrow Connector 16">
            <a:extLst>
              <a:ext uri="{FF2B5EF4-FFF2-40B4-BE49-F238E27FC236}">
                <a16:creationId xmlns:a16="http://schemas.microsoft.com/office/drawing/2014/main" id="{C16F884C-06CC-4DCE-B9DC-83A31E7DE022}"/>
              </a:ext>
            </a:extLst>
          </p:cNvPr>
          <p:cNvCxnSpPr>
            <a:stCxn id="14" idx="3"/>
            <a:endCxn id="15" idx="1"/>
          </p:cNvCxnSpPr>
          <p:nvPr/>
        </p:nvCxnSpPr>
        <p:spPr>
          <a:xfrm>
            <a:off x="4850295" y="3975652"/>
            <a:ext cx="2842592" cy="0"/>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cxnSp>
        <p:nvCxnSpPr>
          <p:cNvPr id="19" name="Straight Connector 18">
            <a:extLst>
              <a:ext uri="{FF2B5EF4-FFF2-40B4-BE49-F238E27FC236}">
                <a16:creationId xmlns:a16="http://schemas.microsoft.com/office/drawing/2014/main" id="{2EFD71E3-877C-4DA6-A316-4440FFF0A7F3}"/>
              </a:ext>
            </a:extLst>
          </p:cNvPr>
          <p:cNvCxnSpPr/>
          <p:nvPr/>
        </p:nvCxnSpPr>
        <p:spPr>
          <a:xfrm>
            <a:off x="6271591" y="3352800"/>
            <a:ext cx="0" cy="1245704"/>
          </a:xfrm>
          <a:prstGeom prst="line">
            <a:avLst/>
          </a:prstGeom>
          <a:ln w="66675">
            <a:solidFill>
              <a:srgbClr val="FF0000"/>
            </a:solidFill>
            <a:prstDash val="sysDash"/>
          </a:ln>
        </p:spPr>
        <p:style>
          <a:lnRef idx="3">
            <a:schemeClr val="accent6"/>
          </a:lnRef>
          <a:fillRef idx="0">
            <a:schemeClr val="accent6"/>
          </a:fillRef>
          <a:effectRef idx="2">
            <a:schemeClr val="accent6"/>
          </a:effectRef>
          <a:fontRef idx="minor">
            <a:schemeClr val="tx1"/>
          </a:fontRef>
        </p:style>
      </p:cxnSp>
      <p:sp>
        <p:nvSpPr>
          <p:cNvPr id="20" name="Rectangle 19">
            <a:extLst>
              <a:ext uri="{FF2B5EF4-FFF2-40B4-BE49-F238E27FC236}">
                <a16:creationId xmlns:a16="http://schemas.microsoft.com/office/drawing/2014/main" id="{1309F490-07BB-4EA2-9E1D-3CA90ADBBA99}"/>
              </a:ext>
            </a:extLst>
          </p:cNvPr>
          <p:cNvSpPr/>
          <p:nvPr/>
        </p:nvSpPr>
        <p:spPr>
          <a:xfrm>
            <a:off x="3511239" y="4274359"/>
            <a:ext cx="1220372" cy="451338"/>
          </a:xfrm>
          <a:prstGeom prst="rect">
            <a:avLst/>
          </a:prstGeom>
          <a:solidFill>
            <a:schemeClr val="accent4">
              <a:lumMod val="50000"/>
            </a:schemeClr>
          </a:solidFill>
          <a:ln w="0" cmpd="dbl">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a:t>
            </a:r>
          </a:p>
        </p:txBody>
      </p:sp>
      <p:sp>
        <p:nvSpPr>
          <p:cNvPr id="21" name="Rectangle 20">
            <a:extLst>
              <a:ext uri="{FF2B5EF4-FFF2-40B4-BE49-F238E27FC236}">
                <a16:creationId xmlns:a16="http://schemas.microsoft.com/office/drawing/2014/main" id="{54D3F06E-CFD6-454C-8035-625CE21F98A7}"/>
              </a:ext>
            </a:extLst>
          </p:cNvPr>
          <p:cNvSpPr/>
          <p:nvPr/>
        </p:nvSpPr>
        <p:spPr>
          <a:xfrm>
            <a:off x="7811570" y="4274359"/>
            <a:ext cx="1220372" cy="451338"/>
          </a:xfrm>
          <a:prstGeom prst="rect">
            <a:avLst/>
          </a:prstGeom>
          <a:solidFill>
            <a:schemeClr val="accent5">
              <a:lumMod val="60000"/>
              <a:lumOff val="40000"/>
            </a:schemeClr>
          </a:solidFill>
          <a:ln w="0" cmpd="dbl">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Passive</a:t>
            </a:r>
          </a:p>
        </p:txBody>
      </p:sp>
      <p:sp>
        <p:nvSpPr>
          <p:cNvPr id="26" name="Callout: Line with Border and Accent Bar 25">
            <a:extLst>
              <a:ext uri="{FF2B5EF4-FFF2-40B4-BE49-F238E27FC236}">
                <a16:creationId xmlns:a16="http://schemas.microsoft.com/office/drawing/2014/main" id="{616FE90D-51D2-470E-978C-0E55A69E0D4A}"/>
              </a:ext>
            </a:extLst>
          </p:cNvPr>
          <p:cNvSpPr/>
          <p:nvPr/>
        </p:nvSpPr>
        <p:spPr>
          <a:xfrm>
            <a:off x="7397464" y="2038581"/>
            <a:ext cx="1282301" cy="792480"/>
          </a:xfrm>
          <a:prstGeom prst="accentBorderCallout1">
            <a:avLst>
              <a:gd name="adj1" fmla="val 18750"/>
              <a:gd name="adj2" fmla="val -8333"/>
              <a:gd name="adj3" fmla="val 188831"/>
              <a:gd name="adj4" fmla="val -81576"/>
            </a:avLst>
          </a:prstGeom>
          <a:solidFill>
            <a:schemeClr val="bg2"/>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Network unreachable/ down</a:t>
            </a:r>
          </a:p>
        </p:txBody>
      </p:sp>
      <p:sp>
        <p:nvSpPr>
          <p:cNvPr id="27" name="TextBox 26">
            <a:extLst>
              <a:ext uri="{FF2B5EF4-FFF2-40B4-BE49-F238E27FC236}">
                <a16:creationId xmlns:a16="http://schemas.microsoft.com/office/drawing/2014/main" id="{9FDB679A-C123-4471-8F69-777555BEDBFB}"/>
              </a:ext>
            </a:extLst>
          </p:cNvPr>
          <p:cNvSpPr txBox="1"/>
          <p:nvPr/>
        </p:nvSpPr>
        <p:spPr>
          <a:xfrm>
            <a:off x="10101060" y="2108363"/>
            <a:ext cx="2264900" cy="1015663"/>
          </a:xfrm>
          <a:prstGeom prst="rect">
            <a:avLst/>
          </a:prstGeom>
          <a:noFill/>
        </p:spPr>
        <p:txBody>
          <a:bodyPr wrap="square" rtlCol="0">
            <a:spAutoFit/>
          </a:bodyPr>
          <a:lstStyle/>
          <a:p>
            <a:r>
              <a:rPr lang="en-US" sz="1200" dirty="0"/>
              <a:t>Resources (Currently Up on Node 1):</a:t>
            </a:r>
          </a:p>
          <a:p>
            <a:pPr marL="285750" indent="-285750">
              <a:buFont typeface="Arial" panose="020B0604020202020204" pitchFamily="34" charset="0"/>
              <a:buChar char="•"/>
            </a:pPr>
            <a:r>
              <a:rPr lang="en-US" sz="1200" dirty="0"/>
              <a:t>IP</a:t>
            </a:r>
          </a:p>
          <a:p>
            <a:pPr marL="285750" indent="-285750">
              <a:buFont typeface="Arial" panose="020B0604020202020204" pitchFamily="34" charset="0"/>
              <a:buChar char="•"/>
            </a:pPr>
            <a:r>
              <a:rPr lang="en-US" sz="1200" dirty="0"/>
              <a:t>Filesystem</a:t>
            </a:r>
          </a:p>
          <a:p>
            <a:pPr marL="285750" indent="-285750">
              <a:buFont typeface="Arial" panose="020B0604020202020204" pitchFamily="34" charset="0"/>
              <a:buChar char="•"/>
            </a:pPr>
            <a:r>
              <a:rPr lang="en-US" sz="1200" dirty="0"/>
              <a:t>Application / Services</a:t>
            </a:r>
          </a:p>
        </p:txBody>
      </p:sp>
      <p:sp>
        <p:nvSpPr>
          <p:cNvPr id="28" name="TextBox 27">
            <a:extLst>
              <a:ext uri="{FF2B5EF4-FFF2-40B4-BE49-F238E27FC236}">
                <a16:creationId xmlns:a16="http://schemas.microsoft.com/office/drawing/2014/main" id="{F4A22F3E-F96E-4DB5-9C07-7D9CEBBF2473}"/>
              </a:ext>
            </a:extLst>
          </p:cNvPr>
          <p:cNvSpPr txBox="1"/>
          <p:nvPr/>
        </p:nvSpPr>
        <p:spPr>
          <a:xfrm>
            <a:off x="2347626" y="3371557"/>
            <a:ext cx="1044521" cy="461665"/>
          </a:xfrm>
          <a:prstGeom prst="rect">
            <a:avLst/>
          </a:prstGeom>
          <a:noFill/>
        </p:spPr>
        <p:txBody>
          <a:bodyPr wrap="square" rtlCol="0">
            <a:spAutoFit/>
          </a:bodyPr>
          <a:lstStyle/>
          <a:p>
            <a:r>
              <a:rPr lang="en-US" sz="1200" dirty="0"/>
              <a:t>Node 1 finds Node 2 down</a:t>
            </a:r>
          </a:p>
        </p:txBody>
      </p:sp>
      <p:sp>
        <p:nvSpPr>
          <p:cNvPr id="29" name="TextBox 28">
            <a:extLst>
              <a:ext uri="{FF2B5EF4-FFF2-40B4-BE49-F238E27FC236}">
                <a16:creationId xmlns:a16="http://schemas.microsoft.com/office/drawing/2014/main" id="{CABDF121-5725-4C01-B422-04CBD1B8DFBD}"/>
              </a:ext>
            </a:extLst>
          </p:cNvPr>
          <p:cNvSpPr txBox="1"/>
          <p:nvPr/>
        </p:nvSpPr>
        <p:spPr>
          <a:xfrm>
            <a:off x="9150626" y="3376777"/>
            <a:ext cx="1044521" cy="461665"/>
          </a:xfrm>
          <a:prstGeom prst="rect">
            <a:avLst/>
          </a:prstGeom>
          <a:noFill/>
        </p:spPr>
        <p:txBody>
          <a:bodyPr wrap="square" rtlCol="0">
            <a:spAutoFit/>
          </a:bodyPr>
          <a:lstStyle/>
          <a:p>
            <a:r>
              <a:rPr lang="en-US" sz="1200" dirty="0"/>
              <a:t>Node 2 finds Node 1 down</a:t>
            </a:r>
          </a:p>
        </p:txBody>
      </p:sp>
      <p:sp>
        <p:nvSpPr>
          <p:cNvPr id="30" name="TextBox 29">
            <a:extLst>
              <a:ext uri="{FF2B5EF4-FFF2-40B4-BE49-F238E27FC236}">
                <a16:creationId xmlns:a16="http://schemas.microsoft.com/office/drawing/2014/main" id="{9D43491A-0B20-477E-A517-2A16537D6BF3}"/>
              </a:ext>
            </a:extLst>
          </p:cNvPr>
          <p:cNvSpPr txBox="1"/>
          <p:nvPr/>
        </p:nvSpPr>
        <p:spPr>
          <a:xfrm>
            <a:off x="7132790" y="4929219"/>
            <a:ext cx="2577931" cy="646331"/>
          </a:xfrm>
          <a:prstGeom prst="rect">
            <a:avLst/>
          </a:prstGeom>
          <a:noFill/>
        </p:spPr>
        <p:txBody>
          <a:bodyPr wrap="square" rtlCol="0">
            <a:spAutoFit/>
          </a:bodyPr>
          <a:lstStyle/>
          <a:p>
            <a:r>
              <a:rPr lang="en-US" sz="1200" dirty="0"/>
              <a:t>Failover will be initiated and Node 2 will try to bring up the resources on itself </a:t>
            </a:r>
          </a:p>
        </p:txBody>
      </p:sp>
      <p:sp>
        <p:nvSpPr>
          <p:cNvPr id="31" name="TextBox 30">
            <a:extLst>
              <a:ext uri="{FF2B5EF4-FFF2-40B4-BE49-F238E27FC236}">
                <a16:creationId xmlns:a16="http://schemas.microsoft.com/office/drawing/2014/main" id="{AFDA9177-D715-4A36-B5E0-0AB1F9D5F739}"/>
              </a:ext>
            </a:extLst>
          </p:cNvPr>
          <p:cNvSpPr txBox="1"/>
          <p:nvPr/>
        </p:nvSpPr>
        <p:spPr>
          <a:xfrm>
            <a:off x="2963230" y="4929218"/>
            <a:ext cx="2577931" cy="646331"/>
          </a:xfrm>
          <a:prstGeom prst="rect">
            <a:avLst/>
          </a:prstGeom>
          <a:noFill/>
        </p:spPr>
        <p:txBody>
          <a:bodyPr wrap="square" rtlCol="0">
            <a:spAutoFit/>
          </a:bodyPr>
          <a:lstStyle/>
          <a:p>
            <a:r>
              <a:rPr lang="en-US" sz="1200" dirty="0"/>
              <a:t>Resources were already active on Node 1 hence it does nothing and retain the resources.</a:t>
            </a:r>
          </a:p>
        </p:txBody>
      </p:sp>
      <p:sp>
        <p:nvSpPr>
          <p:cNvPr id="32" name="TextBox 31">
            <a:extLst>
              <a:ext uri="{FF2B5EF4-FFF2-40B4-BE49-F238E27FC236}">
                <a16:creationId xmlns:a16="http://schemas.microsoft.com/office/drawing/2014/main" id="{2EF4D172-1194-472D-AAD0-FD29CB6C8076}"/>
              </a:ext>
            </a:extLst>
          </p:cNvPr>
          <p:cNvSpPr txBox="1"/>
          <p:nvPr/>
        </p:nvSpPr>
        <p:spPr>
          <a:xfrm>
            <a:off x="1371600" y="5743095"/>
            <a:ext cx="10545914" cy="830997"/>
          </a:xfrm>
          <a:prstGeom prst="rect">
            <a:avLst/>
          </a:prstGeom>
          <a:noFill/>
          <a:ln w="22225">
            <a:solidFill>
              <a:srgbClr val="C00000"/>
            </a:solidFill>
          </a:ln>
        </p:spPr>
        <p:txBody>
          <a:bodyPr wrap="square" rtlCol="0">
            <a:spAutoFit/>
          </a:bodyPr>
          <a:lstStyle/>
          <a:p>
            <a:r>
              <a:rPr lang="en-US" sz="1600" dirty="0"/>
              <a:t>When network connectivity restores, application active on both the nodes of the cluster will try to access database or other resources from both the nodes and may perform simultaneous read and/or write resulting in database crash/down.</a:t>
            </a:r>
          </a:p>
        </p:txBody>
      </p:sp>
    </p:spTree>
    <p:extLst>
      <p:ext uri="{BB962C8B-B14F-4D97-AF65-F5344CB8AC3E}">
        <p14:creationId xmlns:p14="http://schemas.microsoft.com/office/powerpoint/2010/main" val="428781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E7B1-D50F-4FD6-AC12-30623F55022F}"/>
              </a:ext>
            </a:extLst>
          </p:cNvPr>
          <p:cNvSpPr>
            <a:spLocks noGrp="1"/>
          </p:cNvSpPr>
          <p:nvPr>
            <p:ph type="title"/>
          </p:nvPr>
        </p:nvSpPr>
        <p:spPr/>
        <p:txBody>
          <a:bodyPr>
            <a:normAutofit/>
          </a:bodyPr>
          <a:lstStyle/>
          <a:p>
            <a:r>
              <a:rPr lang="en-US" sz="3600" dirty="0"/>
              <a:t>Split Brain Syndrome</a:t>
            </a:r>
          </a:p>
        </p:txBody>
      </p:sp>
      <p:sp>
        <p:nvSpPr>
          <p:cNvPr id="3" name="Content Placeholder 2">
            <a:extLst>
              <a:ext uri="{FF2B5EF4-FFF2-40B4-BE49-F238E27FC236}">
                <a16:creationId xmlns:a16="http://schemas.microsoft.com/office/drawing/2014/main" id="{C3AE7D05-8F4E-42B0-8630-2493234AE7D1}"/>
              </a:ext>
            </a:extLst>
          </p:cNvPr>
          <p:cNvSpPr>
            <a:spLocks noGrp="1"/>
          </p:cNvSpPr>
          <p:nvPr>
            <p:ph idx="1"/>
          </p:nvPr>
        </p:nvSpPr>
        <p:spPr/>
        <p:txBody>
          <a:bodyPr/>
          <a:lstStyle/>
          <a:p>
            <a:r>
              <a:rPr lang="en-US" dirty="0"/>
              <a:t>A split-brain condition is the result of a Cluster Partition, where each side believes the other is dead, and then proceeds to take over resources as though the other side no longer owned any resources. </a:t>
            </a:r>
          </a:p>
        </p:txBody>
      </p:sp>
    </p:spTree>
    <p:extLst>
      <p:ext uri="{BB962C8B-B14F-4D97-AF65-F5344CB8AC3E}">
        <p14:creationId xmlns:p14="http://schemas.microsoft.com/office/powerpoint/2010/main" val="384377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4984-DB7C-47BA-B6CE-395795C253FB}"/>
              </a:ext>
            </a:extLst>
          </p:cNvPr>
          <p:cNvSpPr>
            <a:spLocks noGrp="1"/>
          </p:cNvSpPr>
          <p:nvPr>
            <p:ph type="title"/>
          </p:nvPr>
        </p:nvSpPr>
        <p:spPr>
          <a:xfrm>
            <a:off x="1371600" y="685800"/>
            <a:ext cx="9601200" cy="1485900"/>
          </a:xfrm>
        </p:spPr>
        <p:txBody>
          <a:bodyPr>
            <a:normAutofit/>
          </a:bodyPr>
          <a:lstStyle/>
          <a:p>
            <a:r>
              <a:rPr lang="en-US" sz="3600" dirty="0" err="1"/>
              <a:t>Ackwarius</a:t>
            </a:r>
            <a:r>
              <a:rPr lang="en-US" sz="3600" dirty="0"/>
              <a:t> Architecture</a:t>
            </a:r>
          </a:p>
        </p:txBody>
      </p:sp>
      <p:sp>
        <p:nvSpPr>
          <p:cNvPr id="14" name="Rectangle: Rounded Corners 13">
            <a:extLst>
              <a:ext uri="{FF2B5EF4-FFF2-40B4-BE49-F238E27FC236}">
                <a16:creationId xmlns:a16="http://schemas.microsoft.com/office/drawing/2014/main" id="{5532AF1E-5538-4F21-8003-40D593E6872E}"/>
              </a:ext>
            </a:extLst>
          </p:cNvPr>
          <p:cNvSpPr/>
          <p:nvPr/>
        </p:nvSpPr>
        <p:spPr>
          <a:xfrm>
            <a:off x="3445289" y="176597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1</a:t>
            </a:r>
          </a:p>
        </p:txBody>
      </p:sp>
      <p:sp>
        <p:nvSpPr>
          <p:cNvPr id="15" name="Rectangle: Rounded Corners 14">
            <a:extLst>
              <a:ext uri="{FF2B5EF4-FFF2-40B4-BE49-F238E27FC236}">
                <a16:creationId xmlns:a16="http://schemas.microsoft.com/office/drawing/2014/main" id="{C4A8A6DA-B9EA-4515-B7D8-E37BC644CF13}"/>
              </a:ext>
            </a:extLst>
          </p:cNvPr>
          <p:cNvSpPr/>
          <p:nvPr/>
        </p:nvSpPr>
        <p:spPr>
          <a:xfrm>
            <a:off x="7745620" y="176597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2</a:t>
            </a:r>
          </a:p>
        </p:txBody>
      </p:sp>
      <p:cxnSp>
        <p:nvCxnSpPr>
          <p:cNvPr id="17" name="Straight Arrow Connector 16">
            <a:extLst>
              <a:ext uri="{FF2B5EF4-FFF2-40B4-BE49-F238E27FC236}">
                <a16:creationId xmlns:a16="http://schemas.microsoft.com/office/drawing/2014/main" id="{C16F884C-06CC-4DCE-B9DC-83A31E7DE022}"/>
              </a:ext>
            </a:extLst>
          </p:cNvPr>
          <p:cNvCxnSpPr>
            <a:stCxn id="14" idx="3"/>
            <a:endCxn id="15" idx="1"/>
          </p:cNvCxnSpPr>
          <p:nvPr/>
        </p:nvCxnSpPr>
        <p:spPr>
          <a:xfrm>
            <a:off x="4903028" y="2693622"/>
            <a:ext cx="2842592" cy="0"/>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sp>
        <p:nvSpPr>
          <p:cNvPr id="20" name="Rectangle 19">
            <a:extLst>
              <a:ext uri="{FF2B5EF4-FFF2-40B4-BE49-F238E27FC236}">
                <a16:creationId xmlns:a16="http://schemas.microsoft.com/office/drawing/2014/main" id="{1309F490-07BB-4EA2-9E1D-3CA90ADBBA99}"/>
              </a:ext>
            </a:extLst>
          </p:cNvPr>
          <p:cNvSpPr/>
          <p:nvPr/>
        </p:nvSpPr>
        <p:spPr>
          <a:xfrm>
            <a:off x="3563972" y="2992329"/>
            <a:ext cx="1220372" cy="451338"/>
          </a:xfrm>
          <a:prstGeom prst="rect">
            <a:avLst/>
          </a:prstGeom>
          <a:solidFill>
            <a:schemeClr val="accent4">
              <a:lumMod val="50000"/>
            </a:schemeClr>
          </a:solidFill>
          <a:ln w="0" cmpd="dbl">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a:t>
            </a:r>
          </a:p>
        </p:txBody>
      </p:sp>
      <p:sp>
        <p:nvSpPr>
          <p:cNvPr id="21" name="Rectangle 20">
            <a:extLst>
              <a:ext uri="{FF2B5EF4-FFF2-40B4-BE49-F238E27FC236}">
                <a16:creationId xmlns:a16="http://schemas.microsoft.com/office/drawing/2014/main" id="{54D3F06E-CFD6-454C-8035-625CE21F98A7}"/>
              </a:ext>
            </a:extLst>
          </p:cNvPr>
          <p:cNvSpPr/>
          <p:nvPr/>
        </p:nvSpPr>
        <p:spPr>
          <a:xfrm>
            <a:off x="7864303" y="2992329"/>
            <a:ext cx="1220372" cy="451338"/>
          </a:xfrm>
          <a:prstGeom prst="rect">
            <a:avLst/>
          </a:prstGeom>
          <a:solidFill>
            <a:schemeClr val="accent5">
              <a:lumMod val="60000"/>
              <a:lumOff val="40000"/>
            </a:schemeClr>
          </a:solidFill>
          <a:ln w="0" cmpd="dbl">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Passive</a:t>
            </a:r>
          </a:p>
        </p:txBody>
      </p:sp>
      <p:sp>
        <p:nvSpPr>
          <p:cNvPr id="27" name="TextBox 26">
            <a:extLst>
              <a:ext uri="{FF2B5EF4-FFF2-40B4-BE49-F238E27FC236}">
                <a16:creationId xmlns:a16="http://schemas.microsoft.com/office/drawing/2014/main" id="{9FDB679A-C123-4471-8F69-777555BEDBFB}"/>
              </a:ext>
            </a:extLst>
          </p:cNvPr>
          <p:cNvSpPr txBox="1"/>
          <p:nvPr/>
        </p:nvSpPr>
        <p:spPr>
          <a:xfrm>
            <a:off x="848906" y="5677069"/>
            <a:ext cx="2264900" cy="830997"/>
          </a:xfrm>
          <a:prstGeom prst="rect">
            <a:avLst/>
          </a:prstGeom>
          <a:noFill/>
        </p:spPr>
        <p:txBody>
          <a:bodyPr wrap="square" rtlCol="0">
            <a:spAutoFit/>
          </a:bodyPr>
          <a:lstStyle/>
          <a:p>
            <a:r>
              <a:rPr lang="en-US" sz="1200" dirty="0"/>
              <a:t>Resources (Node 1):</a:t>
            </a:r>
          </a:p>
          <a:p>
            <a:pPr marL="285750" indent="-285750">
              <a:buFont typeface="Arial" panose="020B0604020202020204" pitchFamily="34" charset="0"/>
              <a:buChar char="•"/>
            </a:pPr>
            <a:r>
              <a:rPr lang="en-US" sz="1200" dirty="0"/>
              <a:t>IP</a:t>
            </a:r>
          </a:p>
          <a:p>
            <a:pPr marL="285750" indent="-285750">
              <a:buFont typeface="Arial" panose="020B0604020202020204" pitchFamily="34" charset="0"/>
              <a:buChar char="•"/>
            </a:pPr>
            <a:r>
              <a:rPr lang="en-US" sz="1200" dirty="0"/>
              <a:t>Filesystem</a:t>
            </a:r>
          </a:p>
          <a:p>
            <a:pPr marL="285750" indent="-285750">
              <a:buFont typeface="Arial" panose="020B0604020202020204" pitchFamily="34" charset="0"/>
              <a:buChar char="•"/>
            </a:pPr>
            <a:r>
              <a:rPr lang="en-US" sz="1200" dirty="0"/>
              <a:t>Application / Services</a:t>
            </a:r>
          </a:p>
        </p:txBody>
      </p:sp>
      <p:sp>
        <p:nvSpPr>
          <p:cNvPr id="22" name="Rectangle: Rounded Corners 21">
            <a:extLst>
              <a:ext uri="{FF2B5EF4-FFF2-40B4-BE49-F238E27FC236}">
                <a16:creationId xmlns:a16="http://schemas.microsoft.com/office/drawing/2014/main" id="{019FDBB6-67A4-4591-94F3-1659E5DD610D}"/>
              </a:ext>
            </a:extLst>
          </p:cNvPr>
          <p:cNvSpPr/>
          <p:nvPr/>
        </p:nvSpPr>
        <p:spPr>
          <a:xfrm>
            <a:off x="5443330" y="4591141"/>
            <a:ext cx="1457739" cy="1855304"/>
          </a:xfrm>
          <a:prstGeom prst="roundRect">
            <a:avLst/>
          </a:prstGeom>
          <a:solidFill>
            <a:srgbClr val="92D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HB</a:t>
            </a:r>
          </a:p>
          <a:p>
            <a:pPr algn="ctr"/>
            <a:r>
              <a:rPr lang="en-US" dirty="0">
                <a:solidFill>
                  <a:schemeClr val="tx1"/>
                </a:solidFill>
              </a:rPr>
              <a:t>Node</a:t>
            </a:r>
          </a:p>
        </p:txBody>
      </p:sp>
      <p:cxnSp>
        <p:nvCxnSpPr>
          <p:cNvPr id="23" name="Straight Arrow Connector 22">
            <a:extLst>
              <a:ext uri="{FF2B5EF4-FFF2-40B4-BE49-F238E27FC236}">
                <a16:creationId xmlns:a16="http://schemas.microsoft.com/office/drawing/2014/main" id="{0012E735-82EF-4E4F-8067-9E34AB87D200}"/>
              </a:ext>
            </a:extLst>
          </p:cNvPr>
          <p:cNvCxnSpPr>
            <a:cxnSpLocks/>
            <a:stCxn id="14" idx="2"/>
            <a:endCxn id="22" idx="1"/>
          </p:cNvCxnSpPr>
          <p:nvPr/>
        </p:nvCxnSpPr>
        <p:spPr>
          <a:xfrm>
            <a:off x="4174159" y="3621274"/>
            <a:ext cx="1269171" cy="1897519"/>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706BA6E1-07A3-4F00-A406-1936774E8E23}"/>
              </a:ext>
            </a:extLst>
          </p:cNvPr>
          <p:cNvCxnSpPr>
            <a:cxnSpLocks/>
            <a:stCxn id="15" idx="2"/>
            <a:endCxn id="22" idx="3"/>
          </p:cNvCxnSpPr>
          <p:nvPr/>
        </p:nvCxnSpPr>
        <p:spPr>
          <a:xfrm flipH="1">
            <a:off x="6901069" y="3621274"/>
            <a:ext cx="1573421" cy="1897519"/>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sp>
        <p:nvSpPr>
          <p:cNvPr id="33" name="TextBox 32">
            <a:extLst>
              <a:ext uri="{FF2B5EF4-FFF2-40B4-BE49-F238E27FC236}">
                <a16:creationId xmlns:a16="http://schemas.microsoft.com/office/drawing/2014/main" id="{BB5EF581-01D6-45D9-B470-0956700E7F11}"/>
              </a:ext>
            </a:extLst>
          </p:cNvPr>
          <p:cNvSpPr txBox="1"/>
          <p:nvPr/>
        </p:nvSpPr>
        <p:spPr>
          <a:xfrm>
            <a:off x="848906" y="4856612"/>
            <a:ext cx="2264900" cy="646331"/>
          </a:xfrm>
          <a:prstGeom prst="rect">
            <a:avLst/>
          </a:prstGeom>
          <a:noFill/>
        </p:spPr>
        <p:txBody>
          <a:bodyPr wrap="square" rtlCol="0">
            <a:spAutoFit/>
          </a:bodyPr>
          <a:lstStyle/>
          <a:p>
            <a:r>
              <a:rPr lang="en-US" sz="1200" dirty="0"/>
              <a:t>Communication Mode:</a:t>
            </a:r>
          </a:p>
          <a:p>
            <a:pPr marL="285750" indent="-285750">
              <a:buFont typeface="Arial" panose="020B0604020202020204" pitchFamily="34" charset="0"/>
              <a:buChar char="•"/>
            </a:pPr>
            <a:r>
              <a:rPr lang="en-US" sz="1200" dirty="0"/>
              <a:t>SSH</a:t>
            </a:r>
          </a:p>
          <a:p>
            <a:pPr marL="285750" indent="-285750">
              <a:buFont typeface="Arial" panose="020B0604020202020204" pitchFamily="34" charset="0"/>
              <a:buChar char="•"/>
            </a:pPr>
            <a:r>
              <a:rPr lang="en-US" sz="1200" dirty="0"/>
              <a:t>Ping</a:t>
            </a:r>
          </a:p>
        </p:txBody>
      </p:sp>
      <p:sp>
        <p:nvSpPr>
          <p:cNvPr id="12" name="TextBox 11">
            <a:extLst>
              <a:ext uri="{FF2B5EF4-FFF2-40B4-BE49-F238E27FC236}">
                <a16:creationId xmlns:a16="http://schemas.microsoft.com/office/drawing/2014/main" id="{7D965A40-A95A-40C6-B542-F0173E3C93E2}"/>
              </a:ext>
            </a:extLst>
          </p:cNvPr>
          <p:cNvSpPr txBox="1"/>
          <p:nvPr/>
        </p:nvSpPr>
        <p:spPr>
          <a:xfrm>
            <a:off x="2110154" y="2258849"/>
            <a:ext cx="1317540" cy="369332"/>
          </a:xfrm>
          <a:prstGeom prst="rect">
            <a:avLst/>
          </a:prstGeom>
          <a:noFill/>
        </p:spPr>
        <p:txBody>
          <a:bodyPr wrap="none" rtlCol="0">
            <a:spAutoFit/>
          </a:bodyPr>
          <a:lstStyle/>
          <a:p>
            <a:r>
              <a:rPr lang="en-US" dirty="0"/>
              <a:t>IP: 10.0.0.1</a:t>
            </a:r>
          </a:p>
        </p:txBody>
      </p:sp>
      <p:sp>
        <p:nvSpPr>
          <p:cNvPr id="34" name="TextBox 33">
            <a:extLst>
              <a:ext uri="{FF2B5EF4-FFF2-40B4-BE49-F238E27FC236}">
                <a16:creationId xmlns:a16="http://schemas.microsoft.com/office/drawing/2014/main" id="{C9C5DA6E-0168-4F95-A9A8-41BCC42B1865}"/>
              </a:ext>
            </a:extLst>
          </p:cNvPr>
          <p:cNvSpPr txBox="1"/>
          <p:nvPr/>
        </p:nvSpPr>
        <p:spPr>
          <a:xfrm>
            <a:off x="9203359" y="2171700"/>
            <a:ext cx="1326582" cy="369332"/>
          </a:xfrm>
          <a:prstGeom prst="rect">
            <a:avLst/>
          </a:prstGeom>
          <a:noFill/>
        </p:spPr>
        <p:txBody>
          <a:bodyPr wrap="none" rtlCol="0">
            <a:spAutoFit/>
          </a:bodyPr>
          <a:lstStyle/>
          <a:p>
            <a:r>
              <a:rPr lang="en-US" dirty="0"/>
              <a:t>IP: 10.0.0.2</a:t>
            </a:r>
          </a:p>
        </p:txBody>
      </p:sp>
      <p:sp>
        <p:nvSpPr>
          <p:cNvPr id="35" name="TextBox 34">
            <a:extLst>
              <a:ext uri="{FF2B5EF4-FFF2-40B4-BE49-F238E27FC236}">
                <a16:creationId xmlns:a16="http://schemas.microsoft.com/office/drawing/2014/main" id="{6E011F5D-2877-4670-BBE5-A393A0E4DC72}"/>
              </a:ext>
            </a:extLst>
          </p:cNvPr>
          <p:cNvSpPr txBox="1"/>
          <p:nvPr/>
        </p:nvSpPr>
        <p:spPr>
          <a:xfrm>
            <a:off x="5508908" y="4200701"/>
            <a:ext cx="1324978" cy="369332"/>
          </a:xfrm>
          <a:prstGeom prst="rect">
            <a:avLst/>
          </a:prstGeom>
          <a:noFill/>
        </p:spPr>
        <p:txBody>
          <a:bodyPr wrap="none" rtlCol="0">
            <a:spAutoFit/>
          </a:bodyPr>
          <a:lstStyle/>
          <a:p>
            <a:r>
              <a:rPr lang="en-US" dirty="0"/>
              <a:t>IP: 20.0.0.1</a:t>
            </a:r>
          </a:p>
        </p:txBody>
      </p:sp>
      <p:sp>
        <p:nvSpPr>
          <p:cNvPr id="13" name="TextBox 12">
            <a:extLst>
              <a:ext uri="{FF2B5EF4-FFF2-40B4-BE49-F238E27FC236}">
                <a16:creationId xmlns:a16="http://schemas.microsoft.com/office/drawing/2014/main" id="{93DF89BC-311E-416A-B4D4-FD53BB23B240}"/>
              </a:ext>
            </a:extLst>
          </p:cNvPr>
          <p:cNvSpPr txBox="1"/>
          <p:nvPr/>
        </p:nvSpPr>
        <p:spPr>
          <a:xfrm>
            <a:off x="8612013" y="4027795"/>
            <a:ext cx="3359596" cy="2585323"/>
          </a:xfrm>
          <a:prstGeom prst="rect">
            <a:avLst/>
          </a:prstGeom>
          <a:noFill/>
        </p:spPr>
        <p:txBody>
          <a:bodyPr wrap="square" rtlCol="0">
            <a:spAutoFit/>
          </a:bodyPr>
          <a:lstStyle/>
          <a:p>
            <a:pPr marL="342900" indent="-342900">
              <a:buFont typeface="+mj-lt"/>
              <a:buAutoNum type="arabicPeriod"/>
            </a:pPr>
            <a:r>
              <a:rPr lang="en-US" dirty="0"/>
              <a:t>Node 1 and Node 2 are on the same network/subnet</a:t>
            </a:r>
          </a:p>
          <a:p>
            <a:pPr marL="342900" indent="-342900">
              <a:buFont typeface="+mj-lt"/>
              <a:buAutoNum type="arabicPeriod"/>
            </a:pPr>
            <a:r>
              <a:rPr lang="en-US" dirty="0"/>
              <a:t>HB Node is in different network/subnet from Node 1 and Node 2</a:t>
            </a:r>
          </a:p>
          <a:p>
            <a:pPr marL="342900" indent="-342900">
              <a:buFont typeface="+mj-lt"/>
              <a:buAutoNum type="arabicPeriod"/>
            </a:pPr>
            <a:r>
              <a:rPr lang="en-US" dirty="0"/>
              <a:t>All 3 Nodes communicate with each other though Ping and SSH to fetch the status of other nodes.</a:t>
            </a:r>
          </a:p>
        </p:txBody>
      </p:sp>
      <p:sp>
        <p:nvSpPr>
          <p:cNvPr id="36" name="TextBox 35">
            <a:extLst>
              <a:ext uri="{FF2B5EF4-FFF2-40B4-BE49-F238E27FC236}">
                <a16:creationId xmlns:a16="http://schemas.microsoft.com/office/drawing/2014/main" id="{1E0A3E72-7FEA-4C41-87E2-F6541873E32F}"/>
              </a:ext>
            </a:extLst>
          </p:cNvPr>
          <p:cNvSpPr txBox="1"/>
          <p:nvPr/>
        </p:nvSpPr>
        <p:spPr>
          <a:xfrm>
            <a:off x="5583529" y="2303182"/>
            <a:ext cx="1450012" cy="369332"/>
          </a:xfrm>
          <a:prstGeom prst="rect">
            <a:avLst/>
          </a:prstGeom>
          <a:noFill/>
        </p:spPr>
        <p:txBody>
          <a:bodyPr wrap="none" rtlCol="0">
            <a:spAutoFit/>
          </a:bodyPr>
          <a:lstStyle/>
          <a:p>
            <a:r>
              <a:rPr lang="en-US" dirty="0"/>
              <a:t>VIP: 10.0.0.3</a:t>
            </a:r>
          </a:p>
        </p:txBody>
      </p:sp>
    </p:spTree>
    <p:extLst>
      <p:ext uri="{BB962C8B-B14F-4D97-AF65-F5344CB8AC3E}">
        <p14:creationId xmlns:p14="http://schemas.microsoft.com/office/powerpoint/2010/main" val="173051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2E0D-FE5A-4E2B-9914-B56F4FC3900F}"/>
              </a:ext>
            </a:extLst>
          </p:cNvPr>
          <p:cNvSpPr>
            <a:spLocks noGrp="1"/>
          </p:cNvSpPr>
          <p:nvPr>
            <p:ph type="title"/>
          </p:nvPr>
        </p:nvSpPr>
        <p:spPr>
          <a:xfrm>
            <a:off x="1456006" y="2570871"/>
            <a:ext cx="9601200" cy="1485900"/>
          </a:xfrm>
        </p:spPr>
        <p:txBody>
          <a:bodyPr anchor="ctr">
            <a:normAutofit fontScale="90000"/>
          </a:bodyPr>
          <a:lstStyle/>
          <a:p>
            <a:pPr algn="ctr"/>
            <a:r>
              <a:rPr lang="en-US" dirty="0"/>
              <a:t>Scenarios</a:t>
            </a:r>
            <a:br>
              <a:rPr lang="en-US" dirty="0"/>
            </a:br>
            <a:r>
              <a:rPr lang="en-US" sz="4000" dirty="0">
                <a:solidFill>
                  <a:srgbClr val="0070C0"/>
                </a:solidFill>
              </a:rPr>
              <a:t>(Scenario #3 mitigates Split Brain Syndrome)</a:t>
            </a:r>
          </a:p>
        </p:txBody>
      </p:sp>
    </p:spTree>
    <p:extLst>
      <p:ext uri="{BB962C8B-B14F-4D97-AF65-F5344CB8AC3E}">
        <p14:creationId xmlns:p14="http://schemas.microsoft.com/office/powerpoint/2010/main" val="282360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4984-DB7C-47BA-B6CE-395795C253FB}"/>
              </a:ext>
            </a:extLst>
          </p:cNvPr>
          <p:cNvSpPr>
            <a:spLocks noGrp="1"/>
          </p:cNvSpPr>
          <p:nvPr>
            <p:ph type="title"/>
          </p:nvPr>
        </p:nvSpPr>
        <p:spPr>
          <a:xfrm>
            <a:off x="1371600" y="685800"/>
            <a:ext cx="9601200" cy="1485900"/>
          </a:xfrm>
        </p:spPr>
        <p:txBody>
          <a:bodyPr>
            <a:normAutofit/>
          </a:bodyPr>
          <a:lstStyle/>
          <a:p>
            <a:r>
              <a:rPr lang="en-US" sz="3600" dirty="0"/>
              <a:t>Scenario #1 – Node 1 Down</a:t>
            </a:r>
          </a:p>
        </p:txBody>
      </p:sp>
      <p:sp>
        <p:nvSpPr>
          <p:cNvPr id="14" name="Rectangle: Rounded Corners 13">
            <a:extLst>
              <a:ext uri="{FF2B5EF4-FFF2-40B4-BE49-F238E27FC236}">
                <a16:creationId xmlns:a16="http://schemas.microsoft.com/office/drawing/2014/main" id="{5532AF1E-5538-4F21-8003-40D593E6872E}"/>
              </a:ext>
            </a:extLst>
          </p:cNvPr>
          <p:cNvSpPr/>
          <p:nvPr/>
        </p:nvSpPr>
        <p:spPr>
          <a:xfrm>
            <a:off x="3445289" y="176597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1</a:t>
            </a:r>
          </a:p>
        </p:txBody>
      </p:sp>
      <p:sp>
        <p:nvSpPr>
          <p:cNvPr id="15" name="Rectangle: Rounded Corners 14">
            <a:extLst>
              <a:ext uri="{FF2B5EF4-FFF2-40B4-BE49-F238E27FC236}">
                <a16:creationId xmlns:a16="http://schemas.microsoft.com/office/drawing/2014/main" id="{C4A8A6DA-B9EA-4515-B7D8-E37BC644CF13}"/>
              </a:ext>
            </a:extLst>
          </p:cNvPr>
          <p:cNvSpPr/>
          <p:nvPr/>
        </p:nvSpPr>
        <p:spPr>
          <a:xfrm>
            <a:off x="7745620" y="176597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2</a:t>
            </a:r>
          </a:p>
        </p:txBody>
      </p:sp>
      <p:cxnSp>
        <p:nvCxnSpPr>
          <p:cNvPr id="17" name="Straight Arrow Connector 16">
            <a:extLst>
              <a:ext uri="{FF2B5EF4-FFF2-40B4-BE49-F238E27FC236}">
                <a16:creationId xmlns:a16="http://schemas.microsoft.com/office/drawing/2014/main" id="{C16F884C-06CC-4DCE-B9DC-83A31E7DE022}"/>
              </a:ext>
            </a:extLst>
          </p:cNvPr>
          <p:cNvCxnSpPr>
            <a:stCxn id="14" idx="3"/>
            <a:endCxn id="15" idx="1"/>
          </p:cNvCxnSpPr>
          <p:nvPr/>
        </p:nvCxnSpPr>
        <p:spPr>
          <a:xfrm>
            <a:off x="4903028" y="2693622"/>
            <a:ext cx="2842592" cy="0"/>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sp>
        <p:nvSpPr>
          <p:cNvPr id="20" name="Rectangle 19">
            <a:extLst>
              <a:ext uri="{FF2B5EF4-FFF2-40B4-BE49-F238E27FC236}">
                <a16:creationId xmlns:a16="http://schemas.microsoft.com/office/drawing/2014/main" id="{1309F490-07BB-4EA2-9E1D-3CA90ADBBA99}"/>
              </a:ext>
            </a:extLst>
          </p:cNvPr>
          <p:cNvSpPr/>
          <p:nvPr/>
        </p:nvSpPr>
        <p:spPr>
          <a:xfrm>
            <a:off x="3563972" y="2992329"/>
            <a:ext cx="1220372" cy="451338"/>
          </a:xfrm>
          <a:prstGeom prst="rect">
            <a:avLst/>
          </a:prstGeom>
          <a:solidFill>
            <a:schemeClr val="accent4">
              <a:lumMod val="50000"/>
            </a:schemeClr>
          </a:solidFill>
          <a:ln w="0" cmpd="dbl">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a:t>
            </a:r>
          </a:p>
        </p:txBody>
      </p:sp>
      <p:sp>
        <p:nvSpPr>
          <p:cNvPr id="21" name="Rectangle 20">
            <a:extLst>
              <a:ext uri="{FF2B5EF4-FFF2-40B4-BE49-F238E27FC236}">
                <a16:creationId xmlns:a16="http://schemas.microsoft.com/office/drawing/2014/main" id="{54D3F06E-CFD6-454C-8035-625CE21F98A7}"/>
              </a:ext>
            </a:extLst>
          </p:cNvPr>
          <p:cNvSpPr/>
          <p:nvPr/>
        </p:nvSpPr>
        <p:spPr>
          <a:xfrm>
            <a:off x="7864303" y="2992329"/>
            <a:ext cx="1220372" cy="451338"/>
          </a:xfrm>
          <a:prstGeom prst="rect">
            <a:avLst/>
          </a:prstGeom>
          <a:solidFill>
            <a:schemeClr val="accent5">
              <a:lumMod val="60000"/>
              <a:lumOff val="40000"/>
            </a:schemeClr>
          </a:solidFill>
          <a:ln w="0" cmpd="dbl">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Passive</a:t>
            </a:r>
          </a:p>
        </p:txBody>
      </p:sp>
      <p:sp>
        <p:nvSpPr>
          <p:cNvPr id="27" name="TextBox 26">
            <a:extLst>
              <a:ext uri="{FF2B5EF4-FFF2-40B4-BE49-F238E27FC236}">
                <a16:creationId xmlns:a16="http://schemas.microsoft.com/office/drawing/2014/main" id="{9FDB679A-C123-4471-8F69-777555BEDBFB}"/>
              </a:ext>
            </a:extLst>
          </p:cNvPr>
          <p:cNvSpPr txBox="1"/>
          <p:nvPr/>
        </p:nvSpPr>
        <p:spPr>
          <a:xfrm>
            <a:off x="848906" y="5677069"/>
            <a:ext cx="2264900" cy="830997"/>
          </a:xfrm>
          <a:prstGeom prst="rect">
            <a:avLst/>
          </a:prstGeom>
          <a:noFill/>
        </p:spPr>
        <p:txBody>
          <a:bodyPr wrap="square" rtlCol="0">
            <a:spAutoFit/>
          </a:bodyPr>
          <a:lstStyle/>
          <a:p>
            <a:r>
              <a:rPr lang="en-US" sz="1200" dirty="0"/>
              <a:t>Resources (Node 1):</a:t>
            </a:r>
          </a:p>
          <a:p>
            <a:pPr marL="285750" indent="-285750">
              <a:buFont typeface="Arial" panose="020B0604020202020204" pitchFamily="34" charset="0"/>
              <a:buChar char="•"/>
            </a:pPr>
            <a:r>
              <a:rPr lang="en-US" sz="1200" dirty="0"/>
              <a:t>IP</a:t>
            </a:r>
          </a:p>
          <a:p>
            <a:pPr marL="285750" indent="-285750">
              <a:buFont typeface="Arial" panose="020B0604020202020204" pitchFamily="34" charset="0"/>
              <a:buChar char="•"/>
            </a:pPr>
            <a:r>
              <a:rPr lang="en-US" sz="1200" dirty="0"/>
              <a:t>Filesystem</a:t>
            </a:r>
          </a:p>
          <a:p>
            <a:pPr marL="285750" indent="-285750">
              <a:buFont typeface="Arial" panose="020B0604020202020204" pitchFamily="34" charset="0"/>
              <a:buChar char="•"/>
            </a:pPr>
            <a:r>
              <a:rPr lang="en-US" sz="1200" dirty="0"/>
              <a:t>Application / Services</a:t>
            </a:r>
          </a:p>
        </p:txBody>
      </p:sp>
      <p:sp>
        <p:nvSpPr>
          <p:cNvPr id="22" name="Rectangle: Rounded Corners 21">
            <a:extLst>
              <a:ext uri="{FF2B5EF4-FFF2-40B4-BE49-F238E27FC236}">
                <a16:creationId xmlns:a16="http://schemas.microsoft.com/office/drawing/2014/main" id="{019FDBB6-67A4-4591-94F3-1659E5DD610D}"/>
              </a:ext>
            </a:extLst>
          </p:cNvPr>
          <p:cNvSpPr/>
          <p:nvPr/>
        </p:nvSpPr>
        <p:spPr>
          <a:xfrm>
            <a:off x="5443330" y="4591141"/>
            <a:ext cx="1457739" cy="1855304"/>
          </a:xfrm>
          <a:prstGeom prst="roundRect">
            <a:avLst/>
          </a:prstGeom>
          <a:solidFill>
            <a:srgbClr val="92D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HB</a:t>
            </a:r>
          </a:p>
          <a:p>
            <a:pPr algn="ctr"/>
            <a:r>
              <a:rPr lang="en-US" dirty="0">
                <a:solidFill>
                  <a:schemeClr val="tx1"/>
                </a:solidFill>
              </a:rPr>
              <a:t>Node</a:t>
            </a:r>
          </a:p>
        </p:txBody>
      </p:sp>
      <p:cxnSp>
        <p:nvCxnSpPr>
          <p:cNvPr id="23" name="Straight Arrow Connector 22">
            <a:extLst>
              <a:ext uri="{FF2B5EF4-FFF2-40B4-BE49-F238E27FC236}">
                <a16:creationId xmlns:a16="http://schemas.microsoft.com/office/drawing/2014/main" id="{0012E735-82EF-4E4F-8067-9E34AB87D200}"/>
              </a:ext>
            </a:extLst>
          </p:cNvPr>
          <p:cNvCxnSpPr>
            <a:cxnSpLocks/>
            <a:stCxn id="14" idx="2"/>
            <a:endCxn id="22" idx="1"/>
          </p:cNvCxnSpPr>
          <p:nvPr/>
        </p:nvCxnSpPr>
        <p:spPr>
          <a:xfrm>
            <a:off x="4174159" y="3621274"/>
            <a:ext cx="1269171" cy="1897519"/>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706BA6E1-07A3-4F00-A406-1936774E8E23}"/>
              </a:ext>
            </a:extLst>
          </p:cNvPr>
          <p:cNvCxnSpPr>
            <a:cxnSpLocks/>
            <a:stCxn id="15" idx="2"/>
            <a:endCxn id="22" idx="3"/>
          </p:cNvCxnSpPr>
          <p:nvPr/>
        </p:nvCxnSpPr>
        <p:spPr>
          <a:xfrm flipH="1">
            <a:off x="6901069" y="3621274"/>
            <a:ext cx="1573421" cy="1897519"/>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sp>
        <p:nvSpPr>
          <p:cNvPr id="33" name="TextBox 32">
            <a:extLst>
              <a:ext uri="{FF2B5EF4-FFF2-40B4-BE49-F238E27FC236}">
                <a16:creationId xmlns:a16="http://schemas.microsoft.com/office/drawing/2014/main" id="{BB5EF581-01D6-45D9-B470-0956700E7F11}"/>
              </a:ext>
            </a:extLst>
          </p:cNvPr>
          <p:cNvSpPr txBox="1"/>
          <p:nvPr/>
        </p:nvSpPr>
        <p:spPr>
          <a:xfrm>
            <a:off x="848906" y="4856612"/>
            <a:ext cx="2264900" cy="646331"/>
          </a:xfrm>
          <a:prstGeom prst="rect">
            <a:avLst/>
          </a:prstGeom>
          <a:noFill/>
        </p:spPr>
        <p:txBody>
          <a:bodyPr wrap="square" rtlCol="0">
            <a:spAutoFit/>
          </a:bodyPr>
          <a:lstStyle/>
          <a:p>
            <a:r>
              <a:rPr lang="en-US" sz="1200" dirty="0"/>
              <a:t>Communication Mode:</a:t>
            </a:r>
          </a:p>
          <a:p>
            <a:pPr marL="285750" indent="-285750">
              <a:buFont typeface="Arial" panose="020B0604020202020204" pitchFamily="34" charset="0"/>
              <a:buChar char="•"/>
            </a:pPr>
            <a:r>
              <a:rPr lang="en-US" sz="1200" dirty="0"/>
              <a:t>SSH</a:t>
            </a:r>
          </a:p>
          <a:p>
            <a:pPr marL="285750" indent="-285750">
              <a:buFont typeface="Arial" panose="020B0604020202020204" pitchFamily="34" charset="0"/>
              <a:buChar char="•"/>
            </a:pPr>
            <a:r>
              <a:rPr lang="en-US" sz="1200" dirty="0"/>
              <a:t>Ping</a:t>
            </a:r>
          </a:p>
        </p:txBody>
      </p:sp>
      <p:sp>
        <p:nvSpPr>
          <p:cNvPr id="12" name="TextBox 11">
            <a:extLst>
              <a:ext uri="{FF2B5EF4-FFF2-40B4-BE49-F238E27FC236}">
                <a16:creationId xmlns:a16="http://schemas.microsoft.com/office/drawing/2014/main" id="{7D965A40-A95A-40C6-B542-F0173E3C93E2}"/>
              </a:ext>
            </a:extLst>
          </p:cNvPr>
          <p:cNvSpPr txBox="1"/>
          <p:nvPr/>
        </p:nvSpPr>
        <p:spPr>
          <a:xfrm>
            <a:off x="2110154" y="2258849"/>
            <a:ext cx="1317540" cy="369332"/>
          </a:xfrm>
          <a:prstGeom prst="rect">
            <a:avLst/>
          </a:prstGeom>
          <a:noFill/>
        </p:spPr>
        <p:txBody>
          <a:bodyPr wrap="none" rtlCol="0">
            <a:spAutoFit/>
          </a:bodyPr>
          <a:lstStyle/>
          <a:p>
            <a:r>
              <a:rPr lang="en-US" dirty="0"/>
              <a:t>IP: 10.0.0.1</a:t>
            </a:r>
          </a:p>
        </p:txBody>
      </p:sp>
      <p:sp>
        <p:nvSpPr>
          <p:cNvPr id="34" name="TextBox 33">
            <a:extLst>
              <a:ext uri="{FF2B5EF4-FFF2-40B4-BE49-F238E27FC236}">
                <a16:creationId xmlns:a16="http://schemas.microsoft.com/office/drawing/2014/main" id="{C9C5DA6E-0168-4F95-A9A8-41BCC42B1865}"/>
              </a:ext>
            </a:extLst>
          </p:cNvPr>
          <p:cNvSpPr txBox="1"/>
          <p:nvPr/>
        </p:nvSpPr>
        <p:spPr>
          <a:xfrm>
            <a:off x="9203359" y="2171700"/>
            <a:ext cx="1326582" cy="369332"/>
          </a:xfrm>
          <a:prstGeom prst="rect">
            <a:avLst/>
          </a:prstGeom>
          <a:noFill/>
        </p:spPr>
        <p:txBody>
          <a:bodyPr wrap="none" rtlCol="0">
            <a:spAutoFit/>
          </a:bodyPr>
          <a:lstStyle/>
          <a:p>
            <a:r>
              <a:rPr lang="en-US" dirty="0"/>
              <a:t>IP: 10.0.0.2</a:t>
            </a:r>
          </a:p>
        </p:txBody>
      </p:sp>
      <p:sp>
        <p:nvSpPr>
          <p:cNvPr id="35" name="TextBox 34">
            <a:extLst>
              <a:ext uri="{FF2B5EF4-FFF2-40B4-BE49-F238E27FC236}">
                <a16:creationId xmlns:a16="http://schemas.microsoft.com/office/drawing/2014/main" id="{6E011F5D-2877-4670-BBE5-A393A0E4DC72}"/>
              </a:ext>
            </a:extLst>
          </p:cNvPr>
          <p:cNvSpPr txBox="1"/>
          <p:nvPr/>
        </p:nvSpPr>
        <p:spPr>
          <a:xfrm>
            <a:off x="5508908" y="4200701"/>
            <a:ext cx="1324978" cy="369332"/>
          </a:xfrm>
          <a:prstGeom prst="rect">
            <a:avLst/>
          </a:prstGeom>
          <a:noFill/>
        </p:spPr>
        <p:txBody>
          <a:bodyPr wrap="none" rtlCol="0">
            <a:spAutoFit/>
          </a:bodyPr>
          <a:lstStyle/>
          <a:p>
            <a:r>
              <a:rPr lang="en-US" dirty="0"/>
              <a:t>IP: 20.0.0.1</a:t>
            </a:r>
          </a:p>
        </p:txBody>
      </p:sp>
      <p:sp>
        <p:nvSpPr>
          <p:cNvPr id="18" name="TextBox 17">
            <a:extLst>
              <a:ext uri="{FF2B5EF4-FFF2-40B4-BE49-F238E27FC236}">
                <a16:creationId xmlns:a16="http://schemas.microsoft.com/office/drawing/2014/main" id="{53A482AE-2F06-4DB3-9FAD-4AFAA3A9A89F}"/>
              </a:ext>
            </a:extLst>
          </p:cNvPr>
          <p:cNvSpPr txBox="1"/>
          <p:nvPr/>
        </p:nvSpPr>
        <p:spPr>
          <a:xfrm>
            <a:off x="5583529" y="2303182"/>
            <a:ext cx="1450012" cy="369332"/>
          </a:xfrm>
          <a:prstGeom prst="rect">
            <a:avLst/>
          </a:prstGeom>
          <a:noFill/>
        </p:spPr>
        <p:txBody>
          <a:bodyPr wrap="none" rtlCol="0">
            <a:spAutoFit/>
          </a:bodyPr>
          <a:lstStyle/>
          <a:p>
            <a:r>
              <a:rPr lang="en-US" dirty="0"/>
              <a:t>VIP: 10.0.0.3</a:t>
            </a:r>
          </a:p>
        </p:txBody>
      </p:sp>
      <p:sp>
        <p:nvSpPr>
          <p:cNvPr id="19" name="Multiplication Sign 18">
            <a:extLst>
              <a:ext uri="{FF2B5EF4-FFF2-40B4-BE49-F238E27FC236}">
                <a16:creationId xmlns:a16="http://schemas.microsoft.com/office/drawing/2014/main" id="{40CF3602-EB19-4D08-9D91-56712454D7CC}"/>
              </a:ext>
            </a:extLst>
          </p:cNvPr>
          <p:cNvSpPr/>
          <p:nvPr/>
        </p:nvSpPr>
        <p:spPr>
          <a:xfrm>
            <a:off x="2765168" y="632727"/>
            <a:ext cx="2818361" cy="4025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520BA1CA-E648-46E0-8EA3-AACC4A77D9E1}"/>
              </a:ext>
            </a:extLst>
          </p:cNvPr>
          <p:cNvCxnSpPr/>
          <p:nvPr/>
        </p:nvCxnSpPr>
        <p:spPr>
          <a:xfrm flipH="1">
            <a:off x="6308535" y="2236767"/>
            <a:ext cx="1259883" cy="0"/>
          </a:xfrm>
          <a:prstGeom prst="straightConnector1">
            <a:avLst/>
          </a:prstGeom>
          <a:ln w="31750">
            <a:solidFill>
              <a:srgbClr val="002060"/>
            </a:solidFill>
            <a:tailEnd type="triangle"/>
          </a:ln>
          <a:effectLst/>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359ED8-ADA5-4052-813B-20FCA99C3F5D}"/>
              </a:ext>
            </a:extLst>
          </p:cNvPr>
          <p:cNvSpPr txBox="1"/>
          <p:nvPr/>
        </p:nvSpPr>
        <p:spPr>
          <a:xfrm>
            <a:off x="6556581" y="2013842"/>
            <a:ext cx="1100438" cy="261610"/>
          </a:xfrm>
          <a:prstGeom prst="rect">
            <a:avLst/>
          </a:prstGeom>
          <a:noFill/>
        </p:spPr>
        <p:txBody>
          <a:bodyPr wrap="square" rtlCol="0">
            <a:spAutoFit/>
          </a:bodyPr>
          <a:lstStyle/>
          <a:p>
            <a:r>
              <a:rPr lang="en-US" sz="1100" dirty="0"/>
              <a:t>Packet sent</a:t>
            </a:r>
          </a:p>
        </p:txBody>
      </p:sp>
      <p:cxnSp>
        <p:nvCxnSpPr>
          <p:cNvPr id="31" name="Straight Arrow Connector 30">
            <a:extLst>
              <a:ext uri="{FF2B5EF4-FFF2-40B4-BE49-F238E27FC236}">
                <a16:creationId xmlns:a16="http://schemas.microsoft.com/office/drawing/2014/main" id="{8114F530-88C4-4F3F-BF22-7A9C9D9C5256}"/>
              </a:ext>
            </a:extLst>
          </p:cNvPr>
          <p:cNvCxnSpPr/>
          <p:nvPr/>
        </p:nvCxnSpPr>
        <p:spPr>
          <a:xfrm>
            <a:off x="6324324" y="2893853"/>
            <a:ext cx="1244094" cy="0"/>
          </a:xfrm>
          <a:prstGeom prst="straightConnector1">
            <a:avLst/>
          </a:prstGeom>
          <a:ln w="31750">
            <a:solidFill>
              <a:srgbClr val="00206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6A4270-062D-4AF5-8D5D-A5D162AB0984}"/>
              </a:ext>
            </a:extLst>
          </p:cNvPr>
          <p:cNvSpPr txBox="1"/>
          <p:nvPr/>
        </p:nvSpPr>
        <p:spPr>
          <a:xfrm>
            <a:off x="6260126" y="2912286"/>
            <a:ext cx="1505243" cy="430887"/>
          </a:xfrm>
          <a:prstGeom prst="rect">
            <a:avLst/>
          </a:prstGeom>
          <a:noFill/>
        </p:spPr>
        <p:txBody>
          <a:bodyPr wrap="square" rtlCol="0">
            <a:spAutoFit/>
          </a:bodyPr>
          <a:lstStyle/>
          <a:p>
            <a:r>
              <a:rPr lang="en-US" sz="1100" dirty="0"/>
              <a:t>NO ACK</a:t>
            </a:r>
          </a:p>
          <a:p>
            <a:r>
              <a:rPr lang="en-US" sz="1100" dirty="0"/>
              <a:t>Status: Node1 Down</a:t>
            </a:r>
          </a:p>
        </p:txBody>
      </p:sp>
      <p:cxnSp>
        <p:nvCxnSpPr>
          <p:cNvPr id="37" name="Straight Arrow Connector 36">
            <a:extLst>
              <a:ext uri="{FF2B5EF4-FFF2-40B4-BE49-F238E27FC236}">
                <a16:creationId xmlns:a16="http://schemas.microsoft.com/office/drawing/2014/main" id="{50F956AF-2CC9-4C99-8C02-7DA7E2077D25}"/>
              </a:ext>
            </a:extLst>
          </p:cNvPr>
          <p:cNvCxnSpPr>
            <a:cxnSpLocks/>
          </p:cNvCxnSpPr>
          <p:nvPr/>
        </p:nvCxnSpPr>
        <p:spPr>
          <a:xfrm flipH="1">
            <a:off x="7224533" y="3878583"/>
            <a:ext cx="723942" cy="857066"/>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F59948B-6059-465A-A57A-7517E1A198EA}"/>
              </a:ext>
            </a:extLst>
          </p:cNvPr>
          <p:cNvCxnSpPr>
            <a:cxnSpLocks/>
          </p:cNvCxnSpPr>
          <p:nvPr/>
        </p:nvCxnSpPr>
        <p:spPr>
          <a:xfrm flipV="1">
            <a:off x="7586504" y="4097358"/>
            <a:ext cx="769705" cy="904307"/>
          </a:xfrm>
          <a:prstGeom prst="straightConnector1">
            <a:avLst/>
          </a:prstGeom>
          <a:ln w="3175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CBDBB5-A38B-4500-A4C1-29EE5F206F49}"/>
              </a:ext>
            </a:extLst>
          </p:cNvPr>
          <p:cNvSpPr txBox="1"/>
          <p:nvPr/>
        </p:nvSpPr>
        <p:spPr>
          <a:xfrm rot="18588372">
            <a:off x="6946517" y="3828820"/>
            <a:ext cx="1100438" cy="430887"/>
          </a:xfrm>
          <a:prstGeom prst="rect">
            <a:avLst/>
          </a:prstGeom>
          <a:noFill/>
        </p:spPr>
        <p:txBody>
          <a:bodyPr wrap="square" rtlCol="0">
            <a:spAutoFit/>
          </a:bodyPr>
          <a:lstStyle/>
          <a:p>
            <a:r>
              <a:rPr lang="en-US" sz="1100" dirty="0"/>
              <a:t>Query packet for Node 1</a:t>
            </a:r>
          </a:p>
        </p:txBody>
      </p:sp>
      <p:sp>
        <p:nvSpPr>
          <p:cNvPr id="46" name="TextBox 45">
            <a:extLst>
              <a:ext uri="{FF2B5EF4-FFF2-40B4-BE49-F238E27FC236}">
                <a16:creationId xmlns:a16="http://schemas.microsoft.com/office/drawing/2014/main" id="{53272E10-7F2B-40EC-9F87-7E071D5B5E16}"/>
              </a:ext>
            </a:extLst>
          </p:cNvPr>
          <p:cNvSpPr txBox="1"/>
          <p:nvPr/>
        </p:nvSpPr>
        <p:spPr>
          <a:xfrm rot="18570245">
            <a:off x="7441303" y="4354589"/>
            <a:ext cx="1505243" cy="430887"/>
          </a:xfrm>
          <a:prstGeom prst="rect">
            <a:avLst/>
          </a:prstGeom>
          <a:noFill/>
        </p:spPr>
        <p:txBody>
          <a:bodyPr wrap="square" rtlCol="0">
            <a:spAutoFit/>
          </a:bodyPr>
          <a:lstStyle/>
          <a:p>
            <a:r>
              <a:rPr lang="en-US" sz="1100" dirty="0"/>
              <a:t>Status transferred : Node1 Down</a:t>
            </a:r>
          </a:p>
        </p:txBody>
      </p:sp>
      <p:cxnSp>
        <p:nvCxnSpPr>
          <p:cNvPr id="47" name="Straight Arrow Connector 46">
            <a:extLst>
              <a:ext uri="{FF2B5EF4-FFF2-40B4-BE49-F238E27FC236}">
                <a16:creationId xmlns:a16="http://schemas.microsoft.com/office/drawing/2014/main" id="{638BC9B7-53E9-4E14-8976-31626985C27B}"/>
              </a:ext>
            </a:extLst>
          </p:cNvPr>
          <p:cNvCxnSpPr>
            <a:cxnSpLocks/>
          </p:cNvCxnSpPr>
          <p:nvPr/>
        </p:nvCxnSpPr>
        <p:spPr>
          <a:xfrm flipH="1" flipV="1">
            <a:off x="4573940" y="4044263"/>
            <a:ext cx="667594" cy="1015015"/>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D6B9CEE-DA6B-4894-80E4-0CCC02D5EA7A}"/>
              </a:ext>
            </a:extLst>
          </p:cNvPr>
          <p:cNvSpPr txBox="1"/>
          <p:nvPr/>
        </p:nvSpPr>
        <p:spPr>
          <a:xfrm rot="3323733">
            <a:off x="4607785" y="4208462"/>
            <a:ext cx="1100438" cy="430887"/>
          </a:xfrm>
          <a:prstGeom prst="rect">
            <a:avLst/>
          </a:prstGeom>
          <a:noFill/>
        </p:spPr>
        <p:txBody>
          <a:bodyPr wrap="square" rtlCol="0">
            <a:spAutoFit/>
          </a:bodyPr>
          <a:lstStyle/>
          <a:p>
            <a:r>
              <a:rPr lang="en-US" sz="1100" dirty="0"/>
              <a:t>Query packet for Node 1</a:t>
            </a:r>
          </a:p>
        </p:txBody>
      </p:sp>
      <p:cxnSp>
        <p:nvCxnSpPr>
          <p:cNvPr id="51" name="Straight Arrow Connector 50">
            <a:extLst>
              <a:ext uri="{FF2B5EF4-FFF2-40B4-BE49-F238E27FC236}">
                <a16:creationId xmlns:a16="http://schemas.microsoft.com/office/drawing/2014/main" id="{4E3D7971-65E9-4A78-A9C3-D3EE29F5AF1F}"/>
              </a:ext>
            </a:extLst>
          </p:cNvPr>
          <p:cNvCxnSpPr>
            <a:cxnSpLocks/>
          </p:cNvCxnSpPr>
          <p:nvPr/>
        </p:nvCxnSpPr>
        <p:spPr>
          <a:xfrm rot="3412086">
            <a:off x="4168471" y="4705626"/>
            <a:ext cx="1244094" cy="0"/>
          </a:xfrm>
          <a:prstGeom prst="straightConnector1">
            <a:avLst/>
          </a:prstGeom>
          <a:ln w="31750">
            <a:solidFill>
              <a:srgbClr val="00206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3E6A6B-2B3D-4F02-BD92-BECE09A24067}"/>
              </a:ext>
            </a:extLst>
          </p:cNvPr>
          <p:cNvSpPr txBox="1"/>
          <p:nvPr/>
        </p:nvSpPr>
        <p:spPr>
          <a:xfrm rot="3372427">
            <a:off x="3868448" y="4689778"/>
            <a:ext cx="1505243" cy="430887"/>
          </a:xfrm>
          <a:prstGeom prst="rect">
            <a:avLst/>
          </a:prstGeom>
          <a:noFill/>
        </p:spPr>
        <p:txBody>
          <a:bodyPr wrap="square" rtlCol="0">
            <a:spAutoFit/>
          </a:bodyPr>
          <a:lstStyle/>
          <a:p>
            <a:r>
              <a:rPr lang="en-US" sz="1100" dirty="0"/>
              <a:t>NO ACK</a:t>
            </a:r>
          </a:p>
          <a:p>
            <a:r>
              <a:rPr lang="en-US" sz="1100" dirty="0"/>
              <a:t>Status: Node1 Down</a:t>
            </a:r>
          </a:p>
        </p:txBody>
      </p:sp>
      <p:sp>
        <p:nvSpPr>
          <p:cNvPr id="54" name="TextBox 53">
            <a:extLst>
              <a:ext uri="{FF2B5EF4-FFF2-40B4-BE49-F238E27FC236}">
                <a16:creationId xmlns:a16="http://schemas.microsoft.com/office/drawing/2014/main" id="{3926618F-2D00-4AEF-9ACD-FABC5634EC79}"/>
              </a:ext>
            </a:extLst>
          </p:cNvPr>
          <p:cNvSpPr txBox="1"/>
          <p:nvPr/>
        </p:nvSpPr>
        <p:spPr>
          <a:xfrm>
            <a:off x="7856577" y="2250805"/>
            <a:ext cx="1339055" cy="769441"/>
          </a:xfrm>
          <a:prstGeom prst="rect">
            <a:avLst/>
          </a:prstGeom>
          <a:noFill/>
        </p:spPr>
        <p:txBody>
          <a:bodyPr wrap="square" rtlCol="0">
            <a:spAutoFit/>
          </a:bodyPr>
          <a:lstStyle/>
          <a:p>
            <a:r>
              <a:rPr lang="en-US" sz="1100" dirty="0"/>
              <a:t>Node 2 will initiate failover and will take the services up</a:t>
            </a:r>
          </a:p>
        </p:txBody>
      </p:sp>
      <p:sp>
        <p:nvSpPr>
          <p:cNvPr id="55" name="TextBox 54">
            <a:extLst>
              <a:ext uri="{FF2B5EF4-FFF2-40B4-BE49-F238E27FC236}">
                <a16:creationId xmlns:a16="http://schemas.microsoft.com/office/drawing/2014/main" id="{C8EE9FF9-4114-44EC-8817-32C6D4B08E25}"/>
              </a:ext>
            </a:extLst>
          </p:cNvPr>
          <p:cNvSpPr txBox="1"/>
          <p:nvPr/>
        </p:nvSpPr>
        <p:spPr>
          <a:xfrm>
            <a:off x="8612013" y="4027795"/>
            <a:ext cx="3359596" cy="2462213"/>
          </a:xfrm>
          <a:prstGeom prst="rect">
            <a:avLst/>
          </a:prstGeom>
          <a:noFill/>
        </p:spPr>
        <p:txBody>
          <a:bodyPr wrap="square" rtlCol="0">
            <a:spAutoFit/>
          </a:bodyPr>
          <a:lstStyle/>
          <a:p>
            <a:pPr marL="342900" indent="-342900">
              <a:buFont typeface="+mj-lt"/>
              <a:buAutoNum type="arabicPeriod"/>
            </a:pPr>
            <a:r>
              <a:rPr lang="en-US" sz="1400" dirty="0"/>
              <a:t>Node 2 gets the status Down for Node 1, checks the application status on itself and finds Down.</a:t>
            </a:r>
          </a:p>
          <a:p>
            <a:pPr marL="342900" indent="-342900">
              <a:buFont typeface="+mj-lt"/>
              <a:buAutoNum type="arabicPeriod"/>
            </a:pPr>
            <a:r>
              <a:rPr lang="en-US" sz="1400" dirty="0"/>
              <a:t>Node 2 queries HB Node for Node 1 Status</a:t>
            </a:r>
          </a:p>
          <a:p>
            <a:pPr marL="342900" indent="-342900">
              <a:buFont typeface="+mj-lt"/>
              <a:buAutoNum type="arabicPeriod"/>
            </a:pPr>
            <a:r>
              <a:rPr lang="en-US" sz="1400" dirty="0"/>
              <a:t>HB Node also finds that Node 1 is not responding and sends the status to Node 2</a:t>
            </a:r>
          </a:p>
          <a:p>
            <a:pPr marL="342900" indent="-342900">
              <a:buFont typeface="+mj-lt"/>
              <a:buAutoNum type="arabicPeriod"/>
            </a:pPr>
            <a:r>
              <a:rPr lang="en-US" sz="1400" dirty="0"/>
              <a:t>Node 2 initiates failover.</a:t>
            </a:r>
          </a:p>
          <a:p>
            <a:pPr marL="342900" indent="-342900">
              <a:buFont typeface="+mj-lt"/>
              <a:buAutoNum type="arabicPeriod"/>
            </a:pPr>
            <a:r>
              <a:rPr lang="en-US" sz="1400" dirty="0"/>
              <a:t>The failover process will take 3 minutes as being set currently.</a:t>
            </a:r>
          </a:p>
        </p:txBody>
      </p:sp>
    </p:spTree>
    <p:extLst>
      <p:ext uri="{BB962C8B-B14F-4D97-AF65-F5344CB8AC3E}">
        <p14:creationId xmlns:p14="http://schemas.microsoft.com/office/powerpoint/2010/main" val="325186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4984-DB7C-47BA-B6CE-395795C253FB}"/>
              </a:ext>
            </a:extLst>
          </p:cNvPr>
          <p:cNvSpPr>
            <a:spLocks noGrp="1"/>
          </p:cNvSpPr>
          <p:nvPr>
            <p:ph type="title"/>
          </p:nvPr>
        </p:nvSpPr>
        <p:spPr>
          <a:xfrm>
            <a:off x="1371600" y="685800"/>
            <a:ext cx="9601200" cy="1485900"/>
          </a:xfrm>
        </p:spPr>
        <p:txBody>
          <a:bodyPr>
            <a:normAutofit/>
          </a:bodyPr>
          <a:lstStyle/>
          <a:p>
            <a:r>
              <a:rPr lang="en-US" sz="3600" dirty="0"/>
              <a:t>Scenario #2 – Node 2 Down </a:t>
            </a:r>
          </a:p>
        </p:txBody>
      </p:sp>
      <p:sp>
        <p:nvSpPr>
          <p:cNvPr id="14" name="Rectangle: Rounded Corners 13">
            <a:extLst>
              <a:ext uri="{FF2B5EF4-FFF2-40B4-BE49-F238E27FC236}">
                <a16:creationId xmlns:a16="http://schemas.microsoft.com/office/drawing/2014/main" id="{5532AF1E-5538-4F21-8003-40D593E6872E}"/>
              </a:ext>
            </a:extLst>
          </p:cNvPr>
          <p:cNvSpPr/>
          <p:nvPr/>
        </p:nvSpPr>
        <p:spPr>
          <a:xfrm>
            <a:off x="3445289" y="176597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1</a:t>
            </a:r>
          </a:p>
        </p:txBody>
      </p:sp>
      <p:sp>
        <p:nvSpPr>
          <p:cNvPr id="15" name="Rectangle: Rounded Corners 14">
            <a:extLst>
              <a:ext uri="{FF2B5EF4-FFF2-40B4-BE49-F238E27FC236}">
                <a16:creationId xmlns:a16="http://schemas.microsoft.com/office/drawing/2014/main" id="{C4A8A6DA-B9EA-4515-B7D8-E37BC644CF13}"/>
              </a:ext>
            </a:extLst>
          </p:cNvPr>
          <p:cNvSpPr/>
          <p:nvPr/>
        </p:nvSpPr>
        <p:spPr>
          <a:xfrm>
            <a:off x="7745620" y="176597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2</a:t>
            </a:r>
          </a:p>
        </p:txBody>
      </p:sp>
      <p:cxnSp>
        <p:nvCxnSpPr>
          <p:cNvPr id="17" name="Straight Arrow Connector 16">
            <a:extLst>
              <a:ext uri="{FF2B5EF4-FFF2-40B4-BE49-F238E27FC236}">
                <a16:creationId xmlns:a16="http://schemas.microsoft.com/office/drawing/2014/main" id="{C16F884C-06CC-4DCE-B9DC-83A31E7DE022}"/>
              </a:ext>
            </a:extLst>
          </p:cNvPr>
          <p:cNvCxnSpPr>
            <a:stCxn id="14" idx="3"/>
            <a:endCxn id="15" idx="1"/>
          </p:cNvCxnSpPr>
          <p:nvPr/>
        </p:nvCxnSpPr>
        <p:spPr>
          <a:xfrm>
            <a:off x="4903028" y="2693622"/>
            <a:ext cx="2842592" cy="0"/>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sp>
        <p:nvSpPr>
          <p:cNvPr id="20" name="Rectangle 19">
            <a:extLst>
              <a:ext uri="{FF2B5EF4-FFF2-40B4-BE49-F238E27FC236}">
                <a16:creationId xmlns:a16="http://schemas.microsoft.com/office/drawing/2014/main" id="{1309F490-07BB-4EA2-9E1D-3CA90ADBBA99}"/>
              </a:ext>
            </a:extLst>
          </p:cNvPr>
          <p:cNvSpPr/>
          <p:nvPr/>
        </p:nvSpPr>
        <p:spPr>
          <a:xfrm>
            <a:off x="3563972" y="2992329"/>
            <a:ext cx="1220372" cy="451338"/>
          </a:xfrm>
          <a:prstGeom prst="rect">
            <a:avLst/>
          </a:prstGeom>
          <a:solidFill>
            <a:schemeClr val="accent4">
              <a:lumMod val="50000"/>
            </a:schemeClr>
          </a:solidFill>
          <a:ln w="0" cmpd="dbl">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a:t>
            </a:r>
          </a:p>
        </p:txBody>
      </p:sp>
      <p:sp>
        <p:nvSpPr>
          <p:cNvPr id="21" name="Rectangle 20">
            <a:extLst>
              <a:ext uri="{FF2B5EF4-FFF2-40B4-BE49-F238E27FC236}">
                <a16:creationId xmlns:a16="http://schemas.microsoft.com/office/drawing/2014/main" id="{54D3F06E-CFD6-454C-8035-625CE21F98A7}"/>
              </a:ext>
            </a:extLst>
          </p:cNvPr>
          <p:cNvSpPr/>
          <p:nvPr/>
        </p:nvSpPr>
        <p:spPr>
          <a:xfrm>
            <a:off x="7864303" y="2992329"/>
            <a:ext cx="1220372" cy="451338"/>
          </a:xfrm>
          <a:prstGeom prst="rect">
            <a:avLst/>
          </a:prstGeom>
          <a:solidFill>
            <a:schemeClr val="accent5">
              <a:lumMod val="60000"/>
              <a:lumOff val="40000"/>
            </a:schemeClr>
          </a:solidFill>
          <a:ln w="0" cmpd="dbl">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Passive</a:t>
            </a:r>
          </a:p>
        </p:txBody>
      </p:sp>
      <p:sp>
        <p:nvSpPr>
          <p:cNvPr id="27" name="TextBox 26">
            <a:extLst>
              <a:ext uri="{FF2B5EF4-FFF2-40B4-BE49-F238E27FC236}">
                <a16:creationId xmlns:a16="http://schemas.microsoft.com/office/drawing/2014/main" id="{9FDB679A-C123-4471-8F69-777555BEDBFB}"/>
              </a:ext>
            </a:extLst>
          </p:cNvPr>
          <p:cNvSpPr txBox="1"/>
          <p:nvPr/>
        </p:nvSpPr>
        <p:spPr>
          <a:xfrm>
            <a:off x="848906" y="5677069"/>
            <a:ext cx="2264900" cy="830997"/>
          </a:xfrm>
          <a:prstGeom prst="rect">
            <a:avLst/>
          </a:prstGeom>
          <a:noFill/>
        </p:spPr>
        <p:txBody>
          <a:bodyPr wrap="square" rtlCol="0">
            <a:spAutoFit/>
          </a:bodyPr>
          <a:lstStyle/>
          <a:p>
            <a:r>
              <a:rPr lang="en-US" sz="1200" dirty="0"/>
              <a:t>Resources (Node 1):</a:t>
            </a:r>
          </a:p>
          <a:p>
            <a:pPr marL="285750" indent="-285750">
              <a:buFont typeface="Arial" panose="020B0604020202020204" pitchFamily="34" charset="0"/>
              <a:buChar char="•"/>
            </a:pPr>
            <a:r>
              <a:rPr lang="en-US" sz="1200" dirty="0"/>
              <a:t>IP</a:t>
            </a:r>
          </a:p>
          <a:p>
            <a:pPr marL="285750" indent="-285750">
              <a:buFont typeface="Arial" panose="020B0604020202020204" pitchFamily="34" charset="0"/>
              <a:buChar char="•"/>
            </a:pPr>
            <a:r>
              <a:rPr lang="en-US" sz="1200" dirty="0"/>
              <a:t>Filesystem</a:t>
            </a:r>
          </a:p>
          <a:p>
            <a:pPr marL="285750" indent="-285750">
              <a:buFont typeface="Arial" panose="020B0604020202020204" pitchFamily="34" charset="0"/>
              <a:buChar char="•"/>
            </a:pPr>
            <a:r>
              <a:rPr lang="en-US" sz="1200" dirty="0"/>
              <a:t>Application / Services</a:t>
            </a:r>
          </a:p>
        </p:txBody>
      </p:sp>
      <p:sp>
        <p:nvSpPr>
          <p:cNvPr id="22" name="Rectangle: Rounded Corners 21">
            <a:extLst>
              <a:ext uri="{FF2B5EF4-FFF2-40B4-BE49-F238E27FC236}">
                <a16:creationId xmlns:a16="http://schemas.microsoft.com/office/drawing/2014/main" id="{019FDBB6-67A4-4591-94F3-1659E5DD610D}"/>
              </a:ext>
            </a:extLst>
          </p:cNvPr>
          <p:cNvSpPr/>
          <p:nvPr/>
        </p:nvSpPr>
        <p:spPr>
          <a:xfrm>
            <a:off x="5443330" y="4591141"/>
            <a:ext cx="1457739" cy="1855304"/>
          </a:xfrm>
          <a:prstGeom prst="roundRect">
            <a:avLst/>
          </a:prstGeom>
          <a:solidFill>
            <a:srgbClr val="92D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HB</a:t>
            </a:r>
          </a:p>
          <a:p>
            <a:pPr algn="ctr"/>
            <a:r>
              <a:rPr lang="en-US" dirty="0">
                <a:solidFill>
                  <a:schemeClr val="tx1"/>
                </a:solidFill>
              </a:rPr>
              <a:t>Node</a:t>
            </a:r>
          </a:p>
        </p:txBody>
      </p:sp>
      <p:cxnSp>
        <p:nvCxnSpPr>
          <p:cNvPr id="23" name="Straight Arrow Connector 22">
            <a:extLst>
              <a:ext uri="{FF2B5EF4-FFF2-40B4-BE49-F238E27FC236}">
                <a16:creationId xmlns:a16="http://schemas.microsoft.com/office/drawing/2014/main" id="{0012E735-82EF-4E4F-8067-9E34AB87D200}"/>
              </a:ext>
            </a:extLst>
          </p:cNvPr>
          <p:cNvCxnSpPr>
            <a:cxnSpLocks/>
            <a:stCxn id="14" idx="2"/>
            <a:endCxn id="22" idx="1"/>
          </p:cNvCxnSpPr>
          <p:nvPr/>
        </p:nvCxnSpPr>
        <p:spPr>
          <a:xfrm>
            <a:off x="4174159" y="3621274"/>
            <a:ext cx="1269171" cy="1897519"/>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706BA6E1-07A3-4F00-A406-1936774E8E23}"/>
              </a:ext>
            </a:extLst>
          </p:cNvPr>
          <p:cNvCxnSpPr>
            <a:cxnSpLocks/>
            <a:stCxn id="15" idx="2"/>
            <a:endCxn id="22" idx="3"/>
          </p:cNvCxnSpPr>
          <p:nvPr/>
        </p:nvCxnSpPr>
        <p:spPr>
          <a:xfrm flipH="1">
            <a:off x="6901069" y="3621274"/>
            <a:ext cx="1573421" cy="1897519"/>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sp>
        <p:nvSpPr>
          <p:cNvPr id="33" name="TextBox 32">
            <a:extLst>
              <a:ext uri="{FF2B5EF4-FFF2-40B4-BE49-F238E27FC236}">
                <a16:creationId xmlns:a16="http://schemas.microsoft.com/office/drawing/2014/main" id="{BB5EF581-01D6-45D9-B470-0956700E7F11}"/>
              </a:ext>
            </a:extLst>
          </p:cNvPr>
          <p:cNvSpPr txBox="1"/>
          <p:nvPr/>
        </p:nvSpPr>
        <p:spPr>
          <a:xfrm>
            <a:off x="848906" y="4856612"/>
            <a:ext cx="2264900" cy="646331"/>
          </a:xfrm>
          <a:prstGeom prst="rect">
            <a:avLst/>
          </a:prstGeom>
          <a:noFill/>
        </p:spPr>
        <p:txBody>
          <a:bodyPr wrap="square" rtlCol="0">
            <a:spAutoFit/>
          </a:bodyPr>
          <a:lstStyle/>
          <a:p>
            <a:r>
              <a:rPr lang="en-US" sz="1200" dirty="0"/>
              <a:t>Communication Mode:</a:t>
            </a:r>
          </a:p>
          <a:p>
            <a:pPr marL="285750" indent="-285750">
              <a:buFont typeface="Arial" panose="020B0604020202020204" pitchFamily="34" charset="0"/>
              <a:buChar char="•"/>
            </a:pPr>
            <a:r>
              <a:rPr lang="en-US" sz="1200" dirty="0"/>
              <a:t>SSH</a:t>
            </a:r>
          </a:p>
          <a:p>
            <a:pPr marL="285750" indent="-285750">
              <a:buFont typeface="Arial" panose="020B0604020202020204" pitchFamily="34" charset="0"/>
              <a:buChar char="•"/>
            </a:pPr>
            <a:r>
              <a:rPr lang="en-US" sz="1200" dirty="0"/>
              <a:t>Ping</a:t>
            </a:r>
          </a:p>
        </p:txBody>
      </p:sp>
      <p:sp>
        <p:nvSpPr>
          <p:cNvPr id="12" name="TextBox 11">
            <a:extLst>
              <a:ext uri="{FF2B5EF4-FFF2-40B4-BE49-F238E27FC236}">
                <a16:creationId xmlns:a16="http://schemas.microsoft.com/office/drawing/2014/main" id="{7D965A40-A95A-40C6-B542-F0173E3C93E2}"/>
              </a:ext>
            </a:extLst>
          </p:cNvPr>
          <p:cNvSpPr txBox="1"/>
          <p:nvPr/>
        </p:nvSpPr>
        <p:spPr>
          <a:xfrm>
            <a:off x="2110154" y="2258849"/>
            <a:ext cx="1317540" cy="369332"/>
          </a:xfrm>
          <a:prstGeom prst="rect">
            <a:avLst/>
          </a:prstGeom>
          <a:noFill/>
        </p:spPr>
        <p:txBody>
          <a:bodyPr wrap="none" rtlCol="0">
            <a:spAutoFit/>
          </a:bodyPr>
          <a:lstStyle/>
          <a:p>
            <a:r>
              <a:rPr lang="en-US" dirty="0"/>
              <a:t>IP: 10.0.0.1</a:t>
            </a:r>
          </a:p>
        </p:txBody>
      </p:sp>
      <p:sp>
        <p:nvSpPr>
          <p:cNvPr id="34" name="TextBox 33">
            <a:extLst>
              <a:ext uri="{FF2B5EF4-FFF2-40B4-BE49-F238E27FC236}">
                <a16:creationId xmlns:a16="http://schemas.microsoft.com/office/drawing/2014/main" id="{C9C5DA6E-0168-4F95-A9A8-41BCC42B1865}"/>
              </a:ext>
            </a:extLst>
          </p:cNvPr>
          <p:cNvSpPr txBox="1"/>
          <p:nvPr/>
        </p:nvSpPr>
        <p:spPr>
          <a:xfrm>
            <a:off x="9203359" y="2171700"/>
            <a:ext cx="1326582" cy="369332"/>
          </a:xfrm>
          <a:prstGeom prst="rect">
            <a:avLst/>
          </a:prstGeom>
          <a:noFill/>
        </p:spPr>
        <p:txBody>
          <a:bodyPr wrap="none" rtlCol="0">
            <a:spAutoFit/>
          </a:bodyPr>
          <a:lstStyle/>
          <a:p>
            <a:r>
              <a:rPr lang="en-US" dirty="0"/>
              <a:t>IP: 10.0.0.2</a:t>
            </a:r>
          </a:p>
        </p:txBody>
      </p:sp>
      <p:sp>
        <p:nvSpPr>
          <p:cNvPr id="35" name="TextBox 34">
            <a:extLst>
              <a:ext uri="{FF2B5EF4-FFF2-40B4-BE49-F238E27FC236}">
                <a16:creationId xmlns:a16="http://schemas.microsoft.com/office/drawing/2014/main" id="{6E011F5D-2877-4670-BBE5-A393A0E4DC72}"/>
              </a:ext>
            </a:extLst>
          </p:cNvPr>
          <p:cNvSpPr txBox="1"/>
          <p:nvPr/>
        </p:nvSpPr>
        <p:spPr>
          <a:xfrm>
            <a:off x="5508908" y="4200701"/>
            <a:ext cx="1324978" cy="369332"/>
          </a:xfrm>
          <a:prstGeom prst="rect">
            <a:avLst/>
          </a:prstGeom>
          <a:noFill/>
        </p:spPr>
        <p:txBody>
          <a:bodyPr wrap="none" rtlCol="0">
            <a:spAutoFit/>
          </a:bodyPr>
          <a:lstStyle/>
          <a:p>
            <a:r>
              <a:rPr lang="en-US" dirty="0"/>
              <a:t>IP: 20.0.0.1</a:t>
            </a:r>
          </a:p>
        </p:txBody>
      </p:sp>
      <p:sp>
        <p:nvSpPr>
          <p:cNvPr id="18" name="TextBox 17">
            <a:extLst>
              <a:ext uri="{FF2B5EF4-FFF2-40B4-BE49-F238E27FC236}">
                <a16:creationId xmlns:a16="http://schemas.microsoft.com/office/drawing/2014/main" id="{53A482AE-2F06-4DB3-9FAD-4AFAA3A9A89F}"/>
              </a:ext>
            </a:extLst>
          </p:cNvPr>
          <p:cNvSpPr txBox="1"/>
          <p:nvPr/>
        </p:nvSpPr>
        <p:spPr>
          <a:xfrm>
            <a:off x="5583529" y="2303182"/>
            <a:ext cx="1450012" cy="369332"/>
          </a:xfrm>
          <a:prstGeom prst="rect">
            <a:avLst/>
          </a:prstGeom>
          <a:noFill/>
        </p:spPr>
        <p:txBody>
          <a:bodyPr wrap="none" rtlCol="0">
            <a:spAutoFit/>
          </a:bodyPr>
          <a:lstStyle/>
          <a:p>
            <a:r>
              <a:rPr lang="en-US" dirty="0"/>
              <a:t>VIP: 10.0.0.3</a:t>
            </a:r>
          </a:p>
        </p:txBody>
      </p:sp>
      <p:sp>
        <p:nvSpPr>
          <p:cNvPr id="19" name="Multiplication Sign 18">
            <a:extLst>
              <a:ext uri="{FF2B5EF4-FFF2-40B4-BE49-F238E27FC236}">
                <a16:creationId xmlns:a16="http://schemas.microsoft.com/office/drawing/2014/main" id="{40CF3602-EB19-4D08-9D91-56712454D7CC}"/>
              </a:ext>
            </a:extLst>
          </p:cNvPr>
          <p:cNvSpPr/>
          <p:nvPr/>
        </p:nvSpPr>
        <p:spPr>
          <a:xfrm>
            <a:off x="7040674" y="579669"/>
            <a:ext cx="2818361" cy="4025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520BA1CA-E648-46E0-8EA3-AACC4A77D9E1}"/>
              </a:ext>
            </a:extLst>
          </p:cNvPr>
          <p:cNvCxnSpPr/>
          <p:nvPr/>
        </p:nvCxnSpPr>
        <p:spPr>
          <a:xfrm flipH="1">
            <a:off x="5012283" y="2250218"/>
            <a:ext cx="1259883" cy="0"/>
          </a:xfrm>
          <a:prstGeom prst="straightConnector1">
            <a:avLst/>
          </a:prstGeom>
          <a:ln w="31750">
            <a:solidFill>
              <a:srgbClr val="002060"/>
            </a:solidFill>
            <a:headEnd type="triangle"/>
            <a:tailEnd type="none"/>
          </a:ln>
          <a:effectLst/>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359ED8-ADA5-4052-813B-20FCA99C3F5D}"/>
              </a:ext>
            </a:extLst>
          </p:cNvPr>
          <p:cNvSpPr txBox="1"/>
          <p:nvPr/>
        </p:nvSpPr>
        <p:spPr>
          <a:xfrm>
            <a:off x="5260329" y="2027293"/>
            <a:ext cx="1100438" cy="261610"/>
          </a:xfrm>
          <a:prstGeom prst="rect">
            <a:avLst/>
          </a:prstGeom>
          <a:noFill/>
        </p:spPr>
        <p:txBody>
          <a:bodyPr wrap="square" rtlCol="0">
            <a:spAutoFit/>
          </a:bodyPr>
          <a:lstStyle/>
          <a:p>
            <a:r>
              <a:rPr lang="en-US" sz="1100" dirty="0"/>
              <a:t>Packet sent</a:t>
            </a:r>
          </a:p>
        </p:txBody>
      </p:sp>
      <p:cxnSp>
        <p:nvCxnSpPr>
          <p:cNvPr id="31" name="Straight Arrow Connector 30">
            <a:extLst>
              <a:ext uri="{FF2B5EF4-FFF2-40B4-BE49-F238E27FC236}">
                <a16:creationId xmlns:a16="http://schemas.microsoft.com/office/drawing/2014/main" id="{8114F530-88C4-4F3F-BF22-7A9C9D9C5256}"/>
              </a:ext>
            </a:extLst>
          </p:cNvPr>
          <p:cNvCxnSpPr/>
          <p:nvPr/>
        </p:nvCxnSpPr>
        <p:spPr>
          <a:xfrm>
            <a:off x="5028751" y="2894487"/>
            <a:ext cx="1244094" cy="0"/>
          </a:xfrm>
          <a:prstGeom prst="straightConnector1">
            <a:avLst/>
          </a:prstGeom>
          <a:ln w="31750">
            <a:solidFill>
              <a:srgbClr val="002060"/>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6A4270-062D-4AF5-8D5D-A5D162AB0984}"/>
              </a:ext>
            </a:extLst>
          </p:cNvPr>
          <p:cNvSpPr txBox="1"/>
          <p:nvPr/>
        </p:nvSpPr>
        <p:spPr>
          <a:xfrm>
            <a:off x="4995203" y="2940692"/>
            <a:ext cx="1505243" cy="430887"/>
          </a:xfrm>
          <a:prstGeom prst="rect">
            <a:avLst/>
          </a:prstGeom>
          <a:noFill/>
        </p:spPr>
        <p:txBody>
          <a:bodyPr wrap="square" rtlCol="0">
            <a:spAutoFit/>
          </a:bodyPr>
          <a:lstStyle/>
          <a:p>
            <a:r>
              <a:rPr lang="en-US" sz="1100" dirty="0"/>
              <a:t>NO ACK</a:t>
            </a:r>
          </a:p>
          <a:p>
            <a:r>
              <a:rPr lang="en-US" sz="1100" dirty="0"/>
              <a:t>Status: Node2 Down</a:t>
            </a:r>
          </a:p>
        </p:txBody>
      </p:sp>
      <p:cxnSp>
        <p:nvCxnSpPr>
          <p:cNvPr id="37" name="Straight Arrow Connector 36">
            <a:extLst>
              <a:ext uri="{FF2B5EF4-FFF2-40B4-BE49-F238E27FC236}">
                <a16:creationId xmlns:a16="http://schemas.microsoft.com/office/drawing/2014/main" id="{50F956AF-2CC9-4C99-8C02-7DA7E2077D25}"/>
              </a:ext>
            </a:extLst>
          </p:cNvPr>
          <p:cNvCxnSpPr>
            <a:cxnSpLocks/>
          </p:cNvCxnSpPr>
          <p:nvPr/>
        </p:nvCxnSpPr>
        <p:spPr>
          <a:xfrm flipH="1">
            <a:off x="7224533" y="3878583"/>
            <a:ext cx="723942" cy="857066"/>
          </a:xfrm>
          <a:prstGeom prst="straightConnector1">
            <a:avLst/>
          </a:prstGeom>
          <a:ln w="3175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F59948B-6059-465A-A57A-7517E1A198EA}"/>
              </a:ext>
            </a:extLst>
          </p:cNvPr>
          <p:cNvCxnSpPr>
            <a:cxnSpLocks/>
          </p:cNvCxnSpPr>
          <p:nvPr/>
        </p:nvCxnSpPr>
        <p:spPr>
          <a:xfrm flipV="1">
            <a:off x="7586504" y="4097358"/>
            <a:ext cx="769705" cy="904307"/>
          </a:xfrm>
          <a:prstGeom prst="straightConnector1">
            <a:avLst/>
          </a:prstGeom>
          <a:ln w="31750">
            <a:solidFill>
              <a:srgbClr val="002060"/>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FCBDBB5-A38B-4500-A4C1-29EE5F206F49}"/>
              </a:ext>
            </a:extLst>
          </p:cNvPr>
          <p:cNvSpPr txBox="1"/>
          <p:nvPr/>
        </p:nvSpPr>
        <p:spPr>
          <a:xfrm rot="18588372">
            <a:off x="6946517" y="3828820"/>
            <a:ext cx="1100438" cy="430887"/>
          </a:xfrm>
          <a:prstGeom prst="rect">
            <a:avLst/>
          </a:prstGeom>
          <a:noFill/>
        </p:spPr>
        <p:txBody>
          <a:bodyPr wrap="square" rtlCol="0">
            <a:spAutoFit/>
          </a:bodyPr>
          <a:lstStyle/>
          <a:p>
            <a:r>
              <a:rPr lang="en-US" sz="1100" dirty="0"/>
              <a:t>Query packet for Node 2</a:t>
            </a:r>
          </a:p>
        </p:txBody>
      </p:sp>
      <p:sp>
        <p:nvSpPr>
          <p:cNvPr id="46" name="TextBox 45">
            <a:extLst>
              <a:ext uri="{FF2B5EF4-FFF2-40B4-BE49-F238E27FC236}">
                <a16:creationId xmlns:a16="http://schemas.microsoft.com/office/drawing/2014/main" id="{53272E10-7F2B-40EC-9F87-7E071D5B5E16}"/>
              </a:ext>
            </a:extLst>
          </p:cNvPr>
          <p:cNvSpPr txBox="1"/>
          <p:nvPr/>
        </p:nvSpPr>
        <p:spPr>
          <a:xfrm rot="18570245">
            <a:off x="7455371" y="4326453"/>
            <a:ext cx="1505243" cy="430887"/>
          </a:xfrm>
          <a:prstGeom prst="rect">
            <a:avLst/>
          </a:prstGeom>
          <a:noFill/>
        </p:spPr>
        <p:txBody>
          <a:bodyPr wrap="square" rtlCol="0">
            <a:spAutoFit/>
          </a:bodyPr>
          <a:lstStyle/>
          <a:p>
            <a:r>
              <a:rPr lang="en-US" sz="1100" dirty="0"/>
              <a:t>NO ACK</a:t>
            </a:r>
          </a:p>
          <a:p>
            <a:r>
              <a:rPr lang="en-US" sz="1100" dirty="0"/>
              <a:t>Status: Node2 Down</a:t>
            </a:r>
          </a:p>
        </p:txBody>
      </p:sp>
      <p:cxnSp>
        <p:nvCxnSpPr>
          <p:cNvPr id="47" name="Straight Arrow Connector 46">
            <a:extLst>
              <a:ext uri="{FF2B5EF4-FFF2-40B4-BE49-F238E27FC236}">
                <a16:creationId xmlns:a16="http://schemas.microsoft.com/office/drawing/2014/main" id="{638BC9B7-53E9-4E14-8976-31626985C27B}"/>
              </a:ext>
            </a:extLst>
          </p:cNvPr>
          <p:cNvCxnSpPr>
            <a:cxnSpLocks/>
          </p:cNvCxnSpPr>
          <p:nvPr/>
        </p:nvCxnSpPr>
        <p:spPr>
          <a:xfrm flipH="1" flipV="1">
            <a:off x="4573940" y="4044263"/>
            <a:ext cx="667594" cy="1015015"/>
          </a:xfrm>
          <a:prstGeom prst="straightConnector1">
            <a:avLst/>
          </a:prstGeom>
          <a:ln w="3175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D6B9CEE-DA6B-4894-80E4-0CCC02D5EA7A}"/>
              </a:ext>
            </a:extLst>
          </p:cNvPr>
          <p:cNvSpPr txBox="1"/>
          <p:nvPr/>
        </p:nvSpPr>
        <p:spPr>
          <a:xfrm rot="3323733">
            <a:off x="4607785" y="4208462"/>
            <a:ext cx="1100438" cy="430887"/>
          </a:xfrm>
          <a:prstGeom prst="rect">
            <a:avLst/>
          </a:prstGeom>
          <a:noFill/>
        </p:spPr>
        <p:txBody>
          <a:bodyPr wrap="square" rtlCol="0">
            <a:spAutoFit/>
          </a:bodyPr>
          <a:lstStyle/>
          <a:p>
            <a:r>
              <a:rPr lang="en-US" sz="1100" dirty="0"/>
              <a:t>Query packet for Node 2</a:t>
            </a:r>
          </a:p>
        </p:txBody>
      </p:sp>
      <p:cxnSp>
        <p:nvCxnSpPr>
          <p:cNvPr id="51" name="Straight Arrow Connector 50">
            <a:extLst>
              <a:ext uri="{FF2B5EF4-FFF2-40B4-BE49-F238E27FC236}">
                <a16:creationId xmlns:a16="http://schemas.microsoft.com/office/drawing/2014/main" id="{4E3D7971-65E9-4A78-A9C3-D3EE29F5AF1F}"/>
              </a:ext>
            </a:extLst>
          </p:cNvPr>
          <p:cNvCxnSpPr>
            <a:cxnSpLocks/>
          </p:cNvCxnSpPr>
          <p:nvPr/>
        </p:nvCxnSpPr>
        <p:spPr>
          <a:xfrm rot="3412086">
            <a:off x="4168471" y="4705626"/>
            <a:ext cx="1244094" cy="0"/>
          </a:xfrm>
          <a:prstGeom prst="straightConnector1">
            <a:avLst/>
          </a:prstGeom>
          <a:ln w="31750">
            <a:solidFill>
              <a:srgbClr val="00206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3E6A6B-2B3D-4F02-BD92-BECE09A24067}"/>
              </a:ext>
            </a:extLst>
          </p:cNvPr>
          <p:cNvSpPr txBox="1"/>
          <p:nvPr/>
        </p:nvSpPr>
        <p:spPr>
          <a:xfrm rot="3372427">
            <a:off x="3868448" y="4689778"/>
            <a:ext cx="1505243" cy="430887"/>
          </a:xfrm>
          <a:prstGeom prst="rect">
            <a:avLst/>
          </a:prstGeom>
          <a:noFill/>
        </p:spPr>
        <p:txBody>
          <a:bodyPr wrap="square" rtlCol="0">
            <a:spAutoFit/>
          </a:bodyPr>
          <a:lstStyle/>
          <a:p>
            <a:r>
              <a:rPr lang="en-US" sz="1100" dirty="0"/>
              <a:t>Status transferred: Node2 Down</a:t>
            </a:r>
          </a:p>
        </p:txBody>
      </p:sp>
      <p:sp>
        <p:nvSpPr>
          <p:cNvPr id="54" name="TextBox 53">
            <a:extLst>
              <a:ext uri="{FF2B5EF4-FFF2-40B4-BE49-F238E27FC236}">
                <a16:creationId xmlns:a16="http://schemas.microsoft.com/office/drawing/2014/main" id="{3926618F-2D00-4AEF-9ACD-FABC5634EC79}"/>
              </a:ext>
            </a:extLst>
          </p:cNvPr>
          <p:cNvSpPr txBox="1"/>
          <p:nvPr/>
        </p:nvSpPr>
        <p:spPr>
          <a:xfrm>
            <a:off x="3581568" y="2157273"/>
            <a:ext cx="1339055" cy="769441"/>
          </a:xfrm>
          <a:prstGeom prst="rect">
            <a:avLst/>
          </a:prstGeom>
          <a:noFill/>
        </p:spPr>
        <p:txBody>
          <a:bodyPr wrap="square" rtlCol="0">
            <a:spAutoFit/>
          </a:bodyPr>
          <a:lstStyle/>
          <a:p>
            <a:r>
              <a:rPr lang="en-US" sz="1100" dirty="0"/>
              <a:t>As services are already active on Node1, No Action will be taken.</a:t>
            </a:r>
          </a:p>
        </p:txBody>
      </p:sp>
      <p:sp>
        <p:nvSpPr>
          <p:cNvPr id="32" name="TextBox 31">
            <a:extLst>
              <a:ext uri="{FF2B5EF4-FFF2-40B4-BE49-F238E27FC236}">
                <a16:creationId xmlns:a16="http://schemas.microsoft.com/office/drawing/2014/main" id="{07AB61F5-3687-471A-8836-933B7D9E7498}"/>
              </a:ext>
            </a:extLst>
          </p:cNvPr>
          <p:cNvSpPr txBox="1"/>
          <p:nvPr/>
        </p:nvSpPr>
        <p:spPr>
          <a:xfrm>
            <a:off x="8808961" y="4252883"/>
            <a:ext cx="3359596" cy="1169551"/>
          </a:xfrm>
          <a:prstGeom prst="rect">
            <a:avLst/>
          </a:prstGeom>
          <a:noFill/>
        </p:spPr>
        <p:txBody>
          <a:bodyPr wrap="square" rtlCol="0">
            <a:spAutoFit/>
          </a:bodyPr>
          <a:lstStyle/>
          <a:p>
            <a:pPr marL="342900" indent="-342900">
              <a:buFont typeface="+mj-lt"/>
              <a:buAutoNum type="arabicPeriod"/>
            </a:pPr>
            <a:r>
              <a:rPr lang="en-US" sz="1400" dirty="0"/>
              <a:t>Node 1 gets the status Down for Node 2, checks the application status on itself and finds Active.</a:t>
            </a:r>
          </a:p>
          <a:p>
            <a:pPr marL="342900" indent="-342900">
              <a:buFont typeface="+mj-lt"/>
              <a:buAutoNum type="arabicPeriod"/>
            </a:pPr>
            <a:r>
              <a:rPr lang="en-US" sz="1400" dirty="0"/>
              <a:t>No action will be taken by Node 1 as services are active on it.</a:t>
            </a:r>
          </a:p>
        </p:txBody>
      </p:sp>
    </p:spTree>
    <p:extLst>
      <p:ext uri="{BB962C8B-B14F-4D97-AF65-F5344CB8AC3E}">
        <p14:creationId xmlns:p14="http://schemas.microsoft.com/office/powerpoint/2010/main" val="75765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4984-DB7C-47BA-B6CE-395795C253FB}"/>
              </a:ext>
            </a:extLst>
          </p:cNvPr>
          <p:cNvSpPr>
            <a:spLocks noGrp="1"/>
          </p:cNvSpPr>
          <p:nvPr>
            <p:ph type="title"/>
          </p:nvPr>
        </p:nvSpPr>
        <p:spPr>
          <a:xfrm>
            <a:off x="1371600" y="685800"/>
            <a:ext cx="9601200" cy="1485900"/>
          </a:xfrm>
        </p:spPr>
        <p:txBody>
          <a:bodyPr>
            <a:normAutofit/>
          </a:bodyPr>
          <a:lstStyle/>
          <a:p>
            <a:r>
              <a:rPr lang="en-US" sz="3600" dirty="0"/>
              <a:t>Scenario #3 – Network Unreachable/Down </a:t>
            </a:r>
          </a:p>
        </p:txBody>
      </p:sp>
      <p:sp>
        <p:nvSpPr>
          <p:cNvPr id="14" name="Rectangle: Rounded Corners 13">
            <a:extLst>
              <a:ext uri="{FF2B5EF4-FFF2-40B4-BE49-F238E27FC236}">
                <a16:creationId xmlns:a16="http://schemas.microsoft.com/office/drawing/2014/main" id="{5532AF1E-5538-4F21-8003-40D593E6872E}"/>
              </a:ext>
            </a:extLst>
          </p:cNvPr>
          <p:cNvSpPr/>
          <p:nvPr/>
        </p:nvSpPr>
        <p:spPr>
          <a:xfrm>
            <a:off x="3445289" y="176597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1</a:t>
            </a:r>
          </a:p>
        </p:txBody>
      </p:sp>
      <p:sp>
        <p:nvSpPr>
          <p:cNvPr id="15" name="Rectangle: Rounded Corners 14">
            <a:extLst>
              <a:ext uri="{FF2B5EF4-FFF2-40B4-BE49-F238E27FC236}">
                <a16:creationId xmlns:a16="http://schemas.microsoft.com/office/drawing/2014/main" id="{C4A8A6DA-B9EA-4515-B7D8-E37BC644CF13}"/>
              </a:ext>
            </a:extLst>
          </p:cNvPr>
          <p:cNvSpPr/>
          <p:nvPr/>
        </p:nvSpPr>
        <p:spPr>
          <a:xfrm>
            <a:off x="7745620" y="1765970"/>
            <a:ext cx="1457739" cy="1855304"/>
          </a:xfrm>
          <a:prstGeom prst="roundRect">
            <a:avLst/>
          </a:prstGeom>
          <a:solidFill>
            <a:schemeClr val="accent2"/>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Node 2</a:t>
            </a:r>
          </a:p>
        </p:txBody>
      </p:sp>
      <p:cxnSp>
        <p:nvCxnSpPr>
          <p:cNvPr id="17" name="Straight Arrow Connector 16">
            <a:extLst>
              <a:ext uri="{FF2B5EF4-FFF2-40B4-BE49-F238E27FC236}">
                <a16:creationId xmlns:a16="http://schemas.microsoft.com/office/drawing/2014/main" id="{C16F884C-06CC-4DCE-B9DC-83A31E7DE022}"/>
              </a:ext>
            </a:extLst>
          </p:cNvPr>
          <p:cNvCxnSpPr>
            <a:stCxn id="14" idx="3"/>
            <a:endCxn id="15" idx="1"/>
          </p:cNvCxnSpPr>
          <p:nvPr/>
        </p:nvCxnSpPr>
        <p:spPr>
          <a:xfrm>
            <a:off x="4903028" y="2693622"/>
            <a:ext cx="2842592" cy="0"/>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sp>
        <p:nvSpPr>
          <p:cNvPr id="20" name="Rectangle 19">
            <a:extLst>
              <a:ext uri="{FF2B5EF4-FFF2-40B4-BE49-F238E27FC236}">
                <a16:creationId xmlns:a16="http://schemas.microsoft.com/office/drawing/2014/main" id="{1309F490-07BB-4EA2-9E1D-3CA90ADBBA99}"/>
              </a:ext>
            </a:extLst>
          </p:cNvPr>
          <p:cNvSpPr/>
          <p:nvPr/>
        </p:nvSpPr>
        <p:spPr>
          <a:xfrm>
            <a:off x="3563972" y="2992329"/>
            <a:ext cx="1220372" cy="451338"/>
          </a:xfrm>
          <a:prstGeom prst="rect">
            <a:avLst/>
          </a:prstGeom>
          <a:solidFill>
            <a:schemeClr val="accent4">
              <a:lumMod val="50000"/>
            </a:schemeClr>
          </a:solidFill>
          <a:ln w="0" cmpd="dbl">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Active</a:t>
            </a:r>
          </a:p>
        </p:txBody>
      </p:sp>
      <p:sp>
        <p:nvSpPr>
          <p:cNvPr id="21" name="Rectangle 20">
            <a:extLst>
              <a:ext uri="{FF2B5EF4-FFF2-40B4-BE49-F238E27FC236}">
                <a16:creationId xmlns:a16="http://schemas.microsoft.com/office/drawing/2014/main" id="{54D3F06E-CFD6-454C-8035-625CE21F98A7}"/>
              </a:ext>
            </a:extLst>
          </p:cNvPr>
          <p:cNvSpPr/>
          <p:nvPr/>
        </p:nvSpPr>
        <p:spPr>
          <a:xfrm>
            <a:off x="7864303" y="2992329"/>
            <a:ext cx="1220372" cy="451338"/>
          </a:xfrm>
          <a:prstGeom prst="rect">
            <a:avLst/>
          </a:prstGeom>
          <a:solidFill>
            <a:schemeClr val="accent5">
              <a:lumMod val="60000"/>
              <a:lumOff val="40000"/>
            </a:schemeClr>
          </a:solidFill>
          <a:ln w="0" cmpd="dbl">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Passive</a:t>
            </a:r>
          </a:p>
        </p:txBody>
      </p:sp>
      <p:sp>
        <p:nvSpPr>
          <p:cNvPr id="27" name="TextBox 26">
            <a:extLst>
              <a:ext uri="{FF2B5EF4-FFF2-40B4-BE49-F238E27FC236}">
                <a16:creationId xmlns:a16="http://schemas.microsoft.com/office/drawing/2014/main" id="{9FDB679A-C123-4471-8F69-777555BEDBFB}"/>
              </a:ext>
            </a:extLst>
          </p:cNvPr>
          <p:cNvSpPr txBox="1"/>
          <p:nvPr/>
        </p:nvSpPr>
        <p:spPr>
          <a:xfrm>
            <a:off x="848906" y="5677069"/>
            <a:ext cx="2264900" cy="830997"/>
          </a:xfrm>
          <a:prstGeom prst="rect">
            <a:avLst/>
          </a:prstGeom>
          <a:noFill/>
        </p:spPr>
        <p:txBody>
          <a:bodyPr wrap="square" rtlCol="0">
            <a:spAutoFit/>
          </a:bodyPr>
          <a:lstStyle/>
          <a:p>
            <a:r>
              <a:rPr lang="en-US" sz="1200" dirty="0"/>
              <a:t>Resources (Node 1):</a:t>
            </a:r>
          </a:p>
          <a:p>
            <a:pPr marL="285750" indent="-285750">
              <a:buFont typeface="Arial" panose="020B0604020202020204" pitchFamily="34" charset="0"/>
              <a:buChar char="•"/>
            </a:pPr>
            <a:r>
              <a:rPr lang="en-US" sz="1200" dirty="0"/>
              <a:t>IP</a:t>
            </a:r>
          </a:p>
          <a:p>
            <a:pPr marL="285750" indent="-285750">
              <a:buFont typeface="Arial" panose="020B0604020202020204" pitchFamily="34" charset="0"/>
              <a:buChar char="•"/>
            </a:pPr>
            <a:r>
              <a:rPr lang="en-US" sz="1200" dirty="0"/>
              <a:t>Filesystem</a:t>
            </a:r>
          </a:p>
          <a:p>
            <a:pPr marL="285750" indent="-285750">
              <a:buFont typeface="Arial" panose="020B0604020202020204" pitchFamily="34" charset="0"/>
              <a:buChar char="•"/>
            </a:pPr>
            <a:r>
              <a:rPr lang="en-US" sz="1200" dirty="0"/>
              <a:t>Application / Services</a:t>
            </a:r>
          </a:p>
        </p:txBody>
      </p:sp>
      <p:sp>
        <p:nvSpPr>
          <p:cNvPr id="22" name="Rectangle: Rounded Corners 21">
            <a:extLst>
              <a:ext uri="{FF2B5EF4-FFF2-40B4-BE49-F238E27FC236}">
                <a16:creationId xmlns:a16="http://schemas.microsoft.com/office/drawing/2014/main" id="{019FDBB6-67A4-4591-94F3-1659E5DD610D}"/>
              </a:ext>
            </a:extLst>
          </p:cNvPr>
          <p:cNvSpPr/>
          <p:nvPr/>
        </p:nvSpPr>
        <p:spPr>
          <a:xfrm>
            <a:off x="5443330" y="4591141"/>
            <a:ext cx="1457739" cy="1855304"/>
          </a:xfrm>
          <a:prstGeom prst="roundRect">
            <a:avLst/>
          </a:prstGeom>
          <a:solidFill>
            <a:srgbClr val="92D05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HB</a:t>
            </a:r>
          </a:p>
          <a:p>
            <a:pPr algn="ctr"/>
            <a:r>
              <a:rPr lang="en-US" dirty="0">
                <a:solidFill>
                  <a:schemeClr val="tx1"/>
                </a:solidFill>
              </a:rPr>
              <a:t>Node</a:t>
            </a:r>
          </a:p>
        </p:txBody>
      </p:sp>
      <p:cxnSp>
        <p:nvCxnSpPr>
          <p:cNvPr id="23" name="Straight Arrow Connector 22">
            <a:extLst>
              <a:ext uri="{FF2B5EF4-FFF2-40B4-BE49-F238E27FC236}">
                <a16:creationId xmlns:a16="http://schemas.microsoft.com/office/drawing/2014/main" id="{0012E735-82EF-4E4F-8067-9E34AB87D200}"/>
              </a:ext>
            </a:extLst>
          </p:cNvPr>
          <p:cNvCxnSpPr>
            <a:cxnSpLocks/>
            <a:stCxn id="14" idx="2"/>
            <a:endCxn id="22" idx="1"/>
          </p:cNvCxnSpPr>
          <p:nvPr/>
        </p:nvCxnSpPr>
        <p:spPr>
          <a:xfrm>
            <a:off x="4174159" y="3621274"/>
            <a:ext cx="1269171" cy="1897519"/>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706BA6E1-07A3-4F00-A406-1936774E8E23}"/>
              </a:ext>
            </a:extLst>
          </p:cNvPr>
          <p:cNvCxnSpPr>
            <a:cxnSpLocks/>
            <a:stCxn id="15" idx="2"/>
            <a:endCxn id="22" idx="3"/>
          </p:cNvCxnSpPr>
          <p:nvPr/>
        </p:nvCxnSpPr>
        <p:spPr>
          <a:xfrm flipH="1">
            <a:off x="6901069" y="3621274"/>
            <a:ext cx="1573421" cy="1897519"/>
          </a:xfrm>
          <a:prstGeom prst="straightConnector1">
            <a:avLst/>
          </a:prstGeom>
          <a:ln cmpd="sng">
            <a:prstDash val="solid"/>
            <a:headEnd type="triangle" w="lg" len="sm"/>
            <a:tailEnd type="triangle" w="lg" len="sm"/>
          </a:ln>
        </p:spPr>
        <p:style>
          <a:lnRef idx="2">
            <a:schemeClr val="accent4"/>
          </a:lnRef>
          <a:fillRef idx="0">
            <a:schemeClr val="accent4"/>
          </a:fillRef>
          <a:effectRef idx="1">
            <a:schemeClr val="accent4"/>
          </a:effectRef>
          <a:fontRef idx="minor">
            <a:schemeClr val="tx1"/>
          </a:fontRef>
        </p:style>
      </p:cxnSp>
      <p:sp>
        <p:nvSpPr>
          <p:cNvPr id="33" name="TextBox 32">
            <a:extLst>
              <a:ext uri="{FF2B5EF4-FFF2-40B4-BE49-F238E27FC236}">
                <a16:creationId xmlns:a16="http://schemas.microsoft.com/office/drawing/2014/main" id="{BB5EF581-01D6-45D9-B470-0956700E7F11}"/>
              </a:ext>
            </a:extLst>
          </p:cNvPr>
          <p:cNvSpPr txBox="1"/>
          <p:nvPr/>
        </p:nvSpPr>
        <p:spPr>
          <a:xfrm>
            <a:off x="848906" y="4856612"/>
            <a:ext cx="2264900" cy="646331"/>
          </a:xfrm>
          <a:prstGeom prst="rect">
            <a:avLst/>
          </a:prstGeom>
          <a:noFill/>
        </p:spPr>
        <p:txBody>
          <a:bodyPr wrap="square" rtlCol="0">
            <a:spAutoFit/>
          </a:bodyPr>
          <a:lstStyle/>
          <a:p>
            <a:r>
              <a:rPr lang="en-US" sz="1200" dirty="0"/>
              <a:t>Communication Mode:</a:t>
            </a:r>
          </a:p>
          <a:p>
            <a:pPr marL="285750" indent="-285750">
              <a:buFont typeface="Arial" panose="020B0604020202020204" pitchFamily="34" charset="0"/>
              <a:buChar char="•"/>
            </a:pPr>
            <a:r>
              <a:rPr lang="en-US" sz="1200" dirty="0"/>
              <a:t>SSH</a:t>
            </a:r>
          </a:p>
          <a:p>
            <a:pPr marL="285750" indent="-285750">
              <a:buFont typeface="Arial" panose="020B0604020202020204" pitchFamily="34" charset="0"/>
              <a:buChar char="•"/>
            </a:pPr>
            <a:r>
              <a:rPr lang="en-US" sz="1200" dirty="0"/>
              <a:t>Ping</a:t>
            </a:r>
          </a:p>
        </p:txBody>
      </p:sp>
      <p:sp>
        <p:nvSpPr>
          <p:cNvPr id="12" name="TextBox 11">
            <a:extLst>
              <a:ext uri="{FF2B5EF4-FFF2-40B4-BE49-F238E27FC236}">
                <a16:creationId xmlns:a16="http://schemas.microsoft.com/office/drawing/2014/main" id="{7D965A40-A95A-40C6-B542-F0173E3C93E2}"/>
              </a:ext>
            </a:extLst>
          </p:cNvPr>
          <p:cNvSpPr txBox="1"/>
          <p:nvPr/>
        </p:nvSpPr>
        <p:spPr>
          <a:xfrm>
            <a:off x="2110154" y="2258849"/>
            <a:ext cx="1317540" cy="369332"/>
          </a:xfrm>
          <a:prstGeom prst="rect">
            <a:avLst/>
          </a:prstGeom>
          <a:noFill/>
        </p:spPr>
        <p:txBody>
          <a:bodyPr wrap="none" rtlCol="0">
            <a:spAutoFit/>
          </a:bodyPr>
          <a:lstStyle/>
          <a:p>
            <a:r>
              <a:rPr lang="en-US" dirty="0"/>
              <a:t>IP: 10.0.0.1</a:t>
            </a:r>
          </a:p>
        </p:txBody>
      </p:sp>
      <p:sp>
        <p:nvSpPr>
          <p:cNvPr id="34" name="TextBox 33">
            <a:extLst>
              <a:ext uri="{FF2B5EF4-FFF2-40B4-BE49-F238E27FC236}">
                <a16:creationId xmlns:a16="http://schemas.microsoft.com/office/drawing/2014/main" id="{C9C5DA6E-0168-4F95-A9A8-41BCC42B1865}"/>
              </a:ext>
            </a:extLst>
          </p:cNvPr>
          <p:cNvSpPr txBox="1"/>
          <p:nvPr/>
        </p:nvSpPr>
        <p:spPr>
          <a:xfrm>
            <a:off x="9203359" y="2171700"/>
            <a:ext cx="1326582" cy="369332"/>
          </a:xfrm>
          <a:prstGeom prst="rect">
            <a:avLst/>
          </a:prstGeom>
          <a:noFill/>
        </p:spPr>
        <p:txBody>
          <a:bodyPr wrap="none" rtlCol="0">
            <a:spAutoFit/>
          </a:bodyPr>
          <a:lstStyle/>
          <a:p>
            <a:r>
              <a:rPr lang="en-US" dirty="0"/>
              <a:t>IP: 10.0.0.2</a:t>
            </a:r>
          </a:p>
        </p:txBody>
      </p:sp>
      <p:sp>
        <p:nvSpPr>
          <p:cNvPr id="35" name="TextBox 34">
            <a:extLst>
              <a:ext uri="{FF2B5EF4-FFF2-40B4-BE49-F238E27FC236}">
                <a16:creationId xmlns:a16="http://schemas.microsoft.com/office/drawing/2014/main" id="{6E011F5D-2877-4670-BBE5-A393A0E4DC72}"/>
              </a:ext>
            </a:extLst>
          </p:cNvPr>
          <p:cNvSpPr txBox="1"/>
          <p:nvPr/>
        </p:nvSpPr>
        <p:spPr>
          <a:xfrm>
            <a:off x="5508908" y="4200701"/>
            <a:ext cx="1324978" cy="369332"/>
          </a:xfrm>
          <a:prstGeom prst="rect">
            <a:avLst/>
          </a:prstGeom>
          <a:noFill/>
        </p:spPr>
        <p:txBody>
          <a:bodyPr wrap="none" rtlCol="0">
            <a:spAutoFit/>
          </a:bodyPr>
          <a:lstStyle/>
          <a:p>
            <a:r>
              <a:rPr lang="en-US" dirty="0"/>
              <a:t>IP: 20.0.0.1</a:t>
            </a:r>
          </a:p>
        </p:txBody>
      </p:sp>
      <p:sp>
        <p:nvSpPr>
          <p:cNvPr id="18" name="TextBox 17">
            <a:extLst>
              <a:ext uri="{FF2B5EF4-FFF2-40B4-BE49-F238E27FC236}">
                <a16:creationId xmlns:a16="http://schemas.microsoft.com/office/drawing/2014/main" id="{53A482AE-2F06-4DB3-9FAD-4AFAA3A9A89F}"/>
              </a:ext>
            </a:extLst>
          </p:cNvPr>
          <p:cNvSpPr txBox="1"/>
          <p:nvPr/>
        </p:nvSpPr>
        <p:spPr>
          <a:xfrm>
            <a:off x="5583529" y="2303182"/>
            <a:ext cx="1450012" cy="369332"/>
          </a:xfrm>
          <a:prstGeom prst="rect">
            <a:avLst/>
          </a:prstGeom>
          <a:noFill/>
        </p:spPr>
        <p:txBody>
          <a:bodyPr wrap="none" rtlCol="0">
            <a:spAutoFit/>
          </a:bodyPr>
          <a:lstStyle/>
          <a:p>
            <a:r>
              <a:rPr lang="en-US" dirty="0"/>
              <a:t>VIP: 10.0.0.3</a:t>
            </a:r>
          </a:p>
        </p:txBody>
      </p:sp>
      <p:cxnSp>
        <p:nvCxnSpPr>
          <p:cNvPr id="28" name="Straight Arrow Connector 27">
            <a:extLst>
              <a:ext uri="{FF2B5EF4-FFF2-40B4-BE49-F238E27FC236}">
                <a16:creationId xmlns:a16="http://schemas.microsoft.com/office/drawing/2014/main" id="{520BA1CA-E648-46E0-8EA3-AACC4A77D9E1}"/>
              </a:ext>
            </a:extLst>
          </p:cNvPr>
          <p:cNvCxnSpPr/>
          <p:nvPr/>
        </p:nvCxnSpPr>
        <p:spPr>
          <a:xfrm flipH="1">
            <a:off x="5012283" y="2250218"/>
            <a:ext cx="1259883" cy="0"/>
          </a:xfrm>
          <a:prstGeom prst="straightConnector1">
            <a:avLst/>
          </a:prstGeom>
          <a:ln w="31750">
            <a:solidFill>
              <a:srgbClr val="002060"/>
            </a:solidFill>
            <a:headEnd type="triangle"/>
            <a:tailEnd type="none"/>
          </a:ln>
          <a:effectLst/>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4359ED8-ADA5-4052-813B-20FCA99C3F5D}"/>
              </a:ext>
            </a:extLst>
          </p:cNvPr>
          <p:cNvSpPr txBox="1"/>
          <p:nvPr/>
        </p:nvSpPr>
        <p:spPr>
          <a:xfrm>
            <a:off x="5260329" y="2027293"/>
            <a:ext cx="1100438" cy="261610"/>
          </a:xfrm>
          <a:prstGeom prst="rect">
            <a:avLst/>
          </a:prstGeom>
          <a:noFill/>
        </p:spPr>
        <p:txBody>
          <a:bodyPr wrap="square" rtlCol="0">
            <a:spAutoFit/>
          </a:bodyPr>
          <a:lstStyle/>
          <a:p>
            <a:r>
              <a:rPr lang="en-US" sz="1100" dirty="0"/>
              <a:t>Packet sent</a:t>
            </a:r>
          </a:p>
        </p:txBody>
      </p:sp>
      <p:cxnSp>
        <p:nvCxnSpPr>
          <p:cNvPr id="31" name="Straight Arrow Connector 30">
            <a:extLst>
              <a:ext uri="{FF2B5EF4-FFF2-40B4-BE49-F238E27FC236}">
                <a16:creationId xmlns:a16="http://schemas.microsoft.com/office/drawing/2014/main" id="{8114F530-88C4-4F3F-BF22-7A9C9D9C5256}"/>
              </a:ext>
            </a:extLst>
          </p:cNvPr>
          <p:cNvCxnSpPr/>
          <p:nvPr/>
        </p:nvCxnSpPr>
        <p:spPr>
          <a:xfrm>
            <a:off x="5028751" y="2894487"/>
            <a:ext cx="1244094" cy="0"/>
          </a:xfrm>
          <a:prstGeom prst="straightConnector1">
            <a:avLst/>
          </a:prstGeom>
          <a:ln w="31750">
            <a:solidFill>
              <a:srgbClr val="002060"/>
            </a:solidFill>
            <a:prstDash val="lg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6A4270-062D-4AF5-8D5D-A5D162AB0984}"/>
              </a:ext>
            </a:extLst>
          </p:cNvPr>
          <p:cNvSpPr txBox="1"/>
          <p:nvPr/>
        </p:nvSpPr>
        <p:spPr>
          <a:xfrm>
            <a:off x="4995203" y="2940692"/>
            <a:ext cx="1505243" cy="430887"/>
          </a:xfrm>
          <a:prstGeom prst="rect">
            <a:avLst/>
          </a:prstGeom>
          <a:noFill/>
        </p:spPr>
        <p:txBody>
          <a:bodyPr wrap="square" rtlCol="0">
            <a:spAutoFit/>
          </a:bodyPr>
          <a:lstStyle/>
          <a:p>
            <a:r>
              <a:rPr lang="en-US" sz="1100" dirty="0"/>
              <a:t>NO ACK</a:t>
            </a:r>
          </a:p>
          <a:p>
            <a:r>
              <a:rPr lang="en-US" sz="1100" dirty="0"/>
              <a:t>Status: Node2 Down</a:t>
            </a:r>
          </a:p>
        </p:txBody>
      </p:sp>
      <p:cxnSp>
        <p:nvCxnSpPr>
          <p:cNvPr id="47" name="Straight Arrow Connector 46">
            <a:extLst>
              <a:ext uri="{FF2B5EF4-FFF2-40B4-BE49-F238E27FC236}">
                <a16:creationId xmlns:a16="http://schemas.microsoft.com/office/drawing/2014/main" id="{638BC9B7-53E9-4E14-8976-31626985C27B}"/>
              </a:ext>
            </a:extLst>
          </p:cNvPr>
          <p:cNvCxnSpPr>
            <a:cxnSpLocks/>
          </p:cNvCxnSpPr>
          <p:nvPr/>
        </p:nvCxnSpPr>
        <p:spPr>
          <a:xfrm flipH="1" flipV="1">
            <a:off x="4573940" y="4044263"/>
            <a:ext cx="667594" cy="1015015"/>
          </a:xfrm>
          <a:prstGeom prst="straightConnector1">
            <a:avLst/>
          </a:prstGeom>
          <a:ln w="31750">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D6B9CEE-DA6B-4894-80E4-0CCC02D5EA7A}"/>
              </a:ext>
            </a:extLst>
          </p:cNvPr>
          <p:cNvSpPr txBox="1"/>
          <p:nvPr/>
        </p:nvSpPr>
        <p:spPr>
          <a:xfrm rot="3323733">
            <a:off x="4607785" y="4208462"/>
            <a:ext cx="1100438" cy="430887"/>
          </a:xfrm>
          <a:prstGeom prst="rect">
            <a:avLst/>
          </a:prstGeom>
          <a:noFill/>
        </p:spPr>
        <p:txBody>
          <a:bodyPr wrap="square" rtlCol="0">
            <a:spAutoFit/>
          </a:bodyPr>
          <a:lstStyle/>
          <a:p>
            <a:r>
              <a:rPr lang="en-US" sz="1100" dirty="0"/>
              <a:t>Query packet for Node 2</a:t>
            </a:r>
          </a:p>
        </p:txBody>
      </p:sp>
      <p:cxnSp>
        <p:nvCxnSpPr>
          <p:cNvPr id="51" name="Straight Arrow Connector 50">
            <a:extLst>
              <a:ext uri="{FF2B5EF4-FFF2-40B4-BE49-F238E27FC236}">
                <a16:creationId xmlns:a16="http://schemas.microsoft.com/office/drawing/2014/main" id="{4E3D7971-65E9-4A78-A9C3-D3EE29F5AF1F}"/>
              </a:ext>
            </a:extLst>
          </p:cNvPr>
          <p:cNvCxnSpPr>
            <a:cxnSpLocks/>
          </p:cNvCxnSpPr>
          <p:nvPr/>
        </p:nvCxnSpPr>
        <p:spPr>
          <a:xfrm rot="3412086">
            <a:off x="4168471" y="4705626"/>
            <a:ext cx="1244094" cy="0"/>
          </a:xfrm>
          <a:prstGeom prst="straightConnector1">
            <a:avLst/>
          </a:prstGeom>
          <a:ln w="31750">
            <a:solidFill>
              <a:srgbClr val="00206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C3E6A6B-2B3D-4F02-BD92-BECE09A24067}"/>
              </a:ext>
            </a:extLst>
          </p:cNvPr>
          <p:cNvSpPr txBox="1"/>
          <p:nvPr/>
        </p:nvSpPr>
        <p:spPr>
          <a:xfrm rot="3372427">
            <a:off x="3868448" y="4689778"/>
            <a:ext cx="1505243" cy="430887"/>
          </a:xfrm>
          <a:prstGeom prst="rect">
            <a:avLst/>
          </a:prstGeom>
          <a:noFill/>
        </p:spPr>
        <p:txBody>
          <a:bodyPr wrap="square" rtlCol="0">
            <a:spAutoFit/>
          </a:bodyPr>
          <a:lstStyle/>
          <a:p>
            <a:r>
              <a:rPr lang="en-US" sz="1100" dirty="0"/>
              <a:t>Status transferred: Node2 UP</a:t>
            </a:r>
          </a:p>
        </p:txBody>
      </p:sp>
      <p:sp>
        <p:nvSpPr>
          <p:cNvPr id="32" name="TextBox 31">
            <a:extLst>
              <a:ext uri="{FF2B5EF4-FFF2-40B4-BE49-F238E27FC236}">
                <a16:creationId xmlns:a16="http://schemas.microsoft.com/office/drawing/2014/main" id="{07AB61F5-3687-471A-8836-933B7D9E7498}"/>
              </a:ext>
            </a:extLst>
          </p:cNvPr>
          <p:cNvSpPr txBox="1"/>
          <p:nvPr/>
        </p:nvSpPr>
        <p:spPr>
          <a:xfrm>
            <a:off x="8808961" y="4252883"/>
            <a:ext cx="3359596" cy="954107"/>
          </a:xfrm>
          <a:prstGeom prst="rect">
            <a:avLst/>
          </a:prstGeom>
          <a:noFill/>
        </p:spPr>
        <p:txBody>
          <a:bodyPr wrap="square" rtlCol="0">
            <a:spAutoFit/>
          </a:bodyPr>
          <a:lstStyle/>
          <a:p>
            <a:pPr marL="342900" indent="-342900">
              <a:buFont typeface="+mj-lt"/>
              <a:buAutoNum type="arabicPeriod"/>
            </a:pPr>
            <a:r>
              <a:rPr lang="en-US" sz="1400" dirty="0"/>
              <a:t>Node 2 gets the status UP for Node 1 from HB Node</a:t>
            </a:r>
          </a:p>
          <a:p>
            <a:pPr marL="342900" indent="-342900">
              <a:buFont typeface="+mj-lt"/>
              <a:buAutoNum type="arabicPeriod"/>
            </a:pPr>
            <a:r>
              <a:rPr lang="en-US" sz="1400" dirty="0"/>
              <a:t>No action will be taken by Node 2 as services are active on Node 1.</a:t>
            </a:r>
          </a:p>
        </p:txBody>
      </p:sp>
      <p:cxnSp>
        <p:nvCxnSpPr>
          <p:cNvPr id="4" name="Straight Connector 3">
            <a:extLst>
              <a:ext uri="{FF2B5EF4-FFF2-40B4-BE49-F238E27FC236}">
                <a16:creationId xmlns:a16="http://schemas.microsoft.com/office/drawing/2014/main" id="{F2FD4DEC-9A97-4D8D-B672-BCCEE66A3677}"/>
              </a:ext>
            </a:extLst>
          </p:cNvPr>
          <p:cNvCxnSpPr>
            <a:cxnSpLocks/>
          </p:cNvCxnSpPr>
          <p:nvPr/>
        </p:nvCxnSpPr>
        <p:spPr>
          <a:xfrm>
            <a:off x="6500446" y="1561514"/>
            <a:ext cx="0" cy="2059760"/>
          </a:xfrm>
          <a:prstGeom prst="line">
            <a:avLst/>
          </a:prstGeom>
          <a:ln w="635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ED16421-3129-416C-8010-A17E2D4F956C}"/>
              </a:ext>
            </a:extLst>
          </p:cNvPr>
          <p:cNvCxnSpPr>
            <a:cxnSpLocks/>
          </p:cNvCxnSpPr>
          <p:nvPr/>
        </p:nvCxnSpPr>
        <p:spPr>
          <a:xfrm flipH="1">
            <a:off x="6658708" y="2236767"/>
            <a:ext cx="980051" cy="0"/>
          </a:xfrm>
          <a:prstGeom prst="straightConnector1">
            <a:avLst/>
          </a:prstGeom>
          <a:ln w="31750">
            <a:solidFill>
              <a:srgbClr val="002060"/>
            </a:solidFill>
            <a:tailEnd type="triangle"/>
          </a:ln>
          <a:effectLst/>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9935198-B4B5-4D1C-A79D-D005BD2E3113}"/>
              </a:ext>
            </a:extLst>
          </p:cNvPr>
          <p:cNvSpPr txBox="1"/>
          <p:nvPr/>
        </p:nvSpPr>
        <p:spPr>
          <a:xfrm>
            <a:off x="6752542" y="2025406"/>
            <a:ext cx="1100438" cy="261610"/>
          </a:xfrm>
          <a:prstGeom prst="rect">
            <a:avLst/>
          </a:prstGeom>
          <a:noFill/>
        </p:spPr>
        <p:txBody>
          <a:bodyPr wrap="square" rtlCol="0">
            <a:spAutoFit/>
          </a:bodyPr>
          <a:lstStyle/>
          <a:p>
            <a:r>
              <a:rPr lang="en-US" sz="1100" dirty="0"/>
              <a:t>Packet sent</a:t>
            </a:r>
          </a:p>
        </p:txBody>
      </p:sp>
      <p:cxnSp>
        <p:nvCxnSpPr>
          <p:cNvPr id="40" name="Straight Arrow Connector 39">
            <a:extLst>
              <a:ext uri="{FF2B5EF4-FFF2-40B4-BE49-F238E27FC236}">
                <a16:creationId xmlns:a16="http://schemas.microsoft.com/office/drawing/2014/main" id="{DC59A8C1-A479-4066-94DE-D209B111B534}"/>
              </a:ext>
            </a:extLst>
          </p:cNvPr>
          <p:cNvCxnSpPr>
            <a:cxnSpLocks/>
          </p:cNvCxnSpPr>
          <p:nvPr/>
        </p:nvCxnSpPr>
        <p:spPr>
          <a:xfrm>
            <a:off x="6678518" y="2891868"/>
            <a:ext cx="889900" cy="1986"/>
          </a:xfrm>
          <a:prstGeom prst="straightConnector1">
            <a:avLst/>
          </a:prstGeom>
          <a:ln w="31750">
            <a:solidFill>
              <a:srgbClr val="00206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FE63630-7085-43A0-84C7-A66C54249174}"/>
              </a:ext>
            </a:extLst>
          </p:cNvPr>
          <p:cNvSpPr txBox="1"/>
          <p:nvPr/>
        </p:nvSpPr>
        <p:spPr>
          <a:xfrm>
            <a:off x="6629266" y="2954178"/>
            <a:ext cx="1208788" cy="600164"/>
          </a:xfrm>
          <a:prstGeom prst="rect">
            <a:avLst/>
          </a:prstGeom>
          <a:noFill/>
        </p:spPr>
        <p:txBody>
          <a:bodyPr wrap="square" rtlCol="0">
            <a:spAutoFit/>
          </a:bodyPr>
          <a:lstStyle/>
          <a:p>
            <a:r>
              <a:rPr lang="en-US" sz="1100" dirty="0"/>
              <a:t>NO ACK</a:t>
            </a:r>
          </a:p>
          <a:p>
            <a:r>
              <a:rPr lang="en-US" sz="1100" dirty="0"/>
              <a:t>Status: Node1 Down</a:t>
            </a:r>
          </a:p>
        </p:txBody>
      </p:sp>
      <p:cxnSp>
        <p:nvCxnSpPr>
          <p:cNvPr id="53" name="Straight Arrow Connector 52">
            <a:extLst>
              <a:ext uri="{FF2B5EF4-FFF2-40B4-BE49-F238E27FC236}">
                <a16:creationId xmlns:a16="http://schemas.microsoft.com/office/drawing/2014/main" id="{F49AA287-4FF7-49D0-B226-2EA8C2E3C8D8}"/>
              </a:ext>
            </a:extLst>
          </p:cNvPr>
          <p:cNvCxnSpPr>
            <a:cxnSpLocks/>
          </p:cNvCxnSpPr>
          <p:nvPr/>
        </p:nvCxnSpPr>
        <p:spPr>
          <a:xfrm flipH="1">
            <a:off x="7224533" y="3878583"/>
            <a:ext cx="723942" cy="857066"/>
          </a:xfrm>
          <a:prstGeom prst="straightConnector1">
            <a:avLst/>
          </a:prstGeom>
          <a:ln w="317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CC72D80-1BD2-459C-B5CC-8D2EE499E0B9}"/>
              </a:ext>
            </a:extLst>
          </p:cNvPr>
          <p:cNvSpPr txBox="1"/>
          <p:nvPr/>
        </p:nvSpPr>
        <p:spPr>
          <a:xfrm rot="18588372">
            <a:off x="6946517" y="3828820"/>
            <a:ext cx="1100438" cy="430887"/>
          </a:xfrm>
          <a:prstGeom prst="rect">
            <a:avLst/>
          </a:prstGeom>
          <a:noFill/>
        </p:spPr>
        <p:txBody>
          <a:bodyPr wrap="square" rtlCol="0">
            <a:spAutoFit/>
          </a:bodyPr>
          <a:lstStyle/>
          <a:p>
            <a:r>
              <a:rPr lang="en-US" sz="1100" dirty="0"/>
              <a:t>Query packet for Node 1</a:t>
            </a:r>
          </a:p>
        </p:txBody>
      </p:sp>
      <p:sp>
        <p:nvSpPr>
          <p:cNvPr id="56" name="TextBox 55">
            <a:extLst>
              <a:ext uri="{FF2B5EF4-FFF2-40B4-BE49-F238E27FC236}">
                <a16:creationId xmlns:a16="http://schemas.microsoft.com/office/drawing/2014/main" id="{66733629-F112-470B-9ECD-5E36128F29F8}"/>
              </a:ext>
            </a:extLst>
          </p:cNvPr>
          <p:cNvSpPr txBox="1"/>
          <p:nvPr/>
        </p:nvSpPr>
        <p:spPr>
          <a:xfrm rot="18570245">
            <a:off x="7441303" y="4354589"/>
            <a:ext cx="1505243" cy="430887"/>
          </a:xfrm>
          <a:prstGeom prst="rect">
            <a:avLst/>
          </a:prstGeom>
          <a:noFill/>
        </p:spPr>
        <p:txBody>
          <a:bodyPr wrap="square" rtlCol="0">
            <a:spAutoFit/>
          </a:bodyPr>
          <a:lstStyle/>
          <a:p>
            <a:r>
              <a:rPr lang="en-US" sz="1100" dirty="0"/>
              <a:t>Status transferred : Node1 UP</a:t>
            </a:r>
          </a:p>
        </p:txBody>
      </p:sp>
      <p:cxnSp>
        <p:nvCxnSpPr>
          <p:cNvPr id="57" name="Straight Arrow Connector 56">
            <a:extLst>
              <a:ext uri="{FF2B5EF4-FFF2-40B4-BE49-F238E27FC236}">
                <a16:creationId xmlns:a16="http://schemas.microsoft.com/office/drawing/2014/main" id="{2F8877B7-694D-4A38-987D-7AA0D1DE41B3}"/>
              </a:ext>
            </a:extLst>
          </p:cNvPr>
          <p:cNvCxnSpPr>
            <a:cxnSpLocks/>
          </p:cNvCxnSpPr>
          <p:nvPr/>
        </p:nvCxnSpPr>
        <p:spPr>
          <a:xfrm flipV="1">
            <a:off x="7586504" y="4097358"/>
            <a:ext cx="769705" cy="904307"/>
          </a:xfrm>
          <a:prstGeom prst="straightConnector1">
            <a:avLst/>
          </a:prstGeom>
          <a:ln w="3175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7742027-B1AF-4FC9-A3D0-A7FFEF2E49BC}"/>
              </a:ext>
            </a:extLst>
          </p:cNvPr>
          <p:cNvSpPr txBox="1"/>
          <p:nvPr/>
        </p:nvSpPr>
        <p:spPr>
          <a:xfrm>
            <a:off x="7855077" y="2111873"/>
            <a:ext cx="1339055" cy="938719"/>
          </a:xfrm>
          <a:prstGeom prst="rect">
            <a:avLst/>
          </a:prstGeom>
          <a:noFill/>
        </p:spPr>
        <p:txBody>
          <a:bodyPr wrap="square" rtlCol="0">
            <a:spAutoFit/>
          </a:bodyPr>
          <a:lstStyle/>
          <a:p>
            <a:r>
              <a:rPr lang="en-US" sz="1100" dirty="0"/>
              <a:t>As services are active on Node1 and Node 1 status is also UP. No action to be taken.</a:t>
            </a:r>
          </a:p>
        </p:txBody>
      </p:sp>
      <p:sp>
        <p:nvSpPr>
          <p:cNvPr id="61" name="TextBox 60">
            <a:extLst>
              <a:ext uri="{FF2B5EF4-FFF2-40B4-BE49-F238E27FC236}">
                <a16:creationId xmlns:a16="http://schemas.microsoft.com/office/drawing/2014/main" id="{15B481FC-E677-435F-8182-E8724C836139}"/>
              </a:ext>
            </a:extLst>
          </p:cNvPr>
          <p:cNvSpPr txBox="1"/>
          <p:nvPr/>
        </p:nvSpPr>
        <p:spPr>
          <a:xfrm>
            <a:off x="3547689" y="2109389"/>
            <a:ext cx="1339055" cy="938719"/>
          </a:xfrm>
          <a:prstGeom prst="rect">
            <a:avLst/>
          </a:prstGeom>
          <a:noFill/>
        </p:spPr>
        <p:txBody>
          <a:bodyPr wrap="square" rtlCol="0">
            <a:spAutoFit/>
          </a:bodyPr>
          <a:lstStyle/>
          <a:p>
            <a:r>
              <a:rPr lang="en-US" sz="1100" dirty="0"/>
              <a:t>As services are active on Node1 and Node 1 status is also UP. No action to be taken.</a:t>
            </a:r>
          </a:p>
        </p:txBody>
      </p:sp>
    </p:spTree>
    <p:extLst>
      <p:ext uri="{BB962C8B-B14F-4D97-AF65-F5344CB8AC3E}">
        <p14:creationId xmlns:p14="http://schemas.microsoft.com/office/powerpoint/2010/main" val="153167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62E0D-FE5A-4E2B-9914-B56F4FC3900F}"/>
              </a:ext>
            </a:extLst>
          </p:cNvPr>
          <p:cNvSpPr>
            <a:spLocks noGrp="1"/>
          </p:cNvSpPr>
          <p:nvPr>
            <p:ph type="title"/>
          </p:nvPr>
        </p:nvSpPr>
        <p:spPr>
          <a:xfrm>
            <a:off x="1456006" y="2570871"/>
            <a:ext cx="9601200" cy="1485900"/>
          </a:xfrm>
        </p:spPr>
        <p:txBody>
          <a:bodyPr anchor="ctr">
            <a:normAutofit/>
          </a:bodyPr>
          <a:lstStyle/>
          <a:p>
            <a:pPr algn="ctr"/>
            <a:r>
              <a:rPr lang="en-US" dirty="0"/>
              <a:t>Thanks !</a:t>
            </a:r>
            <a:endParaRPr lang="en-US" sz="4000" dirty="0">
              <a:solidFill>
                <a:srgbClr val="0070C0"/>
              </a:solidFill>
            </a:endParaRPr>
          </a:p>
        </p:txBody>
      </p:sp>
    </p:spTree>
    <p:extLst>
      <p:ext uri="{BB962C8B-B14F-4D97-AF65-F5344CB8AC3E}">
        <p14:creationId xmlns:p14="http://schemas.microsoft.com/office/powerpoint/2010/main" val="190179588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115</TotalTime>
  <Words>662</Words>
  <Application>Microsoft Office PowerPoint</Application>
  <PresentationFormat>Widescreen</PresentationFormat>
  <Paragraphs>136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Book</vt:lpstr>
      <vt:lpstr>Crop</vt:lpstr>
      <vt:lpstr>Ackwarius</vt:lpstr>
      <vt:lpstr>Problem with other Clusters</vt:lpstr>
      <vt:lpstr>Split Brain Syndrome</vt:lpstr>
      <vt:lpstr>Ackwarius Architecture</vt:lpstr>
      <vt:lpstr>Scenarios (Scenario #3 mitigates Split Brain Syndrome)</vt:lpstr>
      <vt:lpstr>Scenario #1 – Node 1 Down</vt:lpstr>
      <vt:lpstr>Scenario #2 – Node 2 Down </vt:lpstr>
      <vt:lpstr>Scenario #3 – Network Unreachable/Down </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Ackwarius</dc:title>
  <dc:creator>Anuj Kalra</dc:creator>
  <cp:lastModifiedBy>Anuj Kalra</cp:lastModifiedBy>
  <cp:revision>19</cp:revision>
  <dcterms:created xsi:type="dcterms:W3CDTF">2018-08-29T07:24:30Z</dcterms:created>
  <dcterms:modified xsi:type="dcterms:W3CDTF">2018-08-29T09:20:24Z</dcterms:modified>
</cp:coreProperties>
</file>