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65" r:id="rId2"/>
    <p:sldId id="267" r:id="rId3"/>
    <p:sldId id="268" r:id="rId4"/>
    <p:sldId id="270" r:id="rId5"/>
    <p:sldId id="302" r:id="rId6"/>
    <p:sldId id="272" r:id="rId7"/>
    <p:sldId id="271" r:id="rId8"/>
    <p:sldId id="292" r:id="rId9"/>
    <p:sldId id="274" r:id="rId10"/>
    <p:sldId id="275" r:id="rId11"/>
    <p:sldId id="276" r:id="rId12"/>
    <p:sldId id="303" r:id="rId13"/>
    <p:sldId id="304" r:id="rId14"/>
    <p:sldId id="305" r:id="rId15"/>
    <p:sldId id="281" r:id="rId16"/>
    <p:sldId id="283" r:id="rId17"/>
    <p:sldId id="284" r:id="rId18"/>
    <p:sldId id="285" r:id="rId19"/>
    <p:sldId id="298" r:id="rId20"/>
    <p:sldId id="299" r:id="rId21"/>
    <p:sldId id="287" r:id="rId22"/>
    <p:sldId id="288" r:id="rId23"/>
    <p:sldId id="300" r:id="rId24"/>
    <p:sldId id="301" r:id="rId25"/>
    <p:sldId id="290" r:id="rId26"/>
    <p:sldId id="291" r:id="rId27"/>
  </p:sldIdLst>
  <p:sldSz cx="9144000" cy="6858000" type="screen4x3"/>
  <p:notesSz cx="6858000" cy="9144000"/>
  <p:defaultTextStyle>
    <a:defPPr>
      <a:defRPr lang="zh-CN"/>
    </a:defPPr>
    <a:lvl1pPr marL="0" algn="l" defTabSz="515620" rtl="0" eaLnBrk="1" latinLnBrk="0" hangingPunct="1">
      <a:defRPr sz="2000" kern="1200">
        <a:solidFill>
          <a:schemeClr val="tx1"/>
        </a:solidFill>
        <a:latin typeface="+mn-lt"/>
        <a:ea typeface="+mn-ea"/>
        <a:cs typeface="+mn-cs"/>
      </a:defRPr>
    </a:lvl1pPr>
    <a:lvl2pPr marL="515620" algn="l" defTabSz="515620" rtl="0" eaLnBrk="1" latinLnBrk="0" hangingPunct="1">
      <a:defRPr sz="2000" kern="1200">
        <a:solidFill>
          <a:schemeClr val="tx1"/>
        </a:solidFill>
        <a:latin typeface="+mn-lt"/>
        <a:ea typeface="+mn-ea"/>
        <a:cs typeface="+mn-cs"/>
      </a:defRPr>
    </a:lvl2pPr>
    <a:lvl3pPr marL="1031875" algn="l" defTabSz="515620" rtl="0" eaLnBrk="1" latinLnBrk="0" hangingPunct="1">
      <a:defRPr sz="2000" kern="1200">
        <a:solidFill>
          <a:schemeClr val="tx1"/>
        </a:solidFill>
        <a:latin typeface="+mn-lt"/>
        <a:ea typeface="+mn-ea"/>
        <a:cs typeface="+mn-cs"/>
      </a:defRPr>
    </a:lvl3pPr>
    <a:lvl4pPr marL="1547495" algn="l" defTabSz="515620" rtl="0" eaLnBrk="1" latinLnBrk="0" hangingPunct="1">
      <a:defRPr sz="2000" kern="1200">
        <a:solidFill>
          <a:schemeClr val="tx1"/>
        </a:solidFill>
        <a:latin typeface="+mn-lt"/>
        <a:ea typeface="+mn-ea"/>
        <a:cs typeface="+mn-cs"/>
      </a:defRPr>
    </a:lvl4pPr>
    <a:lvl5pPr marL="2063115" algn="l" defTabSz="515620" rtl="0" eaLnBrk="1" latinLnBrk="0" hangingPunct="1">
      <a:defRPr sz="2000" kern="1200">
        <a:solidFill>
          <a:schemeClr val="tx1"/>
        </a:solidFill>
        <a:latin typeface="+mn-lt"/>
        <a:ea typeface="+mn-ea"/>
        <a:cs typeface="+mn-cs"/>
      </a:defRPr>
    </a:lvl5pPr>
    <a:lvl6pPr marL="2579370" algn="l" defTabSz="515620" rtl="0" eaLnBrk="1" latinLnBrk="0" hangingPunct="1">
      <a:defRPr sz="2000" kern="1200">
        <a:solidFill>
          <a:schemeClr val="tx1"/>
        </a:solidFill>
        <a:latin typeface="+mn-lt"/>
        <a:ea typeface="+mn-ea"/>
        <a:cs typeface="+mn-cs"/>
      </a:defRPr>
    </a:lvl6pPr>
    <a:lvl7pPr marL="3094990" algn="l" defTabSz="515620" rtl="0" eaLnBrk="1" latinLnBrk="0" hangingPunct="1">
      <a:defRPr sz="2000" kern="1200">
        <a:solidFill>
          <a:schemeClr val="tx1"/>
        </a:solidFill>
        <a:latin typeface="+mn-lt"/>
        <a:ea typeface="+mn-ea"/>
        <a:cs typeface="+mn-cs"/>
      </a:defRPr>
    </a:lvl7pPr>
    <a:lvl8pPr marL="3610610" algn="l" defTabSz="515620" rtl="0" eaLnBrk="1" latinLnBrk="0" hangingPunct="1">
      <a:defRPr sz="2000" kern="1200">
        <a:solidFill>
          <a:schemeClr val="tx1"/>
        </a:solidFill>
        <a:latin typeface="+mn-lt"/>
        <a:ea typeface="+mn-ea"/>
        <a:cs typeface="+mn-cs"/>
      </a:defRPr>
    </a:lvl8pPr>
    <a:lvl9pPr marL="4126230" algn="l" defTabSz="51562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4812"/>
    <a:srgbClr val="FFFFFF"/>
    <a:srgbClr val="64109F"/>
    <a:srgbClr val="481579"/>
    <a:srgbClr val="3E0D6B"/>
    <a:srgbClr val="43185D"/>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115" d="100"/>
          <a:sy n="115" d="100"/>
        </p:scale>
        <p:origin x="1530" y="102"/>
      </p:cViewPr>
      <p:guideLst>
        <p:guide orient="horz" pos="2160"/>
        <p:guide pos="29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94278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2</a:t>
            </a:fld>
            <a:endParaRPr lang="zh-CN" altLang="en-US"/>
          </a:p>
        </p:txBody>
      </p:sp>
    </p:spTree>
    <p:extLst>
      <p:ext uri="{BB962C8B-B14F-4D97-AF65-F5344CB8AC3E}">
        <p14:creationId xmlns:p14="http://schemas.microsoft.com/office/powerpoint/2010/main" val="52233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12</a:t>
            </a:fld>
            <a:endParaRPr lang="zh-CN" altLang="en-US"/>
          </a:p>
        </p:txBody>
      </p:sp>
    </p:spTree>
    <p:extLst>
      <p:ext uri="{BB962C8B-B14F-4D97-AF65-F5344CB8AC3E}">
        <p14:creationId xmlns:p14="http://schemas.microsoft.com/office/powerpoint/2010/main" val="2404228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13</a:t>
            </a:fld>
            <a:endParaRPr lang="zh-CN" altLang="en-US"/>
          </a:p>
        </p:txBody>
      </p:sp>
    </p:spTree>
    <p:extLst>
      <p:ext uri="{BB962C8B-B14F-4D97-AF65-F5344CB8AC3E}">
        <p14:creationId xmlns:p14="http://schemas.microsoft.com/office/powerpoint/2010/main" val="254880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14</a:t>
            </a:fld>
            <a:endParaRPr lang="zh-CN" altLang="en-US"/>
          </a:p>
        </p:txBody>
      </p:sp>
    </p:spTree>
    <p:extLst>
      <p:ext uri="{BB962C8B-B14F-4D97-AF65-F5344CB8AC3E}">
        <p14:creationId xmlns:p14="http://schemas.microsoft.com/office/powerpoint/2010/main" val="2350451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15</a:t>
            </a:fld>
            <a:endParaRPr lang="zh-CN" altLang="en-US"/>
          </a:p>
        </p:txBody>
      </p:sp>
    </p:spTree>
    <p:extLst>
      <p:ext uri="{BB962C8B-B14F-4D97-AF65-F5344CB8AC3E}">
        <p14:creationId xmlns:p14="http://schemas.microsoft.com/office/powerpoint/2010/main" val="1616231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16</a:t>
            </a:fld>
            <a:endParaRPr lang="zh-CN" altLang="en-US"/>
          </a:p>
        </p:txBody>
      </p:sp>
    </p:spTree>
    <p:extLst>
      <p:ext uri="{BB962C8B-B14F-4D97-AF65-F5344CB8AC3E}">
        <p14:creationId xmlns:p14="http://schemas.microsoft.com/office/powerpoint/2010/main" val="140789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17</a:t>
            </a:fld>
            <a:endParaRPr lang="en-US" dirty="0"/>
          </a:p>
        </p:txBody>
      </p:sp>
    </p:spTree>
    <p:extLst>
      <p:ext uri="{BB962C8B-B14F-4D97-AF65-F5344CB8AC3E}">
        <p14:creationId xmlns:p14="http://schemas.microsoft.com/office/powerpoint/2010/main" val="782500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18</a:t>
            </a:fld>
            <a:endParaRPr lang="en-US" dirty="0"/>
          </a:p>
        </p:txBody>
      </p:sp>
    </p:spTree>
    <p:extLst>
      <p:ext uri="{BB962C8B-B14F-4D97-AF65-F5344CB8AC3E}">
        <p14:creationId xmlns:p14="http://schemas.microsoft.com/office/powerpoint/2010/main" val="983717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19</a:t>
            </a:fld>
            <a:endParaRPr lang="en-US" dirty="0"/>
          </a:p>
        </p:txBody>
      </p:sp>
    </p:spTree>
    <p:extLst>
      <p:ext uri="{BB962C8B-B14F-4D97-AF65-F5344CB8AC3E}">
        <p14:creationId xmlns:p14="http://schemas.microsoft.com/office/powerpoint/2010/main" val="231299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20</a:t>
            </a:fld>
            <a:endParaRPr lang="en-US" dirty="0"/>
          </a:p>
        </p:txBody>
      </p:sp>
    </p:spTree>
    <p:extLst>
      <p:ext uri="{BB962C8B-B14F-4D97-AF65-F5344CB8AC3E}">
        <p14:creationId xmlns:p14="http://schemas.microsoft.com/office/powerpoint/2010/main" val="3947355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21</a:t>
            </a:fld>
            <a:endParaRPr lang="en-US" dirty="0"/>
          </a:p>
        </p:txBody>
      </p:sp>
    </p:spTree>
    <p:extLst>
      <p:ext uri="{BB962C8B-B14F-4D97-AF65-F5344CB8AC3E}">
        <p14:creationId xmlns:p14="http://schemas.microsoft.com/office/powerpoint/2010/main" val="12465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3</a:t>
            </a:fld>
            <a:endParaRPr lang="zh-CN" altLang="en-US"/>
          </a:p>
        </p:txBody>
      </p:sp>
    </p:spTree>
    <p:extLst>
      <p:ext uri="{BB962C8B-B14F-4D97-AF65-F5344CB8AC3E}">
        <p14:creationId xmlns:p14="http://schemas.microsoft.com/office/powerpoint/2010/main" val="116847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22</a:t>
            </a:fld>
            <a:endParaRPr lang="en-US" dirty="0"/>
          </a:p>
        </p:txBody>
      </p:sp>
    </p:spTree>
    <p:extLst>
      <p:ext uri="{BB962C8B-B14F-4D97-AF65-F5344CB8AC3E}">
        <p14:creationId xmlns:p14="http://schemas.microsoft.com/office/powerpoint/2010/main" val="2837148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23</a:t>
            </a:fld>
            <a:endParaRPr lang="en-US" dirty="0"/>
          </a:p>
        </p:txBody>
      </p:sp>
    </p:spTree>
    <p:extLst>
      <p:ext uri="{BB962C8B-B14F-4D97-AF65-F5344CB8AC3E}">
        <p14:creationId xmlns:p14="http://schemas.microsoft.com/office/powerpoint/2010/main" val="3319844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24</a:t>
            </a:fld>
            <a:endParaRPr lang="en-US" dirty="0"/>
          </a:p>
        </p:txBody>
      </p:sp>
    </p:spTree>
    <p:extLst>
      <p:ext uri="{BB962C8B-B14F-4D97-AF65-F5344CB8AC3E}">
        <p14:creationId xmlns:p14="http://schemas.microsoft.com/office/powerpoint/2010/main" val="264963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25</a:t>
            </a:fld>
            <a:endParaRPr lang="en-US" dirty="0"/>
          </a:p>
        </p:txBody>
      </p:sp>
    </p:spTree>
    <p:extLst>
      <p:ext uri="{BB962C8B-B14F-4D97-AF65-F5344CB8AC3E}">
        <p14:creationId xmlns:p14="http://schemas.microsoft.com/office/powerpoint/2010/main" val="2775885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task is unspecified as a general video segmentation task, then there is an ambiguity of the correct level of granularity on the ground truth segments, and different human annotators would show different acceptable ways to segment the video. And one can see the agreement among the human annotators are around 80%-90% percent. Especially, they tend to agree on the main subjects but differ on the background ones.</a:t>
            </a:r>
          </a:p>
          <a:p>
            <a:endParaRPr lang="en-US" baseline="0" dirty="0"/>
          </a:p>
          <a:p>
            <a:r>
              <a:rPr lang="en-US" baseline="0" dirty="0"/>
              <a:t>It unifies video and image segmentation benchmark together and allows the testing of coarse-to-fine methods because it </a:t>
            </a:r>
          </a:p>
          <a:p>
            <a:endParaRPr lang="en-US" baseline="0" dirty="0"/>
          </a:p>
          <a:p>
            <a:r>
              <a:rPr lang="en-US" baseline="0" dirty="0"/>
              <a:t>Simple baseline like image segmentation + optical flow actually outperforms all the tested video segmentation methods.</a:t>
            </a:r>
            <a:endParaRPr lang="en-US" dirty="0"/>
          </a:p>
        </p:txBody>
      </p:sp>
      <p:sp>
        <p:nvSpPr>
          <p:cNvPr id="4" name="Slide Number Placeholder 3"/>
          <p:cNvSpPr>
            <a:spLocks noGrp="1"/>
          </p:cNvSpPr>
          <p:nvPr>
            <p:ph type="sldNum" sz="quarter" idx="10"/>
          </p:nvPr>
        </p:nvSpPr>
        <p:spPr/>
        <p:txBody>
          <a:bodyPr/>
          <a:lstStyle/>
          <a:p>
            <a:pPr>
              <a:defRPr/>
            </a:pPr>
            <a:fld id="{C8773CB8-0011-4DB1-B403-E40B0535CB31}" type="slidenum">
              <a:rPr lang="en-US" smtClean="0"/>
              <a:pPr>
                <a:defRPr/>
              </a:pPr>
              <a:t>26</a:t>
            </a:fld>
            <a:endParaRPr lang="en-US" dirty="0"/>
          </a:p>
        </p:txBody>
      </p:sp>
    </p:spTree>
    <p:extLst>
      <p:ext uri="{BB962C8B-B14F-4D97-AF65-F5344CB8AC3E}">
        <p14:creationId xmlns:p14="http://schemas.microsoft.com/office/powerpoint/2010/main" val="162149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5</a:t>
            </a:fld>
            <a:endParaRPr lang="zh-CN" altLang="en-US"/>
          </a:p>
        </p:txBody>
      </p:sp>
    </p:spTree>
    <p:extLst>
      <p:ext uri="{BB962C8B-B14F-4D97-AF65-F5344CB8AC3E}">
        <p14:creationId xmlns:p14="http://schemas.microsoft.com/office/powerpoint/2010/main" val="16565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6</a:t>
            </a:fld>
            <a:endParaRPr lang="en-US"/>
          </a:p>
        </p:txBody>
      </p:sp>
    </p:spTree>
    <p:extLst>
      <p:ext uri="{BB962C8B-B14F-4D97-AF65-F5344CB8AC3E}">
        <p14:creationId xmlns:p14="http://schemas.microsoft.com/office/powerpoint/2010/main" val="385123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7</a:t>
            </a:fld>
            <a:endParaRPr lang="en-US"/>
          </a:p>
        </p:txBody>
      </p:sp>
    </p:spTree>
    <p:extLst>
      <p:ext uri="{BB962C8B-B14F-4D97-AF65-F5344CB8AC3E}">
        <p14:creationId xmlns:p14="http://schemas.microsoft.com/office/powerpoint/2010/main" val="397914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8</a:t>
            </a:fld>
            <a:endParaRPr lang="en-US"/>
          </a:p>
        </p:txBody>
      </p:sp>
    </p:spTree>
    <p:extLst>
      <p:ext uri="{BB962C8B-B14F-4D97-AF65-F5344CB8AC3E}">
        <p14:creationId xmlns:p14="http://schemas.microsoft.com/office/powerpoint/2010/main" val="352794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9</a:t>
            </a:fld>
            <a:endParaRPr lang="zh-CN" altLang="en-US"/>
          </a:p>
        </p:txBody>
      </p:sp>
    </p:spTree>
    <p:extLst>
      <p:ext uri="{BB962C8B-B14F-4D97-AF65-F5344CB8AC3E}">
        <p14:creationId xmlns:p14="http://schemas.microsoft.com/office/powerpoint/2010/main" val="373581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10</a:t>
            </a:fld>
            <a:endParaRPr lang="zh-CN" altLang="en-US"/>
          </a:p>
        </p:txBody>
      </p:sp>
    </p:spTree>
    <p:extLst>
      <p:ext uri="{BB962C8B-B14F-4D97-AF65-F5344CB8AC3E}">
        <p14:creationId xmlns:p14="http://schemas.microsoft.com/office/powerpoint/2010/main" val="2948846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 </a:t>
            </a:r>
            <a:r>
              <a:rPr lang="en-US" err="1"/>
              <a:t>Grundmann</a:t>
            </a:r>
            <a:r>
              <a:rPr lang="en-US"/>
              <a:t>, V. </a:t>
            </a:r>
            <a:r>
              <a:rPr lang="en-US" err="1"/>
              <a:t>Kwatra</a:t>
            </a:r>
            <a:r>
              <a:rPr lang="en-US"/>
              <a:t>, M. Han, and I. Essa. Efficient hierarchical graph-based video segmentation. In CVPR, pages 2141–2148, 2010.</a:t>
            </a:r>
          </a:p>
          <a:p>
            <a:r>
              <a:rPr lang="en-US"/>
              <a:t>[2] H. Jiang, G. Zhang, H. Wang, and H. </a:t>
            </a:r>
            <a:r>
              <a:rPr lang="en-US" err="1"/>
              <a:t>Bao</a:t>
            </a:r>
            <a:r>
              <a:rPr lang="en-US"/>
              <a:t>. </a:t>
            </a:r>
            <a:r>
              <a:rPr lang="en-US" err="1"/>
              <a:t>Spatio</a:t>
            </a:r>
            <a:r>
              <a:rPr lang="en-US"/>
              <a:t>-temporal video segmentation of static scenes and its applications. IEEE Trans. Multimedia, 17(1):3–15, 2015.</a:t>
            </a:r>
          </a:p>
          <a:p>
            <a:r>
              <a:rPr lang="en-US"/>
              <a:t>[3] F. Galasso, M. </a:t>
            </a:r>
            <a:r>
              <a:rPr lang="en-US" err="1"/>
              <a:t>Keuper</a:t>
            </a:r>
            <a:r>
              <a:rPr lang="en-US"/>
              <a:t>, T. </a:t>
            </a:r>
            <a:r>
              <a:rPr lang="en-US" err="1"/>
              <a:t>Brox</a:t>
            </a:r>
            <a:r>
              <a:rPr lang="en-US"/>
              <a:t>, and B. Schiele. Spectral graph reduction for efficient image and streaming video segmentation. In CVPR, 2014.</a:t>
            </a:r>
          </a:p>
          <a:p>
            <a:r>
              <a:rPr lang="en-US"/>
              <a:t>[4] C.-P. Yu, H. Le, G. </a:t>
            </a:r>
            <a:r>
              <a:rPr lang="en-US" err="1"/>
              <a:t>Zelinsky</a:t>
            </a:r>
            <a:r>
              <a:rPr lang="en-US"/>
              <a:t>, and D. Samaras. Efficient video segmentation using parametric graph partitioning. In ICCV, 2015.</a:t>
            </a:r>
          </a:p>
        </p:txBody>
      </p:sp>
      <p:sp>
        <p:nvSpPr>
          <p:cNvPr id="4" name="Slide Number Placeholder 3"/>
          <p:cNvSpPr>
            <a:spLocks noGrp="1"/>
          </p:cNvSpPr>
          <p:nvPr>
            <p:ph type="sldNum" sz="quarter" idx="10"/>
          </p:nvPr>
        </p:nvSpPr>
        <p:spPr/>
        <p:txBody>
          <a:bodyPr/>
          <a:lstStyle/>
          <a:p>
            <a:fld id="{78272706-4A1C-4E12-9CAC-1B758652654F}" type="slidenum">
              <a:rPr lang="zh-CN" altLang="en-US" smtClean="0"/>
              <a:pPr/>
              <a:t>11</a:t>
            </a:fld>
            <a:endParaRPr lang="zh-CN" altLang="en-US"/>
          </a:p>
        </p:txBody>
      </p:sp>
    </p:spTree>
    <p:extLst>
      <p:ext uri="{BB962C8B-B14F-4D97-AF65-F5344CB8AC3E}">
        <p14:creationId xmlns:p14="http://schemas.microsoft.com/office/powerpoint/2010/main" val="46128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a:t>单击此处编辑母版标题样式</a:t>
            </a:r>
          </a:p>
        </p:txBody>
      </p:sp>
      <p:sp>
        <p:nvSpPr>
          <p:cNvPr id="3" name="Subtitle 2"/>
          <p:cNvSpPr>
            <a:spLocks noGrp="1"/>
          </p:cNvSpPr>
          <p:nvPr>
            <p:ph type="subTitle" idx="1" hasCustomPrompt="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anose="05020102010507070707"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p>
        </p:txBody>
      </p:sp>
      <p:sp>
        <p:nvSpPr>
          <p:cNvPr id="4" name="Text Placeholder 3"/>
          <p:cNvSpPr>
            <a:spLocks noGrp="1"/>
          </p:cNvSpPr>
          <p:nvPr>
            <p:ph type="body" sz="half" idx="2" hasCustomPrompt="1"/>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anose="05020102010507070707"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hasCustomPrompt="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a:t>单击此处编辑母版标题样式</a:t>
            </a:r>
          </a:p>
        </p:txBody>
      </p:sp>
      <p:sp>
        <p:nvSpPr>
          <p:cNvPr id="3" name="Vertical Text Placeholder 2"/>
          <p:cNvSpPr>
            <a:spLocks noGrp="1"/>
          </p:cNvSpPr>
          <p:nvPr>
            <p:ph type="body" orient="vert" idx="1" hasCustomPrompt="1"/>
          </p:nvPr>
        </p:nvSpPr>
        <p:spPr>
          <a:xfrm>
            <a:off x="511174" y="417513"/>
            <a:ext cx="6499225" cy="5708650"/>
          </a:xfrm>
        </p:spPr>
        <p:txBody>
          <a:bodyPr vert="eaVert"/>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2018/11/13</a:t>
            </a:fld>
            <a:endParaRPr kumimoji="1" lang="zh-CN" alt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Date Placeholder 3"/>
          <p:cNvSpPr>
            <a:spLocks noGrp="1" noChangeArrowheads="1"/>
          </p:cNvSpPr>
          <p:nvPr>
            <p:ph type="dt" sz="half" idx="10"/>
          </p:nvPr>
        </p:nvSpPr>
        <p:spPr/>
        <p:txBody>
          <a:bodyPr/>
          <a:lstStyle>
            <a:lvl1pPr>
              <a:defRPr/>
            </a:lvl1pPr>
          </a:lstStyle>
          <a:p>
            <a:pPr>
              <a:defRPr/>
            </a:pPr>
            <a:fld id="{D8BCB2EC-4FD3-4866-B446-06B871C7BC12}" type="datetime1">
              <a:rPr lang="zh-CN" altLang="en-US"/>
              <a:t>2018/11/13</a:t>
            </a:fld>
            <a:endParaRPr lang="en-US" altLang="zh-CN" sz="1800">
              <a:solidFill>
                <a:schemeClr val="tx1"/>
              </a:solidFill>
              <a:latin typeface="Arial" panose="020B0604020202020204" pitchFamily="34" charset="0"/>
            </a:endParaRPr>
          </a:p>
        </p:txBody>
      </p:sp>
      <p:sp>
        <p:nvSpPr>
          <p:cNvPr id="4" name="Footer Placeholder 4"/>
          <p:cNvSpPr>
            <a:spLocks noGrp="1" noChangeArrowheads="1"/>
          </p:cNvSpPr>
          <p:nvPr>
            <p:ph type="ftr" sz="quarter" idx="11"/>
          </p:nvPr>
        </p:nvSpPr>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p:txBody>
          <a:bodyPr/>
          <a:lstStyle>
            <a:lvl1pPr>
              <a:defRPr/>
            </a:lvl1pPr>
          </a:lstStyle>
          <a:p>
            <a:pPr>
              <a:defRPr/>
            </a:pPr>
            <a:fld id="{1FCB0338-5ED3-4347-BEBE-73F8B8F6757D}" type="slidenum">
              <a:rPr lang="zh-CN" altLang="en-US"/>
              <a:t>‹#›</a:t>
            </a:fld>
            <a:endParaRPr lang="en-US" altLang="zh-CN" sz="1800">
              <a:solidFill>
                <a:schemeClr val="tx1"/>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hasCustomPrompt="1"/>
          </p:nvPr>
        </p:nvSpPr>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a:t>单击此处编辑母版标题样式</a:t>
            </a:r>
          </a:p>
        </p:txBody>
      </p:sp>
      <p:sp>
        <p:nvSpPr>
          <p:cNvPr id="3" name="Subtitle 2"/>
          <p:cNvSpPr>
            <a:spLocks noGrp="1"/>
          </p:cNvSpPr>
          <p:nvPr>
            <p:ph type="subTitle" idx="1" hasCustomPrompt="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FE3D4E1D-4661-9846-8161-CD16D23C16A9}" type="slidenum">
              <a:rPr kumimoji="1" lang="zh-CN" altLang="en-US" smtClean="0"/>
              <a:t>‹#›</a:t>
            </a:fld>
            <a:endParaRPr kumimoji="1" lang="zh-CN" alt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a:t>单击图标添加图片</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a:t>单击此处编辑母版标题样式</a:t>
            </a:r>
          </a:p>
        </p:txBody>
      </p:sp>
      <p:sp>
        <p:nvSpPr>
          <p:cNvPr id="3" name="Text Placeholder 2"/>
          <p:cNvSpPr>
            <a:spLocks noGrp="1"/>
          </p:cNvSpPr>
          <p:nvPr>
            <p:ph type="body" idx="1" hasCustomPrompt="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a:t>单击此处编辑母版标题样式</a:t>
            </a:r>
          </a:p>
        </p:txBody>
      </p:sp>
      <p:sp>
        <p:nvSpPr>
          <p:cNvPr id="3" name="Content Placeholder 2"/>
          <p:cNvSpPr>
            <a:spLocks noGrp="1"/>
          </p:cNvSpPr>
          <p:nvPr>
            <p:ph sz="half" idx="1" hasCustomPrompt="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1080" indent="-462280">
              <a:defRPr sz="1800"/>
            </a:lvl6pPr>
            <a:lvl7pPr marL="2291080" indent="-462280">
              <a:defRPr sz="1800"/>
            </a:lvl7pPr>
            <a:lvl8pPr marL="2291080" indent="-462280">
              <a:defRPr sz="1800"/>
            </a:lvl8pPr>
            <a:lvl9pPr marL="2291080" indent="-462280">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Content Placeholder 3"/>
          <p:cNvSpPr>
            <a:spLocks noGrp="1"/>
          </p:cNvSpPr>
          <p:nvPr>
            <p:ph sz="half" idx="2" hasCustomPrompt="1"/>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1080" indent="-462280">
              <a:defRPr sz="1800"/>
            </a:lvl5pPr>
            <a:lvl6pPr marL="2291080" indent="-462280">
              <a:defRPr sz="1800"/>
            </a:lvl6pPr>
            <a:lvl7pPr marL="2291080" indent="-462280">
              <a:defRPr sz="1800"/>
            </a:lvl7pPr>
            <a:lvl8pPr marL="2291080" indent="-462280">
              <a:defRPr sz="1800"/>
            </a:lvl8pPr>
            <a:lvl9pPr marL="2291080" indent="-462280">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a:t>单击此处编辑母版标题样式</a:t>
            </a:r>
          </a:p>
        </p:txBody>
      </p:sp>
      <p:sp>
        <p:nvSpPr>
          <p:cNvPr id="3" name="Text Placeholder 2"/>
          <p:cNvSpPr>
            <a:spLocks noGrp="1"/>
          </p:cNvSpPr>
          <p:nvPr>
            <p:ph type="body" idx="1" hasCustomPrompt="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1080" indent="-462280">
              <a:defRPr sz="1600"/>
            </a:lvl6pPr>
            <a:lvl7pPr marL="2291080" indent="-462280">
              <a:defRPr sz="1600"/>
            </a:lvl7pPr>
            <a:lvl8pPr marL="2291080" indent="-462280">
              <a:defRPr sz="1600"/>
            </a:lvl8pPr>
            <a:lvl9pPr marL="2291080" indent="-462280">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Text Placeholder 4"/>
          <p:cNvSpPr>
            <a:spLocks noGrp="1"/>
          </p:cNvSpPr>
          <p:nvPr>
            <p:ph type="body" sz="quarter" idx="3" hasCustomPrompt="1"/>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1080" indent="-462280">
              <a:defRPr sz="1600"/>
            </a:lvl6pPr>
            <a:lvl7pPr marL="2291080" indent="-462280">
              <a:defRPr sz="1600"/>
            </a:lvl7pPr>
            <a:lvl8pPr marL="2291080" indent="-462280">
              <a:defRPr sz="1600"/>
            </a:lvl8pPr>
            <a:lvl9pPr marL="2291080" indent="-462280">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Date Placeholder 6"/>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p>
        </p:txBody>
      </p:sp>
      <p:sp>
        <p:nvSpPr>
          <p:cNvPr id="3" name="Content Placeholder 2"/>
          <p:cNvSpPr>
            <a:spLocks noGrp="1"/>
          </p:cNvSpPr>
          <p:nvPr>
            <p:ph idx="1" hasCustomPrompt="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1080" indent="-462280">
              <a:defRPr sz="1800"/>
            </a:lvl6pPr>
            <a:lvl7pPr marL="2291080" indent="-462280">
              <a:defRPr sz="1800"/>
            </a:lvl7pPr>
            <a:lvl8pPr marL="2291080" indent="-462280">
              <a:defRPr sz="1800"/>
            </a:lvl8pPr>
            <a:lvl9pPr marL="2291080" indent="-462280">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Text Placeholder 3"/>
          <p:cNvSpPr>
            <a:spLocks noGrp="1"/>
          </p:cNvSpPr>
          <p:nvPr>
            <p:ph type="body" sz="half" idx="2" hasCustomPrompt="1"/>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2018/11/13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3.jp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a:t>单击此处编辑母版标题样式</a:t>
            </a: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DE31F557-D3ED-A448-92B8-EF89F27D4FAD}" type="datetimeFigureOut">
              <a:rPr kumimoji="1" lang="zh-CN" altLang="en-US" smtClean="0"/>
              <a:t>2018/11/13</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kumimoji="1" lang="zh-CN" alt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FE3D4E1D-4661-9846-8161-CD16D23C16A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anose="05020102010507070707"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anose="05020102010507070707"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anose="05020102010507070707"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anose="05020102010507070707"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anose="05020102010507070707" pitchFamily="18" charset="2"/>
        <a:buChar char=""/>
        <a:defRPr sz="1800" kern="1200">
          <a:solidFill>
            <a:schemeClr val="tx1">
              <a:lumMod val="75000"/>
              <a:lumOff val="25000"/>
            </a:schemeClr>
          </a:solidFill>
          <a:latin typeface="+mn-lt"/>
          <a:ea typeface="+mn-ea"/>
          <a:cs typeface="+mn-cs"/>
        </a:defRPr>
      </a:lvl5pPr>
      <a:lvl6pPr marL="2743200" indent="-462280" algn="l" defTabSz="914400" rtl="0" eaLnBrk="1" latinLnBrk="0" hangingPunct="1">
        <a:spcBef>
          <a:spcPct val="20000"/>
        </a:spcBef>
        <a:buClr>
          <a:schemeClr val="tx1">
            <a:lumMod val="50000"/>
            <a:lumOff val="50000"/>
          </a:schemeClr>
        </a:buClr>
        <a:buSzPct val="75000"/>
        <a:buFont typeface="Wingdings 2" panose="05020102010507070707" pitchFamily="18" charset="2"/>
        <a:buChar char=""/>
        <a:defRPr lang="en-US" sz="1800" kern="1200" dirty="0" smtClean="0">
          <a:solidFill>
            <a:schemeClr val="tx1">
              <a:lumMod val="75000"/>
              <a:lumOff val="25000"/>
            </a:schemeClr>
          </a:solidFill>
          <a:latin typeface="+mn-lt"/>
          <a:ea typeface="+mn-ea"/>
          <a:cs typeface="+mn-cs"/>
        </a:defRPr>
      </a:lvl6pPr>
      <a:lvl7pPr marL="3205480" indent="-462280" algn="l" defTabSz="914400" rtl="0" eaLnBrk="1" latinLnBrk="0" hangingPunct="1">
        <a:spcBef>
          <a:spcPct val="20000"/>
        </a:spcBef>
        <a:buClr>
          <a:schemeClr val="tx1">
            <a:lumMod val="75000"/>
            <a:lumOff val="25000"/>
          </a:schemeClr>
        </a:buClr>
        <a:buSzPct val="75000"/>
        <a:buFont typeface="Wingdings 2" panose="05020102010507070707" pitchFamily="18" charset="2"/>
        <a:buChar char=""/>
        <a:defRPr lang="en-US" sz="1800" kern="1200" dirty="0" smtClean="0">
          <a:solidFill>
            <a:schemeClr val="tx1">
              <a:lumMod val="75000"/>
              <a:lumOff val="25000"/>
            </a:schemeClr>
          </a:solidFill>
          <a:latin typeface="+mn-lt"/>
          <a:ea typeface="+mn-ea"/>
          <a:cs typeface="+mn-cs"/>
        </a:defRPr>
      </a:lvl7pPr>
      <a:lvl8pPr marL="3657600" indent="-462280" algn="l" defTabSz="914400" rtl="0" eaLnBrk="1" latinLnBrk="0" hangingPunct="1">
        <a:spcBef>
          <a:spcPct val="20000"/>
        </a:spcBef>
        <a:buClr>
          <a:schemeClr val="tx1">
            <a:lumMod val="50000"/>
            <a:lumOff val="50000"/>
          </a:schemeClr>
        </a:buClr>
        <a:buSzPct val="75000"/>
        <a:buFont typeface="Wingdings 2" panose="05020102010507070707" pitchFamily="18" charset="2"/>
        <a:buChar char=""/>
        <a:defRPr lang="en-US" sz="1800" kern="1200" dirty="0" smtClean="0">
          <a:solidFill>
            <a:schemeClr val="tx1">
              <a:lumMod val="75000"/>
              <a:lumOff val="25000"/>
            </a:schemeClr>
          </a:solidFill>
          <a:latin typeface="+mn-lt"/>
          <a:ea typeface="+mn-ea"/>
          <a:cs typeface="+mn-cs"/>
        </a:defRPr>
      </a:lvl8pPr>
      <a:lvl9pPr marL="4119880" indent="-462280" algn="l" defTabSz="914400" rtl="0" eaLnBrk="1" latinLnBrk="0" hangingPunct="1">
        <a:spcBef>
          <a:spcPct val="20000"/>
        </a:spcBef>
        <a:buClr>
          <a:schemeClr val="tx1">
            <a:lumMod val="75000"/>
            <a:lumOff val="25000"/>
          </a:schemeClr>
        </a:buClr>
        <a:buSzPct val="75000"/>
        <a:buFont typeface="Wingdings 2" panose="05020102010507070707"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224"/>
            <a:ext cx="9144000" cy="6858000"/>
          </a:xfrm>
          <a:prstGeom prst="rect">
            <a:avLst/>
          </a:prstGeom>
        </p:spPr>
      </p:pic>
      <p:sp>
        <p:nvSpPr>
          <p:cNvPr id="7" name="标题 1"/>
          <p:cNvSpPr txBox="1"/>
          <p:nvPr/>
        </p:nvSpPr>
        <p:spPr>
          <a:xfrm>
            <a:off x="3229232" y="3105725"/>
            <a:ext cx="5914767" cy="992909"/>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fontAlgn="auto">
              <a:lnSpc>
                <a:spcPct val="150000"/>
              </a:lnSpc>
            </a:pPr>
            <a:r>
              <a:rPr lang="en-US" altLang="zh-CN" sz="2800" dirty="0" smtClean="0">
                <a:latin typeface="微软雅黑" panose="020B0503020204020204" pitchFamily="34" charset="-122"/>
                <a:ea typeface="微软雅黑" panose="020B0503020204020204" pitchFamily="34" charset="-122"/>
              </a:rPr>
              <a:t>Deliberate </a:t>
            </a:r>
            <a:r>
              <a:rPr lang="en-US" altLang="zh-CN" sz="2800" dirty="0">
                <a:latin typeface="微软雅黑" panose="020B0503020204020204" pitchFamily="34" charset="-122"/>
                <a:ea typeface="微软雅黑" panose="020B0503020204020204" pitchFamily="34" charset="-122"/>
              </a:rPr>
              <a:t>Attention Networks for Image Captioning</a:t>
            </a:r>
            <a:endParaRPr lang="ja-JP" altLang="en-US" sz="2800" dirty="0">
              <a:latin typeface="微软雅黑" panose="020B0503020204020204" pitchFamily="34" charset="-122"/>
              <a:ea typeface="微软雅黑" panose="020B0503020204020204" pitchFamily="34" charset="-122"/>
            </a:endParaRPr>
          </a:p>
        </p:txBody>
      </p:sp>
      <p:sp>
        <p:nvSpPr>
          <p:cNvPr id="10" name="标题 1"/>
          <p:cNvSpPr txBox="1"/>
          <p:nvPr/>
        </p:nvSpPr>
        <p:spPr>
          <a:xfrm>
            <a:off x="3731495" y="3883310"/>
            <a:ext cx="4618181" cy="330784"/>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endParaRPr lang="ja-JP"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charset="-122"/>
              <a:ea typeface="Heiti SC Light"/>
              <a:cs typeface="微软雅黑" panose="020B0503020204020204" charset="-122"/>
            </a:endParaRPr>
          </a:p>
        </p:txBody>
      </p:sp>
      <p:sp>
        <p:nvSpPr>
          <p:cNvPr id="5" name="Subtitle 2"/>
          <p:cNvSpPr>
            <a:spLocks noGrp="1"/>
          </p:cNvSpPr>
          <p:nvPr>
            <p:ph type="subTitle" idx="1"/>
          </p:nvPr>
        </p:nvSpPr>
        <p:spPr>
          <a:xfrm>
            <a:off x="2502130" y="4532021"/>
            <a:ext cx="6488615" cy="1085850"/>
          </a:xfrm>
        </p:spPr>
        <p:txBody>
          <a:bodyPr>
            <a:noAutofit/>
          </a:bodyPr>
          <a:lstStyle/>
          <a:p>
            <a:r>
              <a:rPr lang="en-US" altLang="zh-CN" sz="1600"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Lianli</a:t>
            </a:r>
            <a:r>
              <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Gao, </a:t>
            </a:r>
            <a:r>
              <a:rPr lang="en-US" altLang="zh-CN" sz="1600"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kaixuan</a:t>
            </a:r>
            <a:r>
              <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fan, </a:t>
            </a:r>
            <a:r>
              <a:rPr lang="en-US" altLang="zh-CN" sz="1600"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Jingkuan</a:t>
            </a:r>
            <a:r>
              <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Song, </a:t>
            </a:r>
            <a:r>
              <a:rPr lang="en-US" altLang="zh-CN" sz="1600"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Xianglong</a:t>
            </a:r>
            <a:endPar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Liu, Xing Xu, </a:t>
            </a:r>
            <a:r>
              <a:rPr lang="en-GB" altLang="zh-CN" sz="1600" dirty="0" err="1">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Heng</a:t>
            </a:r>
            <a:r>
              <a:rPr lang="en-GB"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Tao Shen</a:t>
            </a:r>
            <a:endParaRPr lang="en-US" altLang="zh-CN" sz="16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fontAlgn="b">
              <a:lnSpc>
                <a:spcPct val="120000"/>
              </a:lnSpc>
              <a:spcBef>
                <a:spcPct val="0"/>
              </a:spcBef>
            </a:pPr>
            <a:r>
              <a:rPr lang="en-US" altLang="zh-CN" sz="1600" dirty="0" smtClean="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University of Electronic Science and Technology of China</a:t>
            </a:r>
          </a:p>
        </p:txBody>
      </p:sp>
      <p:pic>
        <p:nvPicPr>
          <p:cNvPr id="6" name="Picture 2" descr="http://school.fornow.cn/file/school/26dd22c4-9bb1-488d-91a4-5694fdeb034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423" y="5803993"/>
            <a:ext cx="963413" cy="636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733119" y="2023607"/>
            <a:ext cx="7274059" cy="3100327"/>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a:ea typeface="华文中宋" panose="02010600040101010101" pitchFamily="2" charset="-122"/>
              </a:rPr>
              <a:t>Motivations</a:t>
            </a:r>
          </a:p>
          <a:p>
            <a:pPr marL="300038" lvl="2" indent="0" fontAlgn="base">
              <a:spcBef>
                <a:spcPct val="50000"/>
              </a:spcBef>
              <a:spcAft>
                <a:spcPct val="0"/>
              </a:spcAft>
              <a:buClr>
                <a:schemeClr val="tx1"/>
              </a:buClr>
              <a:buNone/>
            </a:pPr>
            <a:endParaRPr lang="en-US" altLang="zh-CN" sz="1500" dirty="0" smtClean="0"/>
          </a:p>
          <a:p>
            <a:pPr marL="642938" lvl="2" indent="-342900" fontAlgn="base">
              <a:spcBef>
                <a:spcPct val="50000"/>
              </a:spcBef>
              <a:spcAft>
                <a:spcPct val="0"/>
              </a:spcAft>
              <a:buClr>
                <a:schemeClr val="tx1"/>
              </a:buClr>
              <a:buFont typeface="Wingdings" panose="05000000000000000000" pitchFamily="2" charset="2"/>
              <a:buChar char="Ø"/>
            </a:pPr>
            <a:r>
              <a:rPr lang="en-US" altLang="zh-CN" sz="1500" dirty="0" smtClean="0"/>
              <a:t>We introduce a novel architecture, Deliberate Residual Attention Network for image captioning.</a:t>
            </a:r>
          </a:p>
          <a:p>
            <a:pPr marL="642938" lvl="2" indent="-342900" fontAlgn="base">
              <a:spcBef>
                <a:spcPct val="50000"/>
              </a:spcBef>
              <a:spcAft>
                <a:spcPct val="0"/>
              </a:spcAft>
              <a:buClr>
                <a:schemeClr val="tx1"/>
              </a:buClr>
              <a:buFont typeface="Wingdings" panose="05000000000000000000" pitchFamily="2" charset="2"/>
              <a:buChar char="Ø"/>
            </a:pPr>
            <a:endParaRPr lang="en-US" altLang="zh-CN" sz="1500" dirty="0" smtClean="0"/>
          </a:p>
          <a:p>
            <a:pPr marL="642938" lvl="2" indent="-342900" fontAlgn="base">
              <a:spcBef>
                <a:spcPct val="50000"/>
              </a:spcBef>
              <a:spcAft>
                <a:spcPct val="0"/>
              </a:spcAft>
              <a:buClr>
                <a:schemeClr val="tx1"/>
              </a:buClr>
              <a:buFont typeface="Wingdings" panose="05000000000000000000" pitchFamily="2" charset="2"/>
              <a:buChar char="Ø"/>
            </a:pPr>
            <a:r>
              <a:rPr lang="en-US" altLang="zh-CN" sz="1500" dirty="0" smtClean="0"/>
              <a:t>To further generate discriminative sentences, we introduce reinforcement learning to guide the training process of captioning model?</a:t>
            </a:r>
          </a:p>
          <a:p>
            <a:pPr marL="300038" lvl="2" indent="0" fontAlgn="base">
              <a:spcBef>
                <a:spcPct val="50000"/>
              </a:spcBef>
              <a:spcAft>
                <a:spcPct val="0"/>
              </a:spcAft>
              <a:buClr>
                <a:schemeClr val="tx1"/>
              </a:buClr>
              <a:buNone/>
            </a:pPr>
            <a:endParaRPr lang="en-US" altLang="zh-CN" sz="1900" dirty="0"/>
          </a:p>
          <a:p>
            <a:pPr marL="642938" lvl="2" indent="-342900" fontAlgn="base">
              <a:spcBef>
                <a:spcPct val="50000"/>
              </a:spcBef>
              <a:spcAft>
                <a:spcPct val="0"/>
              </a:spcAft>
              <a:buClr>
                <a:schemeClr val="tx1"/>
              </a:buClr>
              <a:buFont typeface="Wingdings" panose="05000000000000000000" pitchFamily="2" charset="2"/>
              <a:buChar char="Ø"/>
            </a:pPr>
            <a:endParaRPr lang="en-US" altLang="zh-CN" sz="1900" dirty="0"/>
          </a:p>
        </p:txBody>
      </p:sp>
      <p:sp>
        <p:nvSpPr>
          <p:cNvPr id="6"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p:spTree>
    <p:extLst>
      <p:ext uri="{BB962C8B-B14F-4D97-AF65-F5344CB8AC3E}">
        <p14:creationId xmlns:p14="http://schemas.microsoft.com/office/powerpoint/2010/main" val="2911370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p:pic>
        <p:nvPicPr>
          <p:cNvPr id="7" name="图片 6"/>
          <p:cNvPicPr>
            <a:picLocks noChangeAspect="1"/>
          </p:cNvPicPr>
          <p:nvPr/>
        </p:nvPicPr>
        <p:blipFill>
          <a:blip r:embed="rId3"/>
          <a:stretch>
            <a:fillRect/>
          </a:stretch>
        </p:blipFill>
        <p:spPr>
          <a:xfrm>
            <a:off x="278094" y="1638524"/>
            <a:ext cx="8587812" cy="3406136"/>
          </a:xfrm>
          <a:prstGeom prst="rect">
            <a:avLst/>
          </a:prstGeom>
        </p:spPr>
      </p:pic>
    </p:spTree>
    <p:extLst>
      <p:ext uri="{BB962C8B-B14F-4D97-AF65-F5344CB8AC3E}">
        <p14:creationId xmlns:p14="http://schemas.microsoft.com/office/powerpoint/2010/main" val="3593855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p:pic>
        <p:nvPicPr>
          <p:cNvPr id="7" name="图片 6"/>
          <p:cNvPicPr>
            <a:picLocks noChangeAspect="1"/>
          </p:cNvPicPr>
          <p:nvPr/>
        </p:nvPicPr>
        <p:blipFill>
          <a:blip r:embed="rId3"/>
          <a:stretch>
            <a:fillRect/>
          </a:stretch>
        </p:blipFill>
        <p:spPr>
          <a:xfrm>
            <a:off x="278094" y="1638524"/>
            <a:ext cx="8587812" cy="3406136"/>
          </a:xfrm>
          <a:prstGeom prst="rect">
            <a:avLst/>
          </a:prstGeom>
        </p:spPr>
      </p:pic>
      <p:sp>
        <p:nvSpPr>
          <p:cNvPr id="4" name="矩形 3"/>
          <p:cNvSpPr/>
          <p:nvPr/>
        </p:nvSpPr>
        <p:spPr>
          <a:xfrm>
            <a:off x="1326743" y="1791772"/>
            <a:ext cx="2138352" cy="122815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1900989" y="3019925"/>
            <a:ext cx="364290" cy="2177983"/>
          </a:xfrm>
          <a:prstGeom prst="straightConnector1">
            <a:avLst/>
          </a:prstGeom>
          <a:ln w="28575" cmpd="sng">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498474" y="5290026"/>
            <a:ext cx="6323431" cy="830997"/>
          </a:xfrm>
          <a:prstGeom prst="rect">
            <a:avLst/>
          </a:prstGeom>
          <a:noFill/>
        </p:spPr>
        <p:txBody>
          <a:bodyPr wrap="square" rtlCol="0">
            <a:spAutoFit/>
          </a:bodyPr>
          <a:lstStyle/>
          <a:p>
            <a:r>
              <a:rPr lang="en-US" altLang="zh-CN" sz="1600" dirty="0" smtClean="0"/>
              <a:t>We use pre-trained ResNet-101 to extract global visual feature, and use Faster R-CNN to produce bounding boxes and then apply them on the pre-trained ResNet-101 to extract region features.</a:t>
            </a:r>
            <a:endParaRPr lang="zh-CN" altLang="en-US" sz="1600" dirty="0"/>
          </a:p>
        </p:txBody>
      </p:sp>
    </p:spTree>
    <p:extLst>
      <p:ext uri="{BB962C8B-B14F-4D97-AF65-F5344CB8AC3E}">
        <p14:creationId xmlns:p14="http://schemas.microsoft.com/office/powerpoint/2010/main" val="364239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1524423" y="5252104"/>
            <a:ext cx="3096139" cy="399259"/>
          </a:xfrm>
          <a:prstGeom prst="rect">
            <a:avLst/>
          </a:prstGeom>
        </p:spPr>
      </p:pic>
      <p:sp>
        <p:nvSpPr>
          <p:cNvPr id="5"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p:pic>
        <p:nvPicPr>
          <p:cNvPr id="7" name="图片 6"/>
          <p:cNvPicPr>
            <a:picLocks noChangeAspect="1"/>
          </p:cNvPicPr>
          <p:nvPr/>
        </p:nvPicPr>
        <p:blipFill>
          <a:blip r:embed="rId4"/>
          <a:stretch>
            <a:fillRect/>
          </a:stretch>
        </p:blipFill>
        <p:spPr>
          <a:xfrm>
            <a:off x="278094" y="1638524"/>
            <a:ext cx="8587812" cy="3406136"/>
          </a:xfrm>
          <a:prstGeom prst="rect">
            <a:avLst/>
          </a:prstGeom>
        </p:spPr>
      </p:pic>
      <p:cxnSp>
        <p:nvCxnSpPr>
          <p:cNvPr id="4" name="直接箭头连接符 3"/>
          <p:cNvCxnSpPr/>
          <p:nvPr/>
        </p:nvCxnSpPr>
        <p:spPr>
          <a:xfrm flipH="1">
            <a:off x="2899611" y="4319335"/>
            <a:ext cx="4033922" cy="842212"/>
          </a:xfrm>
          <a:prstGeom prst="straightConnector1">
            <a:avLst/>
          </a:prstGeom>
          <a:ln w="28575" cmpd="sng">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498474" y="5290026"/>
            <a:ext cx="6323431" cy="830997"/>
          </a:xfrm>
          <a:prstGeom prst="rect">
            <a:avLst/>
          </a:prstGeom>
          <a:noFill/>
        </p:spPr>
        <p:txBody>
          <a:bodyPr wrap="square" rtlCol="0">
            <a:spAutoFit/>
          </a:bodyPr>
          <a:lstStyle/>
          <a:p>
            <a:r>
              <a:rPr lang="en-US" altLang="zh-CN" sz="1600" dirty="0" smtClean="0"/>
              <a:t>MLE Loss :</a:t>
            </a:r>
          </a:p>
          <a:p>
            <a:r>
              <a:rPr lang="en-US" altLang="zh-CN" sz="1600" dirty="0" smtClean="0"/>
              <a:t>Where </a:t>
            </a:r>
            <a:r>
              <a:rPr lang="el-GR" altLang="zh-CN" sz="1600" dirty="0" smtClean="0"/>
              <a:t>θ</a:t>
            </a:r>
            <a:r>
              <a:rPr lang="en-US" altLang="zh-CN" sz="1600" dirty="0" smtClean="0"/>
              <a:t> are the parameters to be learned. And </a:t>
            </a:r>
          </a:p>
          <a:p>
            <a:r>
              <a:rPr lang="en-US" altLang="zh-CN" sz="1600" dirty="0" smtClean="0"/>
              <a:t>represents the ground truth caption. </a:t>
            </a:r>
            <a:endParaRPr lang="zh-CN" altLang="en-US" sz="1600" dirty="0"/>
          </a:p>
        </p:txBody>
      </p:sp>
      <p:pic>
        <p:nvPicPr>
          <p:cNvPr id="13" name="图片 12"/>
          <p:cNvPicPr>
            <a:picLocks noChangeAspect="1"/>
          </p:cNvPicPr>
          <p:nvPr/>
        </p:nvPicPr>
        <p:blipFill>
          <a:blip r:embed="rId5"/>
          <a:stretch>
            <a:fillRect/>
          </a:stretch>
        </p:blipFill>
        <p:spPr>
          <a:xfrm>
            <a:off x="4809378" y="5597766"/>
            <a:ext cx="966870" cy="220007"/>
          </a:xfrm>
          <a:prstGeom prst="rect">
            <a:avLst/>
          </a:prstGeom>
        </p:spPr>
      </p:pic>
    </p:spTree>
    <p:extLst>
      <p:ext uri="{BB962C8B-B14F-4D97-AF65-F5344CB8AC3E}">
        <p14:creationId xmlns:p14="http://schemas.microsoft.com/office/powerpoint/2010/main" val="109751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647160" y="5279261"/>
            <a:ext cx="5366084" cy="357738"/>
          </a:xfrm>
          <a:prstGeom prst="rect">
            <a:avLst/>
          </a:prstGeom>
        </p:spPr>
      </p:pic>
      <p:sp>
        <p:nvSpPr>
          <p:cNvPr id="5"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p:pic>
        <p:nvPicPr>
          <p:cNvPr id="7" name="图片 6"/>
          <p:cNvPicPr>
            <a:picLocks noChangeAspect="1"/>
          </p:cNvPicPr>
          <p:nvPr/>
        </p:nvPicPr>
        <p:blipFill>
          <a:blip r:embed="rId4"/>
          <a:stretch>
            <a:fillRect/>
          </a:stretch>
        </p:blipFill>
        <p:spPr>
          <a:xfrm>
            <a:off x="278094" y="1638524"/>
            <a:ext cx="8587812" cy="3406136"/>
          </a:xfrm>
          <a:prstGeom prst="rect">
            <a:avLst/>
          </a:prstGeom>
        </p:spPr>
      </p:pic>
      <p:cxnSp>
        <p:nvCxnSpPr>
          <p:cNvPr id="4" name="直接箭头连接符 3"/>
          <p:cNvCxnSpPr/>
          <p:nvPr/>
        </p:nvCxnSpPr>
        <p:spPr>
          <a:xfrm flipH="1">
            <a:off x="2899611" y="2370221"/>
            <a:ext cx="4403557" cy="2791326"/>
          </a:xfrm>
          <a:prstGeom prst="straightConnector1">
            <a:avLst/>
          </a:prstGeom>
          <a:ln w="28575" cmpd="sng">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498474" y="5273408"/>
            <a:ext cx="8019884" cy="830997"/>
          </a:xfrm>
          <a:prstGeom prst="rect">
            <a:avLst/>
          </a:prstGeom>
          <a:noFill/>
        </p:spPr>
        <p:txBody>
          <a:bodyPr wrap="square" rtlCol="0">
            <a:spAutoFit/>
          </a:bodyPr>
          <a:lstStyle/>
          <a:p>
            <a:r>
              <a:rPr lang="en-US" altLang="zh-CN" sz="1600" dirty="0" smtClean="0"/>
              <a:t>Contrastive Loss  (CL):</a:t>
            </a:r>
          </a:p>
          <a:p>
            <a:r>
              <a:rPr lang="en-US" altLang="zh-CN" sz="1600" dirty="0" smtClean="0"/>
              <a:t>Where                             , (c, I) indicates that a  pair of caption and image is matched. And Both (I, c’) and (I’, c) are mismatched. </a:t>
            </a:r>
            <a:r>
              <a:rPr lang="en-US" altLang="zh-CN" sz="1600" dirty="0"/>
              <a:t>s</a:t>
            </a:r>
            <a:r>
              <a:rPr lang="en-US" altLang="zh-CN" sz="1600" dirty="0" smtClean="0"/>
              <a:t>(*) is similarity between image and caption.</a:t>
            </a:r>
            <a:endParaRPr lang="zh-CN" altLang="en-US" sz="1600" dirty="0"/>
          </a:p>
        </p:txBody>
      </p:sp>
      <p:pic>
        <p:nvPicPr>
          <p:cNvPr id="6" name="图片 5"/>
          <p:cNvPicPr>
            <a:picLocks noChangeAspect="1"/>
          </p:cNvPicPr>
          <p:nvPr/>
        </p:nvPicPr>
        <p:blipFill>
          <a:blip r:embed="rId5"/>
          <a:stretch>
            <a:fillRect/>
          </a:stretch>
        </p:blipFill>
        <p:spPr>
          <a:xfrm>
            <a:off x="1225926" y="5577229"/>
            <a:ext cx="1421018" cy="224794"/>
          </a:xfrm>
          <a:prstGeom prst="rect">
            <a:avLst/>
          </a:prstGeom>
        </p:spPr>
      </p:pic>
    </p:spTree>
    <p:extLst>
      <p:ext uri="{BB962C8B-B14F-4D97-AF65-F5344CB8AC3E}">
        <p14:creationId xmlns:p14="http://schemas.microsoft.com/office/powerpoint/2010/main" val="149291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22873" y="1816039"/>
            <a:ext cx="8130181" cy="4343692"/>
          </a:xfrm>
        </p:spPr>
        <p:txBody>
          <a:bodyPr>
            <a:normAutofit fontScale="25000" lnSpcReduction="20000"/>
          </a:bodyPr>
          <a:lstStyle/>
          <a:p>
            <a:pPr marL="342900" lvl="1" indent="-342900" fontAlgn="base">
              <a:spcBef>
                <a:spcPct val="50000"/>
              </a:spcBef>
              <a:spcAft>
                <a:spcPct val="0"/>
              </a:spcAft>
              <a:buClr>
                <a:schemeClr val="tx1"/>
              </a:buClr>
              <a:buFont typeface="Wingdings" charset="2"/>
              <a:buChar char="v"/>
            </a:pPr>
            <a:r>
              <a:rPr lang="en-US" altLang="zh-CN" sz="9600" b="1" dirty="0">
                <a:ea typeface="华文中宋" panose="02010600040101010101" pitchFamily="2" charset="-122"/>
              </a:rPr>
              <a:t>Learning  </a:t>
            </a:r>
            <a:r>
              <a:rPr lang="en-US" altLang="zh-CN" sz="9600" b="1" dirty="0" smtClean="0">
                <a:ea typeface="华文中宋" panose="02010600040101010101" pitchFamily="2" charset="-122"/>
              </a:rPr>
              <a:t>(reward function)</a:t>
            </a:r>
            <a:endParaRPr lang="en-US" altLang="zh-CN" sz="9600" b="1" dirty="0">
              <a:ea typeface="华文中宋" panose="02010600040101010101" pitchFamily="2" charset="-122"/>
            </a:endParaRPr>
          </a:p>
          <a:p>
            <a:endParaRPr lang="en-US" altLang="zh-CN" sz="7500" dirty="0">
              <a:latin typeface="Calibri" panose="020F0502020204030204" pitchFamily="34" charset="0"/>
              <a:cs typeface="Calibri" panose="020F0502020204030204" pitchFamily="34" charset="0"/>
            </a:endParaRPr>
          </a:p>
          <a:p>
            <a:pPr marL="0" indent="0">
              <a:buNone/>
            </a:pPr>
            <a:endParaRPr lang="en-US" altLang="zh-CN" sz="7500" dirty="0">
              <a:latin typeface="Calibri" panose="020F0502020204030204" pitchFamily="34" charset="0"/>
              <a:cs typeface="Calibri" panose="020F0502020204030204" pitchFamily="34" charset="0"/>
            </a:endParaRPr>
          </a:p>
          <a:p>
            <a:pPr marL="0" indent="0">
              <a:buNone/>
            </a:pPr>
            <a:endParaRPr lang="en-US" altLang="zh-CN" sz="7200" dirty="0" smtClean="0">
              <a:latin typeface="Calibri" panose="020F0502020204030204" pitchFamily="34" charset="0"/>
              <a:cs typeface="Calibri" panose="020F0502020204030204" pitchFamily="34" charset="0"/>
            </a:endParaRPr>
          </a:p>
          <a:p>
            <a:pPr marL="0" indent="0">
              <a:buNone/>
            </a:pPr>
            <a:endParaRPr lang="en-US" altLang="zh-CN" sz="7200" dirty="0" smtClean="0">
              <a:latin typeface="Calibri" panose="020F0502020204030204" pitchFamily="34" charset="0"/>
              <a:cs typeface="Calibri" panose="020F0502020204030204" pitchFamily="34" charset="0"/>
            </a:endParaRPr>
          </a:p>
          <a:p>
            <a:pPr marL="342900" lvl="1" indent="-342900" fontAlgn="base">
              <a:spcBef>
                <a:spcPct val="50000"/>
              </a:spcBef>
              <a:spcAft>
                <a:spcPct val="0"/>
              </a:spcAft>
              <a:buClr>
                <a:schemeClr val="tx1"/>
              </a:buClr>
              <a:buFont typeface="Wingdings" charset="2"/>
              <a:buChar char="v"/>
            </a:pPr>
            <a:r>
              <a:rPr lang="en-US" altLang="zh-CN" sz="9600" b="1" dirty="0" smtClean="0">
                <a:ea typeface="华文中宋" panose="02010600040101010101" pitchFamily="2" charset="-122"/>
              </a:rPr>
              <a:t>Implementation details</a:t>
            </a:r>
          </a:p>
          <a:p>
            <a:pPr marL="342900" lvl="1" indent="-342900" fontAlgn="base">
              <a:spcBef>
                <a:spcPct val="50000"/>
              </a:spcBef>
              <a:spcAft>
                <a:spcPct val="0"/>
              </a:spcAft>
              <a:buClr>
                <a:schemeClr val="tx1"/>
              </a:buClr>
              <a:buFont typeface="Wingdings" charset="2"/>
              <a:buChar char="v"/>
            </a:pPr>
            <a:endParaRPr lang="en-US" altLang="zh-CN" sz="3200" dirty="0" smtClean="0">
              <a:latin typeface="Calibri" panose="020F0502020204030204" pitchFamily="34" charset="0"/>
              <a:cs typeface="Calibri" panose="020F0502020204030204" pitchFamily="34" charset="0"/>
            </a:endParaRPr>
          </a:p>
          <a:p>
            <a:pPr marL="457200" lvl="1" indent="0">
              <a:lnSpc>
                <a:spcPct val="120000"/>
              </a:lnSpc>
              <a:buNone/>
            </a:pPr>
            <a:r>
              <a:rPr lang="en-US" altLang="zh-CN" sz="5600" dirty="0" smtClean="0">
                <a:solidFill>
                  <a:schemeClr val="tx1"/>
                </a:solidFill>
              </a:rPr>
              <a:t>We obtain 36 region features for each image. For training process, MLE is firstly used to pre-train the DA model. Next, we train it with reinforcement learning by using </a:t>
            </a:r>
            <a:r>
              <a:rPr lang="en-US" altLang="zh-CN" sz="5600" dirty="0" err="1" smtClean="0">
                <a:solidFill>
                  <a:schemeClr val="tx1"/>
                </a:solidFill>
              </a:rPr>
              <a:t>CIDEr</a:t>
            </a:r>
            <a:r>
              <a:rPr lang="en-US" altLang="zh-CN" sz="5600" dirty="0" smtClean="0">
                <a:solidFill>
                  <a:schemeClr val="tx1"/>
                </a:solidFill>
              </a:rPr>
              <a:t> and CL as reward value.</a:t>
            </a:r>
            <a:endParaRPr lang="en-US" altLang="zh-CN" sz="5600" dirty="0">
              <a:solidFill>
                <a:schemeClr val="tx1"/>
              </a:solidFill>
            </a:endParaRPr>
          </a:p>
          <a:p>
            <a:endParaRPr lang="en-US" altLang="zh-CN" sz="6900" dirty="0">
              <a:latin typeface="Calibri" panose="020F0502020204030204" pitchFamily="34" charset="0"/>
              <a:cs typeface="Calibri" panose="020F0502020204030204" pitchFamily="34" charset="0"/>
            </a:endParaRPr>
          </a:p>
          <a:p>
            <a:endParaRPr lang="en-US" altLang="zh-CN" dirty="0"/>
          </a:p>
          <a:p>
            <a:endParaRPr lang="en-US" altLang="zh-CN" dirty="0" smtClean="0"/>
          </a:p>
          <a:p>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a:t>
            </a:r>
            <a:endParaRPr lang="zh-CN" altLang="en-US" dirty="0"/>
          </a:p>
        </p:txBody>
      </p:sp>
      <p:sp>
        <p:nvSpPr>
          <p:cNvPr id="6" name="Title 1"/>
          <p:cNvSpPr>
            <a:spLocks noGrp="1"/>
          </p:cNvSpPr>
          <p:nvPr>
            <p:ph type="title"/>
          </p:nvPr>
        </p:nvSpPr>
        <p:spPr>
          <a:xfrm>
            <a:off x="498475" y="700216"/>
            <a:ext cx="8147051" cy="659398"/>
          </a:xfrm>
        </p:spPr>
        <p:txBody>
          <a:bodyPr/>
          <a:lstStyle/>
          <a:p>
            <a:r>
              <a:rPr lang="en-US" altLang="zh-CN" dirty="0" smtClean="0"/>
              <a:t>Our Method</a:t>
            </a:r>
            <a:endParaRPr lang="zh-CN" altLang="en-US" dirty="0"/>
          </a:p>
        </p:txBody>
      </p:sp>
      <mc:AlternateContent xmlns:mc="http://schemas.openxmlformats.org/markup-compatibility/2006" xmlns:a14="http://schemas.microsoft.com/office/drawing/2010/main">
        <mc:Choice Requires="a14">
          <p:sp>
            <p:nvSpPr>
              <p:cNvPr id="12" name="文本框 11"/>
              <p:cNvSpPr txBox="1"/>
              <p:nvPr/>
            </p:nvSpPr>
            <p:spPr>
              <a:xfrm>
                <a:off x="1141785" y="3318897"/>
                <a:ext cx="7137691" cy="307777"/>
              </a:xfrm>
              <a:prstGeom prst="rect">
                <a:avLst/>
              </a:prstGeom>
              <a:noFill/>
            </p:spPr>
            <p:txBody>
              <a:bodyPr wrap="square" rtlCol="0">
                <a:spAutoFit/>
              </a:bodyPr>
              <a:lstStyle/>
              <a:p>
                <a:r>
                  <a:rPr lang="en-US" altLang="zh-CN" sz="1400" dirty="0"/>
                  <a:t>  </a:t>
                </a:r>
                <a:r>
                  <a:rPr lang="en-US" altLang="zh-CN" sz="1400" dirty="0" smtClean="0"/>
                  <a:t>Where </a:t>
                </a:r>
                <a:r>
                  <a:rPr lang="en-US" altLang="zh-CN" sz="1400" dirty="0" err="1" smtClean="0"/>
                  <a:t>CIDEr</a:t>
                </a:r>
                <a:r>
                  <a:rPr lang="en-US" altLang="zh-CN" sz="1400" dirty="0" smtClean="0"/>
                  <a:t> is a evaluation metric for image captioning, and </a:t>
                </a:r>
                <a14:m>
                  <m:oMath xmlns:m="http://schemas.openxmlformats.org/officeDocument/2006/math">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𝑐</m:t>
                        </m:r>
                      </m:e>
                    </m:acc>
                  </m:oMath>
                </a14:m>
                <a:r>
                  <a:rPr lang="en-US" altLang="zh-CN" sz="1400" dirty="0" smtClean="0"/>
                  <a:t>  is generated caption.</a:t>
                </a:r>
                <a:endParaRPr lang="zh-CN" altLang="en-US" sz="1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41785" y="3318897"/>
                <a:ext cx="7137691" cy="307777"/>
              </a:xfrm>
              <a:prstGeom prst="rect">
                <a:avLst/>
              </a:prstGeom>
              <a:blipFill>
                <a:blip r:embed="rId3"/>
                <a:stretch>
                  <a:fillRect t="-1961" b="-19608"/>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141785" y="2479062"/>
            <a:ext cx="5638662" cy="480150"/>
          </a:xfrm>
          <a:prstGeom prst="rect">
            <a:avLst/>
          </a:prstGeom>
        </p:spPr>
      </p:pic>
    </p:spTree>
    <p:extLst>
      <p:ext uri="{BB962C8B-B14F-4D97-AF65-F5344CB8AC3E}">
        <p14:creationId xmlns:p14="http://schemas.microsoft.com/office/powerpoint/2010/main" val="146758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00200" y="1828800"/>
            <a:ext cx="5543550" cy="3429000"/>
          </a:xfrm>
          <a:noFill/>
        </p:spPr>
        <p:txBody>
          <a:bodyPr>
            <a:normAutofit/>
          </a:bodyPr>
          <a:lstStyle/>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Introduction</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Related Work</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Our Method</a:t>
            </a:r>
            <a:endParaRPr kumimoji="1" lang="en-US" altLang="zh-CN" sz="1800" dirty="0">
              <a:solidFill>
                <a:schemeClr val="bg1">
                  <a:lumMod val="85000"/>
                </a:schemeClr>
              </a:solidFill>
              <a:ea typeface="新細明體" charset="-120"/>
            </a:endParaRPr>
          </a:p>
          <a:p>
            <a:pPr>
              <a:lnSpc>
                <a:spcPct val="90000"/>
              </a:lnSpc>
              <a:buClr>
                <a:schemeClr val="tx2">
                  <a:lumMod val="60000"/>
                  <a:lumOff val="40000"/>
                </a:schemeClr>
              </a:buClr>
              <a:buSzPct val="75000"/>
              <a:buFont typeface="Wingdings" charset="2"/>
              <a:buChar char="v"/>
            </a:pPr>
            <a:r>
              <a:rPr kumimoji="1" lang="en-US" altLang="zh-CN" dirty="0">
                <a:ea typeface="新細明體" charset="-120"/>
              </a:rPr>
              <a:t> Experiments and Results</a:t>
            </a:r>
          </a:p>
        </p:txBody>
      </p:sp>
      <p:sp>
        <p:nvSpPr>
          <p:cNvPr id="5" name="Title 1"/>
          <p:cNvSpPr>
            <a:spLocks noGrp="1"/>
          </p:cNvSpPr>
          <p:nvPr>
            <p:ph type="title"/>
          </p:nvPr>
        </p:nvSpPr>
        <p:spPr>
          <a:xfrm>
            <a:off x="498475" y="700216"/>
            <a:ext cx="8147051" cy="659398"/>
          </a:xfrm>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181688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7221" y="1874751"/>
            <a:ext cx="6808157" cy="2489707"/>
          </a:xfrm>
        </p:spPr>
        <p:txBody>
          <a:bodyPr>
            <a:normAutofit/>
          </a:bodyPr>
          <a:lstStyle/>
          <a:p>
            <a:pPr marL="342900" lvl="1" indent="-342900" fontAlgn="base">
              <a:spcBef>
                <a:spcPct val="50000"/>
              </a:spcBef>
              <a:spcAft>
                <a:spcPct val="0"/>
              </a:spcAft>
              <a:buClr>
                <a:schemeClr val="tx1"/>
              </a:buClr>
              <a:buFont typeface="Wingdings" charset="2"/>
              <a:buChar char="v"/>
            </a:pPr>
            <a:r>
              <a:rPr lang="nl-NL" sz="2400" b="1" dirty="0" smtClean="0">
                <a:ea typeface="华文中宋" panose="02010600040101010101" pitchFamily="2" charset="-122"/>
              </a:rPr>
              <a:t>MSCOCO </a:t>
            </a:r>
            <a:endParaRPr lang="nl-NL" sz="2400" b="1" dirty="0">
              <a:ea typeface="华文中宋" panose="02010600040101010101" pitchFamily="2" charset="-122"/>
            </a:endParaRPr>
          </a:p>
          <a:p>
            <a:pPr lvl="1">
              <a:buFont typeface="Wingdings" panose="05000000000000000000" pitchFamily="2" charset="2"/>
              <a:buChar char="l"/>
            </a:pPr>
            <a:r>
              <a:rPr lang="en-US" sz="1800" dirty="0"/>
              <a:t>It contains 82,783, 40504 and 40775 images for </a:t>
            </a:r>
            <a:r>
              <a:rPr lang="en-US" sz="1800" dirty="0" smtClean="0"/>
              <a:t> training</a:t>
            </a:r>
            <a:r>
              <a:rPr lang="en-US" sz="1800" dirty="0"/>
              <a:t>, validation and testing. And each image has 5 captions annotated by human beings.</a:t>
            </a:r>
          </a:p>
          <a:p>
            <a:endParaRPr lang="en-US" sz="2109" dirty="0"/>
          </a:p>
          <a:p>
            <a:endParaRPr lang="en-US" sz="2109" dirty="0"/>
          </a:p>
        </p:txBody>
      </p:sp>
      <p:sp>
        <p:nvSpPr>
          <p:cNvPr id="40" name="Content Placeholder 2"/>
          <p:cNvSpPr txBox="1">
            <a:spLocks/>
          </p:cNvSpPr>
          <p:nvPr/>
        </p:nvSpPr>
        <p:spPr>
          <a:xfrm>
            <a:off x="1341882" y="3629542"/>
            <a:ext cx="6686550" cy="959135"/>
          </a:xfrm>
          <a:prstGeom prst="rect">
            <a:avLst/>
          </a:prstGeom>
        </p:spPr>
        <p:txBody>
          <a:bodyPr vert="horz" lIns="68580" tIns="34290" rIns="68580" bIns="34290" rtlCol="0">
            <a:normAutofit fontScale="925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fontAlgn="base">
              <a:spcBef>
                <a:spcPct val="50000"/>
              </a:spcBef>
              <a:spcAft>
                <a:spcPct val="0"/>
              </a:spcAft>
              <a:buClr>
                <a:schemeClr val="tx1"/>
              </a:buClr>
              <a:buSzPct val="75000"/>
              <a:buFont typeface="Wingdings" charset="2"/>
              <a:buChar char="v"/>
            </a:pPr>
            <a:r>
              <a:rPr lang="en-US" altLang="zh-CN" sz="2600" b="1" dirty="0" smtClean="0">
                <a:solidFill>
                  <a:schemeClr val="tx1">
                    <a:lumMod val="75000"/>
                    <a:lumOff val="25000"/>
                  </a:schemeClr>
                </a:solidFill>
                <a:ea typeface="华文中宋" panose="02010600040101010101" pitchFamily="2" charset="-122"/>
              </a:rPr>
              <a:t>Flickr30K</a:t>
            </a:r>
            <a:endParaRPr lang="en-US" altLang="zh-CN" sz="2600" b="1" dirty="0">
              <a:solidFill>
                <a:schemeClr val="tx1">
                  <a:lumMod val="75000"/>
                  <a:lumOff val="25000"/>
                </a:schemeClr>
              </a:solidFill>
              <a:ea typeface="华文中宋" panose="02010600040101010101" pitchFamily="2" charset="-122"/>
            </a:endParaRPr>
          </a:p>
          <a:p>
            <a:pPr marL="914400" lvl="1" indent="-457200" fontAlgn="base">
              <a:spcBef>
                <a:spcPts val="600"/>
              </a:spcBef>
              <a:spcAft>
                <a:spcPct val="0"/>
              </a:spcAft>
              <a:buClr>
                <a:schemeClr val="tx1">
                  <a:lumMod val="50000"/>
                  <a:lumOff val="50000"/>
                </a:schemeClr>
              </a:buClr>
              <a:buSzPct val="75000"/>
              <a:buFont typeface="Wingdings" panose="05000000000000000000" pitchFamily="2" charset="2"/>
              <a:buChar char="l"/>
            </a:pPr>
            <a:r>
              <a:rPr lang="en-US" altLang="zh-CN" sz="1900" dirty="0">
                <a:solidFill>
                  <a:schemeClr val="tx1">
                    <a:lumMod val="75000"/>
                    <a:lumOff val="25000"/>
                  </a:schemeClr>
                </a:solidFill>
              </a:rPr>
              <a:t>A</a:t>
            </a:r>
            <a:r>
              <a:rPr lang="en-US" altLang="zh-CN" sz="1900" dirty="0" smtClean="0">
                <a:solidFill>
                  <a:schemeClr val="tx1">
                    <a:lumMod val="75000"/>
                    <a:lumOff val="25000"/>
                  </a:schemeClr>
                </a:solidFill>
              </a:rPr>
              <a:t>bout 31,783 images collected </a:t>
            </a:r>
            <a:r>
              <a:rPr lang="en-US" altLang="zh-CN" sz="1900" dirty="0">
                <a:solidFill>
                  <a:schemeClr val="tx1">
                    <a:lumMod val="75000"/>
                    <a:lumOff val="25000"/>
                  </a:schemeClr>
                </a:solidFill>
              </a:rPr>
              <a:t>from Flickr</a:t>
            </a:r>
            <a:r>
              <a:rPr lang="en-US" altLang="zh-CN" sz="1900" dirty="0" smtClean="0">
                <a:solidFill>
                  <a:schemeClr val="tx1">
                    <a:lumMod val="75000"/>
                    <a:lumOff val="25000"/>
                  </a:schemeClr>
                </a:solidFill>
              </a:rPr>
              <a:t>, and </a:t>
            </a:r>
            <a:r>
              <a:rPr lang="en-US" altLang="zh-CN" sz="1900" dirty="0">
                <a:solidFill>
                  <a:schemeClr val="tx1">
                    <a:lumMod val="75000"/>
                    <a:lumOff val="25000"/>
                  </a:schemeClr>
                </a:solidFill>
              </a:rPr>
              <a:t>each image is </a:t>
            </a:r>
            <a:r>
              <a:rPr lang="en-US" altLang="zh-CN" sz="1900" dirty="0" smtClean="0">
                <a:solidFill>
                  <a:schemeClr val="tx1">
                    <a:lumMod val="75000"/>
                    <a:lumOff val="25000"/>
                  </a:schemeClr>
                </a:solidFill>
              </a:rPr>
              <a:t>associated with 5 descriptions.</a:t>
            </a:r>
            <a:endParaRPr lang="en-US" altLang="zh-CN" sz="1900" dirty="0">
              <a:solidFill>
                <a:schemeClr val="tx1">
                  <a:lumMod val="75000"/>
                  <a:lumOff val="25000"/>
                </a:schemeClr>
              </a:solidFill>
            </a:endParaRPr>
          </a:p>
          <a:p>
            <a:pPr marL="0" indent="0">
              <a:buNone/>
            </a:pPr>
            <a:endParaRPr lang="en-US" altLang="zh-CN" dirty="0" smtClean="0"/>
          </a:p>
        </p:txBody>
      </p:sp>
      <p:sp>
        <p:nvSpPr>
          <p:cNvPr id="6"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spTree>
    <p:extLst>
      <p:ext uri="{BB962C8B-B14F-4D97-AF65-F5344CB8AC3E}">
        <p14:creationId xmlns:p14="http://schemas.microsoft.com/office/powerpoint/2010/main" val="3982997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671" y="1682244"/>
            <a:ext cx="8357787" cy="2489707"/>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a:ea typeface="华文中宋" panose="02010600040101010101" pitchFamily="2" charset="-122"/>
              </a:rPr>
              <a:t>Image </a:t>
            </a:r>
            <a:r>
              <a:rPr lang="en-US" altLang="zh-CN" sz="2400" b="1" dirty="0" smtClean="0">
                <a:ea typeface="华文中宋" panose="02010600040101010101" pitchFamily="2" charset="-122"/>
              </a:rPr>
              <a:t>Ablation study results obtained from the MSCOCO dataset</a:t>
            </a:r>
            <a:endParaRPr lang="en-US" sz="2400" b="1" dirty="0">
              <a:ea typeface="华文中宋" panose="02010600040101010101" pitchFamily="2" charset="-122"/>
            </a:endParaRPr>
          </a:p>
          <a:p>
            <a:endParaRPr lang="en-US" sz="2109" dirty="0"/>
          </a:p>
        </p:txBody>
      </p:sp>
      <p:sp>
        <p:nvSpPr>
          <p:cNvPr id="7"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630340" y="3294598"/>
            <a:ext cx="8085220" cy="985144"/>
          </a:xfrm>
          <a:prstGeom prst="rect">
            <a:avLst/>
          </a:prstGeom>
        </p:spPr>
      </p:pic>
    </p:spTree>
    <p:extLst>
      <p:ext uri="{BB962C8B-B14F-4D97-AF65-F5344CB8AC3E}">
        <p14:creationId xmlns:p14="http://schemas.microsoft.com/office/powerpoint/2010/main" val="2797753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671" y="1682244"/>
            <a:ext cx="8357787" cy="2489707"/>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a:ea typeface="华文中宋" panose="02010600040101010101" pitchFamily="2" charset="-122"/>
              </a:rPr>
              <a:t>Examples of image captions to demonstrate the </a:t>
            </a:r>
            <a:r>
              <a:rPr lang="en-US" altLang="zh-CN" sz="2400" b="1" dirty="0" smtClean="0">
                <a:ea typeface="华文中宋" panose="02010600040101010101" pitchFamily="2" charset="-122"/>
              </a:rPr>
              <a:t>role of deliberate attention</a:t>
            </a:r>
            <a:endParaRPr lang="zh-CN" altLang="en-US" sz="2400" b="1" dirty="0">
              <a:ea typeface="华文中宋" panose="02010600040101010101" pitchFamily="2" charset="-122"/>
            </a:endParaRPr>
          </a:p>
          <a:p>
            <a:pPr marL="342900" lvl="1" indent="-342900" fontAlgn="base">
              <a:spcBef>
                <a:spcPct val="50000"/>
              </a:spcBef>
              <a:spcAft>
                <a:spcPct val="0"/>
              </a:spcAft>
              <a:buClr>
                <a:schemeClr val="tx1"/>
              </a:buClr>
              <a:buFont typeface="Wingdings" charset="2"/>
              <a:buChar char="v"/>
            </a:pPr>
            <a:endParaRPr lang="en-US" sz="2400" b="1" dirty="0" smtClean="0">
              <a:ea typeface="华文中宋" panose="02010600040101010101" pitchFamily="2" charset="-122"/>
            </a:endParaRPr>
          </a:p>
          <a:p>
            <a:endParaRPr lang="en-US" sz="2109" dirty="0"/>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7"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2117558" y="2542871"/>
            <a:ext cx="4908884" cy="3474728"/>
          </a:xfrm>
          <a:prstGeom prst="rect">
            <a:avLst/>
          </a:prstGeom>
        </p:spPr>
      </p:pic>
    </p:spTree>
    <p:extLst>
      <p:ext uri="{BB962C8B-B14F-4D97-AF65-F5344CB8AC3E}">
        <p14:creationId xmlns:p14="http://schemas.microsoft.com/office/powerpoint/2010/main" val="80633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00200" y="1828800"/>
            <a:ext cx="5543550" cy="3429000"/>
          </a:xfrm>
          <a:noFill/>
        </p:spPr>
        <p:txBody>
          <a:bodyPr>
            <a:normAutofit/>
          </a:bodyPr>
          <a:lstStyle/>
          <a:p>
            <a:pPr>
              <a:lnSpc>
                <a:spcPct val="90000"/>
              </a:lnSpc>
              <a:buClr>
                <a:schemeClr val="tx2">
                  <a:lumMod val="60000"/>
                  <a:lumOff val="40000"/>
                </a:schemeClr>
              </a:buClr>
              <a:buSzPct val="75000"/>
              <a:buFont typeface="Wingdings" charset="2"/>
              <a:buChar char="v"/>
            </a:pPr>
            <a:r>
              <a:rPr kumimoji="1" lang="en-US" altLang="zh-CN" dirty="0">
                <a:ea typeface="新細明體" charset="-120"/>
              </a:rPr>
              <a:t> Introduction</a:t>
            </a:r>
          </a:p>
          <a:p>
            <a:pPr>
              <a:lnSpc>
                <a:spcPct val="90000"/>
              </a:lnSpc>
              <a:buClr>
                <a:schemeClr val="tx2">
                  <a:lumMod val="60000"/>
                  <a:lumOff val="40000"/>
                </a:schemeClr>
              </a:buClr>
              <a:buSzPct val="75000"/>
              <a:buFont typeface="Wingdings" charset="2"/>
              <a:buChar char="v"/>
            </a:pPr>
            <a:r>
              <a:rPr kumimoji="1" lang="en-US" altLang="zh-CN" dirty="0">
                <a:ea typeface="新細明體" charset="-120"/>
              </a:rPr>
              <a:t> Related Work</a:t>
            </a:r>
          </a:p>
          <a:p>
            <a:pPr>
              <a:lnSpc>
                <a:spcPct val="90000"/>
              </a:lnSpc>
              <a:buClr>
                <a:schemeClr val="tx2">
                  <a:lumMod val="60000"/>
                  <a:lumOff val="40000"/>
                </a:schemeClr>
              </a:buClr>
              <a:buSzPct val="75000"/>
              <a:buFont typeface="Wingdings" charset="2"/>
              <a:buChar char="v"/>
            </a:pPr>
            <a:r>
              <a:rPr kumimoji="1" lang="en-US" altLang="zh-CN" dirty="0">
                <a:ea typeface="新細明體" charset="-120"/>
              </a:rPr>
              <a:t> Our Method</a:t>
            </a:r>
            <a:endParaRPr kumimoji="1" lang="en-US" altLang="zh-CN" sz="1800" dirty="0">
              <a:solidFill>
                <a:srgbClr val="9016B7"/>
              </a:solidFill>
              <a:ea typeface="新細明體" charset="-120"/>
            </a:endParaRPr>
          </a:p>
          <a:p>
            <a:pPr>
              <a:lnSpc>
                <a:spcPct val="90000"/>
              </a:lnSpc>
              <a:buClr>
                <a:schemeClr val="tx2">
                  <a:lumMod val="60000"/>
                  <a:lumOff val="40000"/>
                </a:schemeClr>
              </a:buClr>
              <a:buSzPct val="75000"/>
              <a:buFont typeface="Wingdings" charset="2"/>
              <a:buChar char="v"/>
            </a:pPr>
            <a:r>
              <a:rPr kumimoji="1" lang="en-US" altLang="zh-CN" dirty="0">
                <a:ea typeface="新細明體" charset="-120"/>
              </a:rPr>
              <a:t> Experiments and Results</a:t>
            </a:r>
          </a:p>
        </p:txBody>
      </p:sp>
      <p:sp>
        <p:nvSpPr>
          <p:cNvPr id="6" name="Title 1"/>
          <p:cNvSpPr>
            <a:spLocks noGrp="1"/>
          </p:cNvSpPr>
          <p:nvPr>
            <p:ph type="title"/>
          </p:nvPr>
        </p:nvSpPr>
        <p:spPr>
          <a:xfrm>
            <a:off x="498475" y="700216"/>
            <a:ext cx="8147051" cy="659398"/>
          </a:xfrm>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39224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671" y="1682244"/>
            <a:ext cx="8357787" cy="796261"/>
          </a:xfrm>
        </p:spPr>
        <p:txBody>
          <a:bodyPr>
            <a:normAutofit lnSpcReduction="10000"/>
          </a:bodyPr>
          <a:lstStyle/>
          <a:p>
            <a:pPr marL="342900" lvl="1" indent="-342900" fontAlgn="base">
              <a:spcBef>
                <a:spcPct val="50000"/>
              </a:spcBef>
              <a:spcAft>
                <a:spcPct val="0"/>
              </a:spcAft>
              <a:buClr>
                <a:schemeClr val="tx1"/>
              </a:buClr>
              <a:buFont typeface="Wingdings" charset="2"/>
              <a:buChar char="v"/>
            </a:pPr>
            <a:r>
              <a:rPr lang="en-US" altLang="zh-CN" sz="2400" b="1" dirty="0" smtClean="0">
                <a:ea typeface="华文中宋" panose="02010600040101010101" pitchFamily="2" charset="-122"/>
              </a:rPr>
              <a:t>Examples of image captions to demonstrate the discriminability</a:t>
            </a:r>
            <a:endParaRPr lang="zh-CN" altLang="en-US" sz="2400" b="1" dirty="0">
              <a:ea typeface="华文中宋" panose="02010600040101010101" pitchFamily="2" charset="-122"/>
            </a:endParaRPr>
          </a:p>
          <a:p>
            <a:pPr marL="342900" lvl="1" indent="-342900" fontAlgn="base">
              <a:spcBef>
                <a:spcPct val="50000"/>
              </a:spcBef>
              <a:spcAft>
                <a:spcPct val="0"/>
              </a:spcAft>
              <a:buClr>
                <a:schemeClr val="tx1"/>
              </a:buClr>
              <a:buFont typeface="Wingdings" charset="2"/>
              <a:buChar char="v"/>
            </a:pPr>
            <a:endParaRPr lang="en-US" sz="2400" b="1" dirty="0" smtClean="0">
              <a:ea typeface="华文中宋" panose="02010600040101010101" pitchFamily="2" charset="-122"/>
            </a:endParaRPr>
          </a:p>
          <a:p>
            <a:endParaRPr lang="en-US" sz="2109" dirty="0"/>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7"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2" name="图片 1"/>
          <p:cNvPicPr>
            <a:picLocks noChangeAspect="1"/>
          </p:cNvPicPr>
          <p:nvPr/>
        </p:nvPicPr>
        <p:blipFill>
          <a:blip r:embed="rId3"/>
          <a:stretch>
            <a:fillRect/>
          </a:stretch>
        </p:blipFill>
        <p:spPr>
          <a:xfrm>
            <a:off x="2652236" y="3015832"/>
            <a:ext cx="3839528" cy="2187936"/>
          </a:xfrm>
          <a:prstGeom prst="rect">
            <a:avLst/>
          </a:prstGeom>
        </p:spPr>
      </p:pic>
    </p:spTree>
    <p:extLst>
      <p:ext uri="{BB962C8B-B14F-4D97-AF65-F5344CB8AC3E}">
        <p14:creationId xmlns:p14="http://schemas.microsoft.com/office/powerpoint/2010/main" val="2421350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81" y="1651018"/>
            <a:ext cx="7732637" cy="2489707"/>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a:ea typeface="华文中宋" panose="02010600040101010101" pitchFamily="2" charset="-122"/>
              </a:rPr>
              <a:t> </a:t>
            </a:r>
            <a:r>
              <a:rPr lang="en-US" altLang="zh-CN" sz="2400" b="1" dirty="0" smtClean="0">
                <a:ea typeface="华文中宋" panose="02010600040101010101" pitchFamily="2" charset="-122"/>
              </a:rPr>
              <a:t>Precision Performance on Flickr30k test split and COCO </a:t>
            </a:r>
            <a:r>
              <a:rPr lang="en-US" altLang="zh-CN" sz="2400" b="1" dirty="0" err="1" smtClean="0">
                <a:ea typeface="华文中宋" panose="02010600040101010101" pitchFamily="2" charset="-122"/>
              </a:rPr>
              <a:t>Karpathy</a:t>
            </a:r>
            <a:r>
              <a:rPr lang="en-US" altLang="zh-CN" sz="2400" b="1" dirty="0" smtClean="0">
                <a:ea typeface="华文中宋" panose="02010600040101010101" pitchFamily="2" charset="-122"/>
              </a:rPr>
              <a:t> test split. </a:t>
            </a:r>
            <a:endParaRPr lang="en-US" altLang="zh-CN" sz="2400" b="1" dirty="0">
              <a:ea typeface="华文中宋" panose="02010600040101010101" pitchFamily="2" charset="-122"/>
            </a:endParaRPr>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6"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2" name="图片 1"/>
          <p:cNvPicPr>
            <a:picLocks noChangeAspect="1"/>
          </p:cNvPicPr>
          <p:nvPr/>
        </p:nvPicPr>
        <p:blipFill>
          <a:blip r:embed="rId3"/>
          <a:stretch>
            <a:fillRect/>
          </a:stretch>
        </p:blipFill>
        <p:spPr>
          <a:xfrm>
            <a:off x="836213" y="2502568"/>
            <a:ext cx="7673474" cy="3276314"/>
          </a:xfrm>
          <a:prstGeom prst="rect">
            <a:avLst/>
          </a:prstGeom>
        </p:spPr>
      </p:pic>
    </p:spTree>
    <p:extLst>
      <p:ext uri="{BB962C8B-B14F-4D97-AF65-F5344CB8AC3E}">
        <p14:creationId xmlns:p14="http://schemas.microsoft.com/office/powerpoint/2010/main" val="1075518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07" y="1573411"/>
            <a:ext cx="7880919" cy="970340"/>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smtClean="0">
                <a:ea typeface="华文中宋" panose="02010600040101010101" pitchFamily="2" charset="-122"/>
              </a:rPr>
              <a:t>Examples of image captions generated by Up-Down, DA and human beings.</a:t>
            </a:r>
            <a:endParaRPr lang="en-US" altLang="zh-CN" sz="2400" b="1" dirty="0">
              <a:ea typeface="华文中宋" panose="02010600040101010101" pitchFamily="2" charset="-122"/>
            </a:endParaRPr>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6"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599424" y="2917320"/>
            <a:ext cx="8147052" cy="2229162"/>
          </a:xfrm>
          <a:prstGeom prst="rect">
            <a:avLst/>
          </a:prstGeom>
        </p:spPr>
      </p:pic>
      <p:sp>
        <p:nvSpPr>
          <p:cNvPr id="7" name="Rectangle 2"/>
          <p:cNvSpPr/>
          <p:nvPr/>
        </p:nvSpPr>
        <p:spPr>
          <a:xfrm>
            <a:off x="276725" y="6043557"/>
            <a:ext cx="8710863" cy="276999"/>
          </a:xfrm>
          <a:prstGeom prst="rect">
            <a:avLst/>
          </a:prstGeom>
        </p:spPr>
        <p:txBody>
          <a:bodyPr wrap="square">
            <a:spAutoFit/>
          </a:bodyPr>
          <a:lstStyle/>
          <a:p>
            <a:r>
              <a:rPr lang="en-US" altLang="zh-CN" sz="1200" dirty="0">
                <a:solidFill>
                  <a:srgbClr val="222222"/>
                </a:solidFill>
              </a:rPr>
              <a:t>[1]</a:t>
            </a:r>
            <a:r>
              <a:rPr lang="en-GB" altLang="zh-CN" sz="1200" dirty="0"/>
              <a:t> Anderson, P.</a:t>
            </a:r>
            <a:r>
              <a:rPr lang="en-US" altLang="zh-CN" sz="1200" dirty="0"/>
              <a:t> et al. " Bottom-up and top-down attention </a:t>
            </a:r>
            <a:r>
              <a:rPr lang="en-US" altLang="zh-CN" sz="1200" dirty="0" smtClean="0"/>
              <a:t>for image </a:t>
            </a:r>
            <a:r>
              <a:rPr lang="en-US" altLang="zh-CN" sz="1200" dirty="0"/>
              <a:t>captioning and visual question answering.“  CVPR. 2018.</a:t>
            </a:r>
          </a:p>
        </p:txBody>
      </p:sp>
    </p:spTree>
    <p:extLst>
      <p:ext uri="{BB962C8B-B14F-4D97-AF65-F5344CB8AC3E}">
        <p14:creationId xmlns:p14="http://schemas.microsoft.com/office/powerpoint/2010/main" val="3977038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07" y="1573411"/>
            <a:ext cx="7880919" cy="970340"/>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smtClean="0">
                <a:ea typeface="华文中宋" panose="02010600040101010101" pitchFamily="2" charset="-122"/>
              </a:rPr>
              <a:t>Visualization of first residual attention map of our model</a:t>
            </a:r>
            <a:endParaRPr lang="en-US" altLang="zh-CN" sz="2400" b="1" dirty="0">
              <a:ea typeface="华文中宋" panose="02010600040101010101" pitchFamily="2" charset="-122"/>
            </a:endParaRPr>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6"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2" name="图片 1"/>
          <p:cNvPicPr>
            <a:picLocks noChangeAspect="1"/>
          </p:cNvPicPr>
          <p:nvPr/>
        </p:nvPicPr>
        <p:blipFill>
          <a:blip r:embed="rId3"/>
          <a:stretch>
            <a:fillRect/>
          </a:stretch>
        </p:blipFill>
        <p:spPr>
          <a:xfrm>
            <a:off x="776762" y="2726078"/>
            <a:ext cx="7590476" cy="2342857"/>
          </a:xfrm>
          <a:prstGeom prst="rect">
            <a:avLst/>
          </a:prstGeom>
        </p:spPr>
      </p:pic>
    </p:spTree>
    <p:extLst>
      <p:ext uri="{BB962C8B-B14F-4D97-AF65-F5344CB8AC3E}">
        <p14:creationId xmlns:p14="http://schemas.microsoft.com/office/powerpoint/2010/main" val="3121694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07" y="1573411"/>
            <a:ext cx="7880919" cy="970340"/>
          </a:xfrm>
        </p:spPr>
        <p:txBody>
          <a:bodyPr>
            <a:normAutofit/>
          </a:bodyPr>
          <a:lstStyle/>
          <a:p>
            <a:pPr marL="342900" lvl="1" indent="-342900" fontAlgn="base">
              <a:spcBef>
                <a:spcPct val="50000"/>
              </a:spcBef>
              <a:spcAft>
                <a:spcPct val="0"/>
              </a:spcAft>
              <a:buClr>
                <a:schemeClr val="tx1"/>
              </a:buClr>
              <a:buFont typeface="Wingdings" charset="2"/>
              <a:buChar char="v"/>
            </a:pPr>
            <a:r>
              <a:rPr lang="en-US" altLang="zh-CN" sz="2400" b="1" dirty="0">
                <a:ea typeface="华文中宋" panose="02010600040101010101" pitchFamily="2" charset="-122"/>
              </a:rPr>
              <a:t> </a:t>
            </a:r>
            <a:r>
              <a:rPr lang="en-US" altLang="zh-CN" sz="2400" b="1" dirty="0" smtClean="0">
                <a:ea typeface="华文中宋" panose="02010600040101010101" pitchFamily="2" charset="-122"/>
              </a:rPr>
              <a:t>Results on the online MSCOCO test server</a:t>
            </a:r>
            <a:endParaRPr lang="en-US" altLang="zh-CN" sz="2400" b="1" dirty="0">
              <a:ea typeface="华文中宋" panose="02010600040101010101" pitchFamily="2" charset="-122"/>
            </a:endParaRPr>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v"/>
            </a:pPr>
            <a:endParaRPr lang="en-US" sz="1200" dirty="0"/>
          </a:p>
        </p:txBody>
      </p:sp>
      <p:sp>
        <p:nvSpPr>
          <p:cNvPr id="6" name="Title 1"/>
          <p:cNvSpPr>
            <a:spLocks noGrp="1"/>
          </p:cNvSpPr>
          <p:nvPr>
            <p:ph type="title"/>
          </p:nvPr>
        </p:nvSpPr>
        <p:spPr>
          <a:xfrm>
            <a:off x="498475" y="700216"/>
            <a:ext cx="8147051" cy="659398"/>
          </a:xfrm>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19619" y="2925663"/>
            <a:ext cx="9104762" cy="1885714"/>
          </a:xfrm>
          <a:prstGeom prst="rect">
            <a:avLst/>
          </a:prstGeom>
        </p:spPr>
      </p:pic>
    </p:spTree>
    <p:extLst>
      <p:ext uri="{BB962C8B-B14F-4D97-AF65-F5344CB8AC3E}">
        <p14:creationId xmlns:p14="http://schemas.microsoft.com/office/powerpoint/2010/main" val="3442883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5" y="1953383"/>
            <a:ext cx="8406628" cy="4010811"/>
          </a:xfrm>
        </p:spPr>
        <p:txBody>
          <a:bodyPr>
            <a:normAutofit/>
          </a:bodyPr>
          <a:lstStyle/>
          <a:p>
            <a:pPr marL="257175" indent="-257175" algn="just">
              <a:spcBef>
                <a:spcPct val="20000"/>
              </a:spcBef>
              <a:buFont typeface="Wingdings" charset="2"/>
              <a:buChar char="v"/>
            </a:pPr>
            <a:endParaRPr lang="en-US" altLang="zh-CN" sz="1700" dirty="0" smtClean="0">
              <a:latin typeface="Calibri" panose="020F0502020204030204" pitchFamily="34" charset="0"/>
              <a:cs typeface="Calibri" panose="020F0502020204030204" pitchFamily="34" charset="0"/>
            </a:endParaRPr>
          </a:p>
          <a:p>
            <a:pPr marL="257175" indent="-257175" algn="just">
              <a:spcBef>
                <a:spcPct val="20000"/>
              </a:spcBef>
              <a:buFont typeface="Wingdings" charset="2"/>
              <a:buChar char="v"/>
            </a:pPr>
            <a:r>
              <a:rPr lang="en-US" altLang="zh-CN" sz="1700" dirty="0" smtClean="0">
                <a:latin typeface="Calibri" panose="020F0502020204030204" pitchFamily="34" charset="0"/>
                <a:cs typeface="Calibri" panose="020F0502020204030204" pitchFamily="34" charset="0"/>
              </a:rPr>
              <a:t>We propose a novel architecture, deliberate residual attention networks (DA) for image captioning.</a:t>
            </a:r>
          </a:p>
          <a:p>
            <a:pPr marL="257175" indent="-257175" algn="just">
              <a:spcBef>
                <a:spcPct val="20000"/>
              </a:spcBef>
              <a:buFont typeface="Wingdings" charset="2"/>
              <a:buChar char="v"/>
            </a:pPr>
            <a:endParaRPr lang="en-US" altLang="zh-CN" sz="1700" dirty="0" smtClean="0">
              <a:latin typeface="Calibri" panose="020F0502020204030204" pitchFamily="34" charset="0"/>
              <a:cs typeface="Calibri" panose="020F0502020204030204" pitchFamily="34" charset="0"/>
            </a:endParaRPr>
          </a:p>
          <a:p>
            <a:pPr marL="257175" indent="-257175" algn="just">
              <a:spcBef>
                <a:spcPct val="20000"/>
              </a:spcBef>
              <a:buFont typeface="Wingdings" charset="2"/>
              <a:buChar char="v"/>
            </a:pPr>
            <a:r>
              <a:rPr lang="en-US" altLang="zh-CN" sz="1700" dirty="0" smtClean="0">
                <a:latin typeface="Calibri" panose="020F0502020204030204" pitchFamily="34" charset="0"/>
                <a:cs typeface="Calibri" panose="020F0502020204030204" pitchFamily="34" charset="0"/>
              </a:rPr>
              <a:t>We guide the process of training with reinforcement learning, by combining </a:t>
            </a:r>
            <a:r>
              <a:rPr lang="en-US" altLang="zh-CN" sz="1700" dirty="0" err="1" smtClean="0">
                <a:latin typeface="Calibri" panose="020F0502020204030204" pitchFamily="34" charset="0"/>
                <a:cs typeface="Calibri" panose="020F0502020204030204" pitchFamily="34" charset="0"/>
              </a:rPr>
              <a:t>CIDEr</a:t>
            </a:r>
            <a:r>
              <a:rPr lang="en-US" altLang="zh-CN" sz="1700" dirty="0" smtClean="0">
                <a:latin typeface="Calibri" panose="020F0502020204030204" pitchFamily="34" charset="0"/>
                <a:cs typeface="Calibri" panose="020F0502020204030204" pitchFamily="34" charset="0"/>
              </a:rPr>
              <a:t> with CL as reward function.</a:t>
            </a:r>
          </a:p>
          <a:p>
            <a:pPr marL="257175" indent="-257175" algn="just">
              <a:spcBef>
                <a:spcPct val="20000"/>
              </a:spcBef>
              <a:buFont typeface="Wingdings" charset="2"/>
              <a:buChar char="v"/>
            </a:pPr>
            <a:endParaRPr lang="en-US" altLang="zh-CN" sz="1700" dirty="0">
              <a:latin typeface="Calibri" panose="020F0502020204030204" pitchFamily="34" charset="0"/>
              <a:cs typeface="Calibri" panose="020F0502020204030204" pitchFamily="34" charset="0"/>
            </a:endParaRPr>
          </a:p>
          <a:p>
            <a:pPr marL="257175" indent="-257175" algn="just">
              <a:spcBef>
                <a:spcPct val="20000"/>
              </a:spcBef>
              <a:buFont typeface="Wingdings" charset="2"/>
              <a:buChar char="v"/>
            </a:pPr>
            <a:r>
              <a:rPr lang="en-US" altLang="zh-CN" sz="1700" dirty="0">
                <a:latin typeface="Calibri" panose="020F0502020204030204" pitchFamily="34" charset="0"/>
                <a:cs typeface="Calibri" panose="020F0502020204030204" pitchFamily="34" charset="0"/>
              </a:rPr>
              <a:t>Experiments on real datasets show that our </a:t>
            </a:r>
            <a:r>
              <a:rPr lang="en-US" altLang="zh-CN" sz="1700" dirty="0" smtClean="0">
                <a:latin typeface="Calibri" panose="020F0502020204030204" pitchFamily="34" charset="0"/>
                <a:cs typeface="Calibri" panose="020F0502020204030204" pitchFamily="34" charset="0"/>
              </a:rPr>
              <a:t>approach outperforms </a:t>
            </a:r>
            <a:r>
              <a:rPr lang="en-US" altLang="zh-CN" sz="1700" dirty="0">
                <a:latin typeface="Calibri" panose="020F0502020204030204" pitchFamily="34" charset="0"/>
                <a:cs typeface="Calibri" panose="020F0502020204030204" pitchFamily="34" charset="0"/>
              </a:rPr>
              <a:t>the state-of-the-art methods.</a:t>
            </a:r>
          </a:p>
        </p:txBody>
      </p:sp>
      <p:sp>
        <p:nvSpPr>
          <p:cNvPr id="11" name="Content Placeholder 2"/>
          <p:cNvSpPr txBox="1">
            <a:spLocks/>
          </p:cNvSpPr>
          <p:nvPr/>
        </p:nvSpPr>
        <p:spPr>
          <a:xfrm>
            <a:off x="1329675" y="4109800"/>
            <a:ext cx="6686550" cy="959135"/>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l"/>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u"/>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200" dirty="0"/>
          </a:p>
        </p:txBody>
      </p:sp>
      <p:sp>
        <p:nvSpPr>
          <p:cNvPr id="5" name="Title 1"/>
          <p:cNvSpPr>
            <a:spLocks noGrp="1"/>
          </p:cNvSpPr>
          <p:nvPr>
            <p:ph type="title"/>
          </p:nvPr>
        </p:nvSpPr>
        <p:spPr>
          <a:xfrm>
            <a:off x="498475" y="700216"/>
            <a:ext cx="8147051" cy="659398"/>
          </a:xfrm>
        </p:spPr>
        <p:txBody>
          <a:bodyPr/>
          <a:lstStyle/>
          <a:p>
            <a:r>
              <a:rPr lang="en-US" altLang="zh-CN" dirty="0" smtClean="0"/>
              <a:t>Conclusions</a:t>
            </a:r>
            <a:endParaRPr lang="zh-CN" altLang="en-US" dirty="0"/>
          </a:p>
        </p:txBody>
      </p:sp>
    </p:spTree>
    <p:extLst>
      <p:ext uri="{BB962C8B-B14F-4D97-AF65-F5344CB8AC3E}">
        <p14:creationId xmlns:p14="http://schemas.microsoft.com/office/powerpoint/2010/main" val="2940800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771900" y="3600450"/>
            <a:ext cx="1627943" cy="715581"/>
          </a:xfrm>
          <a:prstGeom prst="rect">
            <a:avLst/>
          </a:prstGeom>
          <a:noFill/>
        </p:spPr>
        <p:txBody>
          <a:bodyPr wrap="square" rtlCol="0">
            <a:spAutoFit/>
          </a:bodyPr>
          <a:lstStyle/>
          <a:p>
            <a:r>
              <a:rPr lang="en-US" sz="4050" dirty="0"/>
              <a:t>Q&amp;A</a:t>
            </a:r>
          </a:p>
        </p:txBody>
      </p:sp>
    </p:spTree>
    <p:extLst>
      <p:ext uri="{BB962C8B-B14F-4D97-AF65-F5344CB8AC3E}">
        <p14:creationId xmlns:p14="http://schemas.microsoft.com/office/powerpoint/2010/main" val="411561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00200" y="1828800"/>
            <a:ext cx="5543550" cy="3429000"/>
          </a:xfrm>
          <a:noFill/>
        </p:spPr>
        <p:txBody>
          <a:bodyPr>
            <a:normAutofit/>
          </a:bodyPr>
          <a:lstStyle/>
          <a:p>
            <a:pPr>
              <a:lnSpc>
                <a:spcPct val="90000"/>
              </a:lnSpc>
              <a:buClr>
                <a:schemeClr val="tx2">
                  <a:lumMod val="60000"/>
                  <a:lumOff val="40000"/>
                </a:schemeClr>
              </a:buClr>
              <a:buSzPct val="75000"/>
              <a:buFont typeface="Wingdings" charset="2"/>
              <a:buChar char="v"/>
            </a:pPr>
            <a:r>
              <a:rPr kumimoji="1" lang="en-US" altLang="zh-CN" dirty="0">
                <a:ea typeface="新細明體" charset="-120"/>
              </a:rPr>
              <a:t> Introduction</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Related Work</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Our Method</a:t>
            </a:r>
            <a:endParaRPr kumimoji="1" lang="en-US" altLang="zh-CN" sz="1800" dirty="0">
              <a:solidFill>
                <a:schemeClr val="bg1">
                  <a:lumMod val="85000"/>
                </a:schemeClr>
              </a:solidFill>
              <a:ea typeface="新細明體" charset="-120"/>
            </a:endParaRP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Experiments and Results</a:t>
            </a:r>
          </a:p>
        </p:txBody>
      </p:sp>
      <p:sp>
        <p:nvSpPr>
          <p:cNvPr id="4" name="Title 1"/>
          <p:cNvSpPr>
            <a:spLocks noGrp="1"/>
          </p:cNvSpPr>
          <p:nvPr>
            <p:ph type="title"/>
          </p:nvPr>
        </p:nvSpPr>
        <p:spPr>
          <a:xfrm>
            <a:off x="498475" y="700216"/>
            <a:ext cx="8147051" cy="659398"/>
          </a:xfrm>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3085608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1229" y="1598639"/>
            <a:ext cx="7320856" cy="926283"/>
          </a:xfrm>
        </p:spPr>
        <p:txBody>
          <a:bodyPr>
            <a:normAutofit/>
          </a:bodyPr>
          <a:lstStyle/>
          <a:p>
            <a:pPr marL="342900" lvl="1" indent="-342900" fontAlgn="base">
              <a:lnSpc>
                <a:spcPct val="90000"/>
              </a:lnSpc>
              <a:spcBef>
                <a:spcPct val="50000"/>
              </a:spcBef>
              <a:spcAft>
                <a:spcPct val="0"/>
              </a:spcAft>
              <a:buClr>
                <a:schemeClr val="tx1"/>
              </a:buClr>
              <a:buFont typeface="Wingdings" charset="2"/>
              <a:buChar char="v"/>
            </a:pPr>
            <a:r>
              <a:rPr lang="en-US" sz="2400" b="1" dirty="0">
                <a:ea typeface="华文中宋" panose="02010600040101010101" pitchFamily="2" charset="-122"/>
              </a:rPr>
              <a:t>Problem </a:t>
            </a:r>
            <a:r>
              <a:rPr lang="en-US" sz="2400" b="1" dirty="0" smtClean="0">
                <a:ea typeface="华文中宋" panose="02010600040101010101" pitchFamily="2" charset="-122"/>
              </a:rPr>
              <a:t>Statement</a:t>
            </a:r>
            <a:endParaRPr lang="en-US" sz="2400" b="1" dirty="0">
              <a:ea typeface="华文中宋" panose="02010600040101010101" pitchFamily="2" charset="-122"/>
            </a:endParaRPr>
          </a:p>
          <a:p>
            <a:pPr marL="342900" lvl="1" indent="0">
              <a:buNone/>
            </a:pPr>
            <a:r>
              <a:rPr lang="en-US" sz="1600" dirty="0">
                <a:latin typeface="Calibri" panose="020F0502020204030204" pitchFamily="34" charset="0"/>
                <a:cs typeface="Calibri" panose="020F0502020204030204" pitchFamily="34" charset="0"/>
              </a:rPr>
              <a:t>  </a:t>
            </a:r>
            <a:r>
              <a:rPr lang="en-US" sz="1600" dirty="0" smtClean="0">
                <a:solidFill>
                  <a:schemeClr val="tx1"/>
                </a:solidFill>
              </a:rPr>
              <a:t>Image Captioning :  automatically describing a image in natural language.</a:t>
            </a:r>
            <a:endParaRPr lang="en-US" sz="1600" dirty="0">
              <a:solidFill>
                <a:schemeClr val="tx1"/>
              </a:solidFill>
            </a:endParaRPr>
          </a:p>
        </p:txBody>
      </p:sp>
      <p:sp>
        <p:nvSpPr>
          <p:cNvPr id="7" name="Title 1"/>
          <p:cNvSpPr>
            <a:spLocks noGrp="1"/>
          </p:cNvSpPr>
          <p:nvPr>
            <p:ph type="title"/>
          </p:nvPr>
        </p:nvSpPr>
        <p:spPr>
          <a:xfrm>
            <a:off x="498475" y="700216"/>
            <a:ext cx="8147051" cy="659398"/>
          </a:xfrm>
        </p:spPr>
        <p:txBody>
          <a:bodyPr/>
          <a:lstStyle/>
          <a:p>
            <a:r>
              <a:rPr lang="en-US" altLang="zh-CN" dirty="0" smtClean="0"/>
              <a:t>Introduction</a:t>
            </a:r>
            <a:endParaRPr lang="zh-CN" altLang="en-US" dirty="0"/>
          </a:p>
        </p:txBody>
      </p:sp>
      <p:pic>
        <p:nvPicPr>
          <p:cNvPr id="8" name="图片 7"/>
          <p:cNvPicPr>
            <a:picLocks noChangeAspect="1"/>
          </p:cNvPicPr>
          <p:nvPr/>
        </p:nvPicPr>
        <p:blipFill>
          <a:blip r:embed="rId2"/>
          <a:stretch>
            <a:fillRect/>
          </a:stretch>
        </p:blipFill>
        <p:spPr>
          <a:xfrm>
            <a:off x="880209" y="2332413"/>
            <a:ext cx="7383582" cy="3731504"/>
          </a:xfrm>
          <a:prstGeom prst="rect">
            <a:avLst/>
          </a:prstGeom>
        </p:spPr>
      </p:pic>
    </p:spTree>
    <p:extLst>
      <p:ext uri="{BB962C8B-B14F-4D97-AF65-F5344CB8AC3E}">
        <p14:creationId xmlns:p14="http://schemas.microsoft.com/office/powerpoint/2010/main" val="265773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00200" y="1828800"/>
            <a:ext cx="5543550" cy="3429000"/>
          </a:xfrm>
          <a:noFill/>
        </p:spPr>
        <p:txBody>
          <a:bodyPr>
            <a:normAutofit/>
          </a:bodyPr>
          <a:lstStyle/>
          <a:p>
            <a:pPr>
              <a:lnSpc>
                <a:spcPct val="90000"/>
              </a:lnSpc>
              <a:buClr>
                <a:schemeClr val="tx2">
                  <a:lumMod val="60000"/>
                  <a:lumOff val="40000"/>
                </a:schemeClr>
              </a:buClr>
              <a:buSzPct val="75000"/>
              <a:buFont typeface="Wingdings" charset="2"/>
              <a:buChar char="v"/>
            </a:pPr>
            <a:r>
              <a:rPr kumimoji="1" lang="en-US" altLang="zh-CN" dirty="0">
                <a:ea typeface="新細明體" charset="-120"/>
              </a:rPr>
              <a:t> </a:t>
            </a:r>
            <a:r>
              <a:rPr kumimoji="1" lang="en-US" altLang="zh-CN" dirty="0">
                <a:solidFill>
                  <a:schemeClr val="bg1">
                    <a:lumMod val="85000"/>
                  </a:schemeClr>
                </a:solidFill>
                <a:ea typeface="新細明體" charset="-120"/>
              </a:rPr>
              <a:t>Introduction</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a:t>
            </a:r>
            <a:r>
              <a:rPr kumimoji="1" lang="en-US" altLang="zh-CN" dirty="0">
                <a:ea typeface="新細明體" charset="-120"/>
              </a:rPr>
              <a:t>Related Work</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Our Method</a:t>
            </a:r>
            <a:endParaRPr kumimoji="1" lang="en-US" altLang="zh-CN" sz="1800" dirty="0">
              <a:solidFill>
                <a:schemeClr val="bg1">
                  <a:lumMod val="85000"/>
                </a:schemeClr>
              </a:solidFill>
              <a:ea typeface="新細明體" charset="-120"/>
            </a:endParaRP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Experiments and Results</a:t>
            </a:r>
          </a:p>
        </p:txBody>
      </p:sp>
      <p:sp>
        <p:nvSpPr>
          <p:cNvPr id="4" name="Title 1"/>
          <p:cNvSpPr>
            <a:spLocks noGrp="1"/>
          </p:cNvSpPr>
          <p:nvPr>
            <p:ph type="title"/>
          </p:nvPr>
        </p:nvSpPr>
        <p:spPr>
          <a:xfrm>
            <a:off x="498475" y="700216"/>
            <a:ext cx="8147051" cy="659398"/>
          </a:xfrm>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05959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88984" y="1844633"/>
            <a:ext cx="7366032" cy="338554"/>
          </a:xfrm>
          <a:prstGeom prst="rect">
            <a:avLst/>
          </a:prstGeom>
        </p:spPr>
        <p:txBody>
          <a:bodyPr wrap="square">
            <a:spAutoFit/>
          </a:bodyPr>
          <a:lstStyle/>
          <a:p>
            <a:pPr algn="ctr"/>
            <a:r>
              <a:rPr lang="en-US" altLang="zh-CN" sz="1600" dirty="0" smtClean="0"/>
              <a:t>Encoder-decoder framework with attention mechanisms for image captioning. </a:t>
            </a:r>
            <a:endParaRPr lang="en-US" altLang="zh-CN" sz="1600" dirty="0"/>
          </a:p>
        </p:txBody>
      </p:sp>
      <p:sp>
        <p:nvSpPr>
          <p:cNvPr id="6" name="Title 1"/>
          <p:cNvSpPr>
            <a:spLocks noGrp="1"/>
          </p:cNvSpPr>
          <p:nvPr>
            <p:ph type="title"/>
          </p:nvPr>
        </p:nvSpPr>
        <p:spPr>
          <a:xfrm>
            <a:off x="498475" y="700216"/>
            <a:ext cx="8147051" cy="659398"/>
          </a:xfrm>
        </p:spPr>
        <p:txBody>
          <a:bodyPr/>
          <a:lstStyle/>
          <a:p>
            <a:r>
              <a:rPr lang="en-US" altLang="zh-CN" dirty="0" smtClean="0"/>
              <a:t>Related Work</a:t>
            </a:r>
            <a:endParaRPr lang="zh-CN" altLang="en-US" dirty="0"/>
          </a:p>
        </p:txBody>
      </p:sp>
      <p:pic>
        <p:nvPicPr>
          <p:cNvPr id="7" name="图片 6"/>
          <p:cNvPicPr>
            <a:picLocks noChangeAspect="1"/>
          </p:cNvPicPr>
          <p:nvPr/>
        </p:nvPicPr>
        <p:blipFill>
          <a:blip r:embed="rId3"/>
          <a:stretch>
            <a:fillRect/>
          </a:stretch>
        </p:blipFill>
        <p:spPr>
          <a:xfrm>
            <a:off x="761312" y="2506167"/>
            <a:ext cx="7621376" cy="3136644"/>
          </a:xfrm>
          <a:prstGeom prst="rect">
            <a:avLst/>
          </a:prstGeom>
        </p:spPr>
      </p:pic>
      <p:sp>
        <p:nvSpPr>
          <p:cNvPr id="9" name="Rectangle 2"/>
          <p:cNvSpPr/>
          <p:nvPr/>
        </p:nvSpPr>
        <p:spPr>
          <a:xfrm>
            <a:off x="888985" y="6043557"/>
            <a:ext cx="7870004" cy="276999"/>
          </a:xfrm>
          <a:prstGeom prst="rect">
            <a:avLst/>
          </a:prstGeom>
        </p:spPr>
        <p:txBody>
          <a:bodyPr wrap="square">
            <a:spAutoFit/>
          </a:bodyPr>
          <a:lstStyle/>
          <a:p>
            <a:r>
              <a:rPr lang="en-US" altLang="zh-CN" sz="1200" dirty="0">
                <a:solidFill>
                  <a:srgbClr val="222222"/>
                </a:solidFill>
              </a:rPr>
              <a:t>[1]</a:t>
            </a:r>
            <a:r>
              <a:rPr lang="it-IT" altLang="zh-CN" sz="1200" i="1" dirty="0">
                <a:solidFill>
                  <a:srgbClr val="222222"/>
                </a:solidFill>
              </a:rPr>
              <a:t> </a:t>
            </a:r>
            <a:r>
              <a:rPr lang="en-GB" altLang="zh-CN" sz="1200" dirty="0"/>
              <a:t>Xu K.</a:t>
            </a:r>
            <a:r>
              <a:rPr lang="en-US" altLang="zh-CN" sz="1200" dirty="0"/>
              <a:t> ,</a:t>
            </a:r>
            <a:r>
              <a:rPr lang="en-GB" altLang="zh-CN" sz="1200" dirty="0"/>
              <a:t> Ba J.</a:t>
            </a:r>
            <a:r>
              <a:rPr lang="en-US" altLang="zh-CN" sz="1200" dirty="0">
                <a:solidFill>
                  <a:srgbClr val="222222"/>
                </a:solidFill>
              </a:rPr>
              <a:t> et al. "</a:t>
            </a:r>
            <a:r>
              <a:rPr lang="en-US" altLang="zh-CN" sz="1200" dirty="0"/>
              <a:t> Show, attend and tell: Neural image caption generation with visual attention.</a:t>
            </a:r>
            <a:r>
              <a:rPr lang="en-US" altLang="zh-CN" sz="1200" dirty="0">
                <a:solidFill>
                  <a:srgbClr val="222222"/>
                </a:solidFill>
              </a:rPr>
              <a:t>“</a:t>
            </a:r>
            <a:r>
              <a:rPr lang="en-US" altLang="zh-CN" sz="1200" dirty="0"/>
              <a:t>  ICML</a:t>
            </a:r>
            <a:r>
              <a:rPr lang="en-US" altLang="zh-CN" sz="1200" dirty="0">
                <a:solidFill>
                  <a:srgbClr val="222222"/>
                </a:solidFill>
              </a:rPr>
              <a:t>. 2015.</a:t>
            </a:r>
          </a:p>
        </p:txBody>
      </p:sp>
    </p:spTree>
    <p:extLst>
      <p:ext uri="{BB962C8B-B14F-4D97-AF65-F5344CB8AC3E}">
        <p14:creationId xmlns:p14="http://schemas.microsoft.com/office/powerpoint/2010/main" val="291837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360815" y="1507488"/>
            <a:ext cx="4682535" cy="338554"/>
          </a:xfrm>
          <a:prstGeom prst="rect">
            <a:avLst/>
          </a:prstGeom>
        </p:spPr>
        <p:txBody>
          <a:bodyPr wrap="square">
            <a:spAutoFit/>
          </a:bodyPr>
          <a:lstStyle/>
          <a:p>
            <a:r>
              <a:rPr lang="en-US" altLang="zh-CN" sz="1600" dirty="0" smtClean="0"/>
              <a:t>Examples of attending to the correct object </a:t>
            </a:r>
            <a:endParaRPr lang="en-US" altLang="zh-CN" sz="1500" dirty="0">
              <a:solidFill>
                <a:srgbClr val="00B050"/>
              </a:solidFill>
            </a:endParaRPr>
          </a:p>
        </p:txBody>
      </p:sp>
      <p:sp>
        <p:nvSpPr>
          <p:cNvPr id="9" name="Title 1"/>
          <p:cNvSpPr>
            <a:spLocks noGrp="1"/>
          </p:cNvSpPr>
          <p:nvPr>
            <p:ph type="title"/>
          </p:nvPr>
        </p:nvSpPr>
        <p:spPr>
          <a:xfrm>
            <a:off x="498475" y="700216"/>
            <a:ext cx="8147051" cy="659398"/>
          </a:xfrm>
        </p:spPr>
        <p:txBody>
          <a:bodyPr/>
          <a:lstStyle/>
          <a:p>
            <a:r>
              <a:rPr lang="en-US" altLang="zh-CN" dirty="0" smtClean="0"/>
              <a:t>Related Work</a:t>
            </a:r>
            <a:endParaRPr lang="zh-CN" altLang="en-US" dirty="0"/>
          </a:p>
        </p:txBody>
      </p:sp>
      <p:sp>
        <p:nvSpPr>
          <p:cNvPr id="7" name="Rectangle 2"/>
          <p:cNvSpPr/>
          <p:nvPr/>
        </p:nvSpPr>
        <p:spPr>
          <a:xfrm>
            <a:off x="888985" y="6043557"/>
            <a:ext cx="7870004" cy="276999"/>
          </a:xfrm>
          <a:prstGeom prst="rect">
            <a:avLst/>
          </a:prstGeom>
        </p:spPr>
        <p:txBody>
          <a:bodyPr wrap="square">
            <a:spAutoFit/>
          </a:bodyPr>
          <a:lstStyle/>
          <a:p>
            <a:r>
              <a:rPr lang="en-US" altLang="zh-CN" sz="1200" dirty="0">
                <a:solidFill>
                  <a:srgbClr val="222222"/>
                </a:solidFill>
              </a:rPr>
              <a:t>[1]</a:t>
            </a:r>
            <a:r>
              <a:rPr lang="it-IT" altLang="zh-CN" sz="1200" i="1" dirty="0">
                <a:solidFill>
                  <a:srgbClr val="222222"/>
                </a:solidFill>
              </a:rPr>
              <a:t> </a:t>
            </a:r>
            <a:r>
              <a:rPr lang="en-GB" altLang="zh-CN" sz="1200" dirty="0"/>
              <a:t>Xu K.</a:t>
            </a:r>
            <a:r>
              <a:rPr lang="en-US" altLang="zh-CN" sz="1200" dirty="0"/>
              <a:t> ,</a:t>
            </a:r>
            <a:r>
              <a:rPr lang="en-GB" altLang="zh-CN" sz="1200" dirty="0"/>
              <a:t> Ba J.</a:t>
            </a:r>
            <a:r>
              <a:rPr lang="en-US" altLang="zh-CN" sz="1200" dirty="0">
                <a:solidFill>
                  <a:srgbClr val="222222"/>
                </a:solidFill>
              </a:rPr>
              <a:t> et al. "</a:t>
            </a:r>
            <a:r>
              <a:rPr lang="en-US" altLang="zh-CN" sz="1200" dirty="0"/>
              <a:t> Show, attend and tell: Neural image caption generation with visual attention.</a:t>
            </a:r>
            <a:r>
              <a:rPr lang="en-US" altLang="zh-CN" sz="1200" dirty="0">
                <a:solidFill>
                  <a:srgbClr val="222222"/>
                </a:solidFill>
              </a:rPr>
              <a:t>“</a:t>
            </a:r>
            <a:r>
              <a:rPr lang="en-US" altLang="zh-CN" sz="1200" dirty="0"/>
              <a:t>  ICML</a:t>
            </a:r>
            <a:r>
              <a:rPr lang="en-US" altLang="zh-CN" sz="1200" dirty="0">
                <a:solidFill>
                  <a:srgbClr val="222222"/>
                </a:solidFill>
              </a:rPr>
              <a:t>. 2015.</a:t>
            </a:r>
          </a:p>
        </p:txBody>
      </p:sp>
      <p:pic>
        <p:nvPicPr>
          <p:cNvPr id="2" name="图片 1"/>
          <p:cNvPicPr>
            <a:picLocks noChangeAspect="1"/>
          </p:cNvPicPr>
          <p:nvPr/>
        </p:nvPicPr>
        <p:blipFill>
          <a:blip r:embed="rId3"/>
          <a:stretch>
            <a:fillRect/>
          </a:stretch>
        </p:blipFill>
        <p:spPr>
          <a:xfrm>
            <a:off x="1573871" y="1965793"/>
            <a:ext cx="6256422" cy="3945412"/>
          </a:xfrm>
          <a:prstGeom prst="rect">
            <a:avLst/>
          </a:prstGeom>
        </p:spPr>
      </p:pic>
    </p:spTree>
    <p:extLst>
      <p:ext uri="{BB962C8B-B14F-4D97-AF65-F5344CB8AC3E}">
        <p14:creationId xmlns:p14="http://schemas.microsoft.com/office/powerpoint/2010/main" val="5798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98475" y="700216"/>
            <a:ext cx="8147051" cy="659398"/>
          </a:xfrm>
        </p:spPr>
        <p:txBody>
          <a:bodyPr/>
          <a:lstStyle/>
          <a:p>
            <a:r>
              <a:rPr lang="en-US" altLang="zh-CN" dirty="0" smtClean="0"/>
              <a:t>Related Work</a:t>
            </a:r>
            <a:endParaRPr lang="zh-CN" altLang="en-US" dirty="0"/>
          </a:p>
        </p:txBody>
      </p:sp>
      <p:sp>
        <p:nvSpPr>
          <p:cNvPr id="8" name="文本框 7"/>
          <p:cNvSpPr txBox="1"/>
          <p:nvPr/>
        </p:nvSpPr>
        <p:spPr>
          <a:xfrm>
            <a:off x="1441524" y="1682087"/>
            <a:ext cx="6485351" cy="400110"/>
          </a:xfrm>
          <a:prstGeom prst="rect">
            <a:avLst/>
          </a:prstGeom>
          <a:noFill/>
        </p:spPr>
        <p:txBody>
          <a:bodyPr wrap="square" rtlCol="0">
            <a:spAutoFit/>
          </a:bodyPr>
          <a:lstStyle/>
          <a:p>
            <a:r>
              <a:rPr lang="en-US" altLang="zh-CN" dirty="0" smtClean="0"/>
              <a:t>Reinforcement </a:t>
            </a:r>
            <a:r>
              <a:rPr lang="en-US" altLang="zh-CN" dirty="0"/>
              <a:t>learning </a:t>
            </a:r>
            <a:r>
              <a:rPr lang="en-US" altLang="zh-CN" dirty="0" smtClean="0"/>
              <a:t>was </a:t>
            </a:r>
            <a:r>
              <a:rPr lang="en-GB" altLang="zh-CN" dirty="0" smtClean="0"/>
              <a:t>used </a:t>
            </a:r>
            <a:r>
              <a:rPr lang="en-GB" altLang="zh-CN" dirty="0"/>
              <a:t>in image </a:t>
            </a:r>
            <a:r>
              <a:rPr lang="en-GB" altLang="zh-CN" dirty="0" smtClean="0"/>
              <a:t>captioning</a:t>
            </a:r>
            <a:r>
              <a:rPr lang="en-US" altLang="zh-CN" dirty="0"/>
              <a:t>.</a:t>
            </a:r>
            <a:endParaRPr lang="zh-CN" altLang="en-US" sz="1800" dirty="0"/>
          </a:p>
        </p:txBody>
      </p:sp>
      <p:pic>
        <p:nvPicPr>
          <p:cNvPr id="2" name="图片 1"/>
          <p:cNvPicPr>
            <a:picLocks noChangeAspect="1"/>
          </p:cNvPicPr>
          <p:nvPr/>
        </p:nvPicPr>
        <p:blipFill>
          <a:blip r:embed="rId3"/>
          <a:stretch>
            <a:fillRect/>
          </a:stretch>
        </p:blipFill>
        <p:spPr>
          <a:xfrm>
            <a:off x="1074727" y="2082197"/>
            <a:ext cx="7218946" cy="3600756"/>
          </a:xfrm>
          <a:prstGeom prst="rect">
            <a:avLst/>
          </a:prstGeom>
        </p:spPr>
      </p:pic>
      <p:sp>
        <p:nvSpPr>
          <p:cNvPr id="13" name="Rectangle 2"/>
          <p:cNvSpPr/>
          <p:nvPr/>
        </p:nvSpPr>
        <p:spPr>
          <a:xfrm>
            <a:off x="1526658" y="6043557"/>
            <a:ext cx="6089331" cy="276999"/>
          </a:xfrm>
          <a:prstGeom prst="rect">
            <a:avLst/>
          </a:prstGeom>
        </p:spPr>
        <p:txBody>
          <a:bodyPr wrap="square">
            <a:spAutoFit/>
          </a:bodyPr>
          <a:lstStyle/>
          <a:p>
            <a:r>
              <a:rPr lang="en-US" altLang="zh-CN" sz="1200" dirty="0">
                <a:solidFill>
                  <a:srgbClr val="222222"/>
                </a:solidFill>
              </a:rPr>
              <a:t>[1]</a:t>
            </a:r>
            <a:r>
              <a:rPr lang="en-GB" altLang="zh-CN" sz="1200" dirty="0"/>
              <a:t> </a:t>
            </a:r>
            <a:r>
              <a:rPr lang="en-GB" altLang="zh-CN" sz="1200" dirty="0" smtClean="0"/>
              <a:t>Rennie S. J.</a:t>
            </a:r>
            <a:r>
              <a:rPr lang="en-US" altLang="zh-CN" sz="1200" dirty="0" smtClean="0"/>
              <a:t> </a:t>
            </a:r>
            <a:r>
              <a:rPr lang="en-US" altLang="zh-CN" sz="1200" dirty="0">
                <a:solidFill>
                  <a:srgbClr val="222222"/>
                </a:solidFill>
              </a:rPr>
              <a:t>et al. </a:t>
            </a:r>
            <a:r>
              <a:rPr lang="en-US" altLang="zh-CN" sz="1200" dirty="0"/>
              <a:t>" Self-critical sequence training for image captioning.“  CVPR. 2017.</a:t>
            </a:r>
          </a:p>
        </p:txBody>
      </p:sp>
    </p:spTree>
    <p:extLst>
      <p:ext uri="{BB962C8B-B14F-4D97-AF65-F5344CB8AC3E}">
        <p14:creationId xmlns:p14="http://schemas.microsoft.com/office/powerpoint/2010/main" val="3398200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00200" y="1995811"/>
            <a:ext cx="5543550" cy="3261989"/>
          </a:xfrm>
          <a:noFill/>
        </p:spPr>
        <p:txBody>
          <a:bodyPr>
            <a:normAutofit/>
          </a:bodyPr>
          <a:lstStyle/>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Introduction</a:t>
            </a: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Related Work</a:t>
            </a:r>
          </a:p>
          <a:p>
            <a:pPr>
              <a:lnSpc>
                <a:spcPct val="90000"/>
              </a:lnSpc>
              <a:buClr>
                <a:schemeClr val="tx2">
                  <a:lumMod val="60000"/>
                  <a:lumOff val="40000"/>
                </a:schemeClr>
              </a:buClr>
              <a:buSzPct val="75000"/>
              <a:buFont typeface="Wingdings" charset="2"/>
              <a:buChar char="v"/>
            </a:pPr>
            <a:r>
              <a:rPr kumimoji="1" lang="en-US" altLang="zh-CN" dirty="0">
                <a:ea typeface="新細明體" charset="-120"/>
              </a:rPr>
              <a:t> Our Method</a:t>
            </a:r>
            <a:endParaRPr kumimoji="1" lang="en-US" altLang="zh-CN" sz="1800" dirty="0">
              <a:ea typeface="新細明體" charset="-120"/>
            </a:endParaRPr>
          </a:p>
          <a:p>
            <a:pPr>
              <a:lnSpc>
                <a:spcPct val="90000"/>
              </a:lnSpc>
              <a:buClr>
                <a:schemeClr val="tx2">
                  <a:lumMod val="60000"/>
                  <a:lumOff val="40000"/>
                </a:schemeClr>
              </a:buClr>
              <a:buSzPct val="75000"/>
              <a:buFont typeface="Wingdings" charset="2"/>
              <a:buChar char="v"/>
            </a:pPr>
            <a:r>
              <a:rPr kumimoji="1" lang="en-US" altLang="zh-CN" dirty="0">
                <a:solidFill>
                  <a:schemeClr val="bg1">
                    <a:lumMod val="85000"/>
                  </a:schemeClr>
                </a:solidFill>
                <a:ea typeface="新細明體" charset="-120"/>
              </a:rPr>
              <a:t> Experiments and Results</a:t>
            </a:r>
          </a:p>
        </p:txBody>
      </p:sp>
      <p:sp>
        <p:nvSpPr>
          <p:cNvPr id="4" name="Title 1"/>
          <p:cNvSpPr>
            <a:spLocks noGrp="1"/>
          </p:cNvSpPr>
          <p:nvPr>
            <p:ph type="title"/>
          </p:nvPr>
        </p:nvSpPr>
        <p:spPr>
          <a:xfrm>
            <a:off x="498475" y="700216"/>
            <a:ext cx="8147051" cy="659398"/>
          </a:xfrm>
        </p:spPr>
        <p:txBody>
          <a:bodyPr/>
          <a:lstStyle/>
          <a:p>
            <a:r>
              <a:rPr lang="en-US" altLang="zh-CN" dirty="0" smtClean="0"/>
              <a:t>Outline</a:t>
            </a:r>
            <a:endParaRPr lang="zh-CN" altLang="en-US" dirty="0"/>
          </a:p>
        </p:txBody>
      </p:sp>
    </p:spTree>
    <p:extLst>
      <p:ext uri="{BB962C8B-B14F-4D97-AF65-F5344CB8AC3E}">
        <p14:creationId xmlns:p14="http://schemas.microsoft.com/office/powerpoint/2010/main" val="2657699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鞍具">
  <a:themeElements>
    <a:clrScheme name="鞍具">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鞍具">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鞍具">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fillRect/>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fillRect/>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《未来媒体研究中心》演示文稿 moban 1</Template>
  <TotalTime>2238</TotalTime>
  <Words>2638</Words>
  <Application>Microsoft Office PowerPoint</Application>
  <PresentationFormat>全屏显示(4:3)</PresentationFormat>
  <Paragraphs>204</Paragraphs>
  <Slides>26</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Heiti SC Light</vt:lpstr>
      <vt:lpstr>新細明體</vt:lpstr>
      <vt:lpstr>华文中宋</vt:lpstr>
      <vt:lpstr>楷体</vt:lpstr>
      <vt:lpstr>宋体</vt:lpstr>
      <vt:lpstr>微软雅黑</vt:lpstr>
      <vt:lpstr>Arial</vt:lpstr>
      <vt:lpstr>Book Antiqua</vt:lpstr>
      <vt:lpstr>Calibri</vt:lpstr>
      <vt:lpstr>Cambria Math</vt:lpstr>
      <vt:lpstr>Times New Roman</vt:lpstr>
      <vt:lpstr>Wingdings</vt:lpstr>
      <vt:lpstr>Wingdings 2</vt:lpstr>
      <vt:lpstr>鞍具</vt:lpstr>
      <vt:lpstr>PowerPoint 演示文稿</vt:lpstr>
      <vt:lpstr>Outline</vt:lpstr>
      <vt:lpstr>Outline</vt:lpstr>
      <vt:lpstr>Introduction</vt:lpstr>
      <vt:lpstr>Outline</vt:lpstr>
      <vt:lpstr>Related Work</vt:lpstr>
      <vt:lpstr>Related Work</vt:lpstr>
      <vt:lpstr>Related Work</vt:lpstr>
      <vt:lpstr>Outline</vt:lpstr>
      <vt:lpstr>Our Method</vt:lpstr>
      <vt:lpstr>Our Method</vt:lpstr>
      <vt:lpstr>Our Method</vt:lpstr>
      <vt:lpstr>Our Method</vt:lpstr>
      <vt:lpstr>Our Method</vt:lpstr>
      <vt:lpstr>Our Method</vt:lpstr>
      <vt:lpstr>Outline</vt:lpstr>
      <vt:lpstr>Experiments</vt:lpstr>
      <vt:lpstr>Experiments</vt:lpstr>
      <vt:lpstr>Experiments</vt:lpstr>
      <vt:lpstr>Experiments</vt:lpstr>
      <vt:lpstr>Experiments</vt:lpstr>
      <vt:lpstr>Experiments</vt:lpstr>
      <vt:lpstr>Experiments</vt:lpstr>
      <vt:lpstr>Experiments</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SHUI Xiao Qin (Shirley)</dc:creator>
  <cp:lastModifiedBy>1171373565@qq.com</cp:lastModifiedBy>
  <cp:revision>109</cp:revision>
  <dcterms:created xsi:type="dcterms:W3CDTF">2017-03-27T10:33:00Z</dcterms:created>
  <dcterms:modified xsi:type="dcterms:W3CDTF">2018-11-13T03:14:14Z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