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B52"/>
    <a:srgbClr val="1E1E1E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D0EDF-5716-41DA-BA53-E446B4F7013A}" v="5" dt="2023-11-07T23:00:52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/>
  </p:normalViewPr>
  <p:slideViewPr>
    <p:cSldViewPr snapToGrid="0">
      <p:cViewPr>
        <p:scale>
          <a:sx n="60" d="100"/>
          <a:sy n="60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Asseituno Mendes De Oliveira" userId="5f990354-0a08-4351-a601-acbeeeef75db" providerId="ADAL" clId="{157D0EDF-5716-41DA-BA53-E446B4F7013A}"/>
    <pc:docChg chg="undo custSel addSld delSld modSld sldOrd">
      <pc:chgData name="Andre Asseituno Mendes De Oliveira" userId="5f990354-0a08-4351-a601-acbeeeef75db" providerId="ADAL" clId="{157D0EDF-5716-41DA-BA53-E446B4F7013A}" dt="2023-11-07T23:01:26.438" v="73" actId="122"/>
      <pc:docMkLst>
        <pc:docMk/>
      </pc:docMkLst>
      <pc:sldChg chg="modSp mod ord">
        <pc:chgData name="Andre Asseituno Mendes De Oliveira" userId="5f990354-0a08-4351-a601-acbeeeef75db" providerId="ADAL" clId="{157D0EDF-5716-41DA-BA53-E446B4F7013A}" dt="2023-11-07T22:58:21.555" v="37"/>
        <pc:sldMkLst>
          <pc:docMk/>
          <pc:sldMk cId="1896103870" sldId="264"/>
        </pc:sldMkLst>
        <pc:spChg chg="mod">
          <ac:chgData name="Andre Asseituno Mendes De Oliveira" userId="5f990354-0a08-4351-a601-acbeeeef75db" providerId="ADAL" clId="{157D0EDF-5716-41DA-BA53-E446B4F7013A}" dt="2023-11-07T22:58:18.885" v="35" actId="20577"/>
          <ac:spMkLst>
            <pc:docMk/>
            <pc:sldMk cId="1896103870" sldId="264"/>
            <ac:spMk id="2" creationId="{6692643A-76AF-DE1C-A3DC-83F126768D99}"/>
          </ac:spMkLst>
        </pc:spChg>
      </pc:sldChg>
      <pc:sldChg chg="modSp add del mod">
        <pc:chgData name="Andre Asseituno Mendes De Oliveira" userId="5f990354-0a08-4351-a601-acbeeeef75db" providerId="ADAL" clId="{157D0EDF-5716-41DA-BA53-E446B4F7013A}" dt="2023-11-07T22:58:22.952" v="38" actId="47"/>
        <pc:sldMkLst>
          <pc:docMk/>
          <pc:sldMk cId="1146986639" sldId="270"/>
        </pc:sldMkLst>
        <pc:spChg chg="mod">
          <ac:chgData name="Andre Asseituno Mendes De Oliveira" userId="5f990354-0a08-4351-a601-acbeeeef75db" providerId="ADAL" clId="{157D0EDF-5716-41DA-BA53-E446B4F7013A}" dt="2023-11-07T22:53:09.162" v="19" actId="20577"/>
          <ac:spMkLst>
            <pc:docMk/>
            <pc:sldMk cId="1146986639" sldId="270"/>
            <ac:spMk id="2" creationId="{6692643A-76AF-DE1C-A3DC-83F126768D99}"/>
          </ac:spMkLst>
        </pc:spChg>
      </pc:sldChg>
      <pc:sldChg chg="addSp delSp modSp new mod">
        <pc:chgData name="Andre Asseituno Mendes De Oliveira" userId="5f990354-0a08-4351-a601-acbeeeef75db" providerId="ADAL" clId="{157D0EDF-5716-41DA-BA53-E446B4F7013A}" dt="2023-11-07T22:54:06.473" v="34" actId="14100"/>
        <pc:sldMkLst>
          <pc:docMk/>
          <pc:sldMk cId="2828760502" sldId="271"/>
        </pc:sldMkLst>
        <pc:spChg chg="del">
          <ac:chgData name="Andre Asseituno Mendes De Oliveira" userId="5f990354-0a08-4351-a601-acbeeeef75db" providerId="ADAL" clId="{157D0EDF-5716-41DA-BA53-E446B4F7013A}" dt="2023-11-07T22:53:38.414" v="22" actId="478"/>
          <ac:spMkLst>
            <pc:docMk/>
            <pc:sldMk cId="2828760502" sldId="271"/>
            <ac:spMk id="2" creationId="{4A529761-BB26-01DE-8CF9-878A3177863B}"/>
          </ac:spMkLst>
        </pc:spChg>
        <pc:spChg chg="del">
          <ac:chgData name="Andre Asseituno Mendes De Oliveira" userId="5f990354-0a08-4351-a601-acbeeeef75db" providerId="ADAL" clId="{157D0EDF-5716-41DA-BA53-E446B4F7013A}" dt="2023-11-07T22:53:40.371" v="23" actId="478"/>
          <ac:spMkLst>
            <pc:docMk/>
            <pc:sldMk cId="2828760502" sldId="271"/>
            <ac:spMk id="3" creationId="{4472A6AB-EC36-E527-679C-253A23BDD3A3}"/>
          </ac:spMkLst>
        </pc:spChg>
        <pc:picChg chg="add del mod">
          <ac:chgData name="Andre Asseituno Mendes De Oliveira" userId="5f990354-0a08-4351-a601-acbeeeef75db" providerId="ADAL" clId="{157D0EDF-5716-41DA-BA53-E446B4F7013A}" dt="2023-11-07T22:53:52.254" v="29" actId="21"/>
          <ac:picMkLst>
            <pc:docMk/>
            <pc:sldMk cId="2828760502" sldId="271"/>
            <ac:picMk id="5" creationId="{2B0A0F6C-B1D2-5FA7-2289-AAF0080981FD}"/>
          </ac:picMkLst>
        </pc:picChg>
        <pc:picChg chg="add mod">
          <ac:chgData name="Andre Asseituno Mendes De Oliveira" userId="5f990354-0a08-4351-a601-acbeeeef75db" providerId="ADAL" clId="{157D0EDF-5716-41DA-BA53-E446B4F7013A}" dt="2023-11-07T22:54:06.473" v="34" actId="14100"/>
          <ac:picMkLst>
            <pc:docMk/>
            <pc:sldMk cId="2828760502" sldId="271"/>
            <ac:picMk id="7" creationId="{E6F802A6-FE6D-B3A5-493A-E5586E00EF90}"/>
          </ac:picMkLst>
        </pc:picChg>
      </pc:sldChg>
      <pc:sldChg chg="addSp delSp modSp new mod">
        <pc:chgData name="Andre Asseituno Mendes De Oliveira" userId="5f990354-0a08-4351-a601-acbeeeef75db" providerId="ADAL" clId="{157D0EDF-5716-41DA-BA53-E446B4F7013A}" dt="2023-11-07T22:54:00.866" v="32"/>
        <pc:sldMkLst>
          <pc:docMk/>
          <pc:sldMk cId="3723731408" sldId="272"/>
        </pc:sldMkLst>
        <pc:spChg chg="del">
          <ac:chgData name="Andre Asseituno Mendes De Oliveira" userId="5f990354-0a08-4351-a601-acbeeeef75db" providerId="ADAL" clId="{157D0EDF-5716-41DA-BA53-E446B4F7013A}" dt="2023-11-07T22:53:58.975" v="30" actId="478"/>
          <ac:spMkLst>
            <pc:docMk/>
            <pc:sldMk cId="3723731408" sldId="272"/>
            <ac:spMk id="2" creationId="{D4CED2D6-3A0E-3B9A-B048-BD8B81276337}"/>
          </ac:spMkLst>
        </pc:spChg>
        <pc:spChg chg="del">
          <ac:chgData name="Andre Asseituno Mendes De Oliveira" userId="5f990354-0a08-4351-a601-acbeeeef75db" providerId="ADAL" clId="{157D0EDF-5716-41DA-BA53-E446B4F7013A}" dt="2023-11-07T22:54:00.563" v="31" actId="478"/>
          <ac:spMkLst>
            <pc:docMk/>
            <pc:sldMk cId="3723731408" sldId="272"/>
            <ac:spMk id="3" creationId="{52005209-F682-C6E5-2503-449AE931C071}"/>
          </ac:spMkLst>
        </pc:spChg>
        <pc:picChg chg="add mod">
          <ac:chgData name="Andre Asseituno Mendes De Oliveira" userId="5f990354-0a08-4351-a601-acbeeeef75db" providerId="ADAL" clId="{157D0EDF-5716-41DA-BA53-E446B4F7013A}" dt="2023-11-07T22:54:00.866" v="32"/>
          <ac:picMkLst>
            <pc:docMk/>
            <pc:sldMk cId="3723731408" sldId="272"/>
            <ac:picMk id="4" creationId="{DF62E95D-AF28-F95D-6E32-4946CFAC366C}"/>
          </ac:picMkLst>
        </pc:picChg>
      </pc:sldChg>
      <pc:sldChg chg="addSp delSp modSp add mod">
        <pc:chgData name="Andre Asseituno Mendes De Oliveira" userId="5f990354-0a08-4351-a601-acbeeeef75db" providerId="ADAL" clId="{157D0EDF-5716-41DA-BA53-E446B4F7013A}" dt="2023-11-07T23:01:26.438" v="73" actId="122"/>
        <pc:sldMkLst>
          <pc:docMk/>
          <pc:sldMk cId="3539078498" sldId="273"/>
        </pc:sldMkLst>
        <pc:spChg chg="mod">
          <ac:chgData name="Andre Asseituno Mendes De Oliveira" userId="5f990354-0a08-4351-a601-acbeeeef75db" providerId="ADAL" clId="{157D0EDF-5716-41DA-BA53-E446B4F7013A}" dt="2023-11-07T22:59:53.856" v="59" actId="14100"/>
          <ac:spMkLst>
            <pc:docMk/>
            <pc:sldMk cId="3539078498" sldId="273"/>
            <ac:spMk id="3" creationId="{F350F3A1-DF97-252F-890F-BD3AD174F0E2}"/>
          </ac:spMkLst>
        </pc:spChg>
        <pc:spChg chg="add mod">
          <ac:chgData name="Andre Asseituno Mendes De Oliveira" userId="5f990354-0a08-4351-a601-acbeeeef75db" providerId="ADAL" clId="{157D0EDF-5716-41DA-BA53-E446B4F7013A}" dt="2023-11-07T23:01:26.438" v="73" actId="122"/>
          <ac:spMkLst>
            <pc:docMk/>
            <pc:sldMk cId="3539078498" sldId="273"/>
            <ac:spMk id="4" creationId="{9FDED4F5-60F4-0D23-92E9-1FA3C0949985}"/>
          </ac:spMkLst>
        </pc:spChg>
        <pc:spChg chg="mod">
          <ac:chgData name="Andre Asseituno Mendes De Oliveira" userId="5f990354-0a08-4351-a601-acbeeeef75db" providerId="ADAL" clId="{157D0EDF-5716-41DA-BA53-E446B4F7013A}" dt="2023-11-07T23:00:40.407" v="64" actId="21"/>
          <ac:spMkLst>
            <pc:docMk/>
            <pc:sldMk cId="3539078498" sldId="273"/>
            <ac:spMk id="6" creationId="{57EAB8FE-7876-100A-95D0-827B5D01E4D2}"/>
          </ac:spMkLst>
        </pc:spChg>
        <pc:picChg chg="del">
          <ac:chgData name="Andre Asseituno Mendes De Oliveira" userId="5f990354-0a08-4351-a601-acbeeeef75db" providerId="ADAL" clId="{157D0EDF-5716-41DA-BA53-E446B4F7013A}" dt="2023-11-07T22:59:16.116" v="40" actId="478"/>
          <ac:picMkLst>
            <pc:docMk/>
            <pc:sldMk cId="3539078498" sldId="273"/>
            <ac:picMk id="8" creationId="{1C5F8CE6-661E-01A1-4BB5-9F2C903A7B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E9961-3608-EA8D-447B-78F5CD9E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5B4CF-B37B-C128-7FD3-6F088A8B5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54941-1A89-D904-59D5-7FEF7326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D8A02-A13E-2E09-3ECE-45EEBBCA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36527-10B6-AAD2-CB0A-30D1CD3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5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413E3-742A-4528-B574-21F80530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F5E77-B4B9-3099-BD19-EEAFA594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EEB3C-1E44-9782-9467-2CF98B3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43A31-C328-4442-1148-A9522F92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27F07-CB55-FBC0-3C05-4ABFCB2B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4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12704F-192D-8A21-9D04-81B7A69A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6BDBB4-C9B1-8FDD-12A6-D3565E42B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06F8E-6544-E978-6A83-FC0E8349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D7D6D-B524-3E31-8B81-03BEB6C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A8286-0E07-3AD2-B15E-B7076E71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1C2EF-D842-6AD9-CBB9-8F28685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43032-CB79-0FFF-06EB-65EDE5AF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2453E-352D-4A88-E925-DDD64324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02E05-AFC1-9CAD-6BCB-92DD4EE0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B30E9-8407-3C54-2753-C90A64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C55D-2D1E-C2C1-17A5-1C199BEA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5B667-CD89-996F-C8DE-715D28D2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840EF-5E65-6AD2-FA24-A14B0CC7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1ECCF-76AD-B621-E295-798F3B10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DFA30-2B50-176A-D309-3EB87B3C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4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2ADD7-03B0-92FD-C580-B69B25C0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9B079-CCB7-BFDC-89EB-D04C49EC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AFBC59-1B5F-B068-D1EB-3F670F24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D56D1-E843-6D98-73DC-D60FB68C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22F15-71CF-36DF-6882-6F4E14A7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148945-DC50-743A-0D9E-2A53D338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DD589-A5EA-6264-1217-840EFB00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B954D3-96E3-9E47-570D-8DAAB4FA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08BD9-AE05-CBAE-6B61-B461A6608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D4632E-562B-51F0-938D-18E05E3A0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0F8AD9-D77A-EBB3-4849-4C68567DC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9D41B4-E6E1-0345-790E-A7D1BFB4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A1C58-A770-09C4-8A39-C6AE7E83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CE121E-CF8C-1E68-15C9-211EA15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87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8572B-F10D-4E6E-DBC3-1378D60D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E9DF41-EDF6-EFD2-A5CE-83A1CF5B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978C9A-F666-AC44-4B33-F368131E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8F1D46-603C-7505-DB10-FAC2D6E3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9B8BE9-5ACB-6621-C383-3C75EF9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CDE8F7-CD8E-4399-F5E3-A1CC764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EB383F-8F35-020E-6CD6-02C2D538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8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FC7E9-7824-63E5-0885-3521EDCA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46701-0B9C-84C0-2454-932742E5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07606-92BD-9192-8B4A-04AD4A24C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782FA1-00EE-2CC7-615E-A2143A9F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65C96-02B3-8284-DD30-3164CB3F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CD182-293A-0D95-1BCC-7F6F327F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0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FA1FF-0FD3-CDBE-6407-C0154FA5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452202-3FF1-CC50-CAFC-F3A1DE8D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6F66E-6235-E7BD-163F-B1198173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7A068-F784-5E04-C133-3403198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E3333-13DC-E960-B59B-6B0B075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E11E6A-0584-39AB-8159-2547EF2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6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397045-FC7D-BB7B-A8F4-EECFA37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8E87D-AFB4-99C7-ED1A-3DD02F5C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BF357-68EA-33B1-E281-604981A0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0415-7F80-464F-8685-9CC59AAA0B41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B3C9A-E14C-1F3D-EC43-76DCFBD8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1647D-0704-DED6-F5B0-70A8E6E2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708A-FC37-4DAD-9E5B-4419B1F4F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7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E0A02E-48A7-39D8-B6BF-F1600B5C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23" y="0"/>
            <a:ext cx="7634378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EAB8FE-7876-100A-95D0-827B5D01E4D2}"/>
              </a:ext>
            </a:extLst>
          </p:cNvPr>
          <p:cNvSpPr/>
          <p:nvPr/>
        </p:nvSpPr>
        <p:spPr>
          <a:xfrm>
            <a:off x="0" y="0"/>
            <a:ext cx="4557623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82A27-29F5-115A-0DBB-6FEDD260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557623" cy="12553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IHC </a:t>
            </a:r>
            <a:r>
              <a:rPr lang="pt-BR" b="1" dirty="0">
                <a:solidFill>
                  <a:schemeClr val="accent1"/>
                </a:solidFill>
              </a:rPr>
              <a:t>Acolhe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0F3A1-DF97-252F-890F-BD3AD174F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7"/>
            <a:ext cx="4557622" cy="381027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Trabalho Interdisciplinar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1C5F8CE6-661E-01A1-4BB5-9F2C903A7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1" y="2541722"/>
            <a:ext cx="3874577" cy="33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E6F802A6-FE6D-B3A5-493A-E5586E00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53" y="0"/>
            <a:ext cx="6884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6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DF62E95D-AF28-F95D-6E32-4946CFAC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6C54421-61FF-C98C-7B8D-96649B8CD4FA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2643A-76AF-DE1C-A3DC-83F1267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88" y="2766218"/>
            <a:ext cx="8999621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0E8692-2461-A438-DF11-92E19B72F12A}"/>
              </a:ext>
            </a:extLst>
          </p:cNvPr>
          <p:cNvSpPr txBox="1">
            <a:spLocks/>
          </p:cNvSpPr>
          <p:nvPr/>
        </p:nvSpPr>
        <p:spPr>
          <a:xfrm>
            <a:off x="356291" y="185979"/>
            <a:ext cx="3471790" cy="70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146932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A3D7739-C76D-329F-6CE3-A8BD7541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F51F0A-FDD0-E32F-5F25-43F6439A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7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0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6C54421-61FF-C98C-7B8D-96649B8CD4FA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2643A-76AF-DE1C-A3DC-83F1267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88" y="2766218"/>
            <a:ext cx="8999621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esforço x valor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0E8692-2461-A438-DF11-92E19B72F12A}"/>
              </a:ext>
            </a:extLst>
          </p:cNvPr>
          <p:cNvSpPr txBox="1">
            <a:spLocks/>
          </p:cNvSpPr>
          <p:nvPr/>
        </p:nvSpPr>
        <p:spPr>
          <a:xfrm>
            <a:off x="356291" y="185979"/>
            <a:ext cx="3471790" cy="70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146758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DA6C243-B37E-7132-12A6-0281B537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E0A02E-48A7-39D8-B6BF-F1600B5C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23" y="0"/>
            <a:ext cx="7634378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EAB8FE-7876-100A-95D0-827B5D01E4D2}"/>
              </a:ext>
            </a:extLst>
          </p:cNvPr>
          <p:cNvSpPr/>
          <p:nvPr/>
        </p:nvSpPr>
        <p:spPr>
          <a:xfrm>
            <a:off x="-3" y="1"/>
            <a:ext cx="4557623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82A27-29F5-115A-0DBB-6FEDD260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557623" cy="12553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IHC </a:t>
            </a:r>
            <a:r>
              <a:rPr lang="pt-BR" b="1" dirty="0">
                <a:solidFill>
                  <a:schemeClr val="accent1"/>
                </a:solidFill>
              </a:rPr>
              <a:t>Acolhe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0F3A1-DF97-252F-890F-BD3AD174F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047"/>
            <a:ext cx="4557622" cy="713290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Obrigado! =)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DED4F5-60F4-0D23-92E9-1FA3C0949985}"/>
              </a:ext>
            </a:extLst>
          </p:cNvPr>
          <p:cNvSpPr txBox="1"/>
          <p:nvPr/>
        </p:nvSpPr>
        <p:spPr>
          <a:xfrm>
            <a:off x="0" y="1989221"/>
            <a:ext cx="455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As etapas de ideação e validação serão entregues posteriormente com um link com o protótipo em alta fidelidade e a consolidação dos dados para uma possível v2. </a:t>
            </a:r>
          </a:p>
        </p:txBody>
      </p:sp>
    </p:spTree>
    <p:extLst>
      <p:ext uri="{BB962C8B-B14F-4D97-AF65-F5344CB8AC3E}">
        <p14:creationId xmlns:p14="http://schemas.microsoft.com/office/powerpoint/2010/main" val="353907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6C54421-61FF-C98C-7B8D-96649B8CD4FA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2643A-76AF-DE1C-A3DC-83F1267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436" y="2766218"/>
            <a:ext cx="3477126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0E8692-2461-A438-DF11-92E19B72F12A}"/>
              </a:ext>
            </a:extLst>
          </p:cNvPr>
          <p:cNvSpPr txBox="1">
            <a:spLocks/>
          </p:cNvSpPr>
          <p:nvPr/>
        </p:nvSpPr>
        <p:spPr>
          <a:xfrm>
            <a:off x="356291" y="185979"/>
            <a:ext cx="3471790" cy="70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(Discovery)</a:t>
            </a:r>
          </a:p>
        </p:txBody>
      </p:sp>
    </p:spTree>
    <p:extLst>
      <p:ext uri="{BB962C8B-B14F-4D97-AF65-F5344CB8AC3E}">
        <p14:creationId xmlns:p14="http://schemas.microsoft.com/office/powerpoint/2010/main" val="93413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4DCD53-FC92-A3EA-A2E5-9B154335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756704"/>
            <a:ext cx="7563906" cy="3019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381357-BCF9-6218-F3C5-4F064CCD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47" y="4363318"/>
            <a:ext cx="6096851" cy="1448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E973274-B2AF-2232-D4F5-A621D8ADFC26}"/>
              </a:ext>
            </a:extLst>
          </p:cNvPr>
          <p:cNvSpPr txBox="1"/>
          <p:nvPr/>
        </p:nvSpPr>
        <p:spPr>
          <a:xfrm>
            <a:off x="2314047" y="3823044"/>
            <a:ext cx="19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52413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6C54421-61FF-C98C-7B8D-96649B8CD4FA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2643A-76AF-DE1C-A3DC-83F1267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686" y="2766218"/>
            <a:ext cx="4228625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0E8692-2461-A438-DF11-92E19B72F12A}"/>
              </a:ext>
            </a:extLst>
          </p:cNvPr>
          <p:cNvSpPr txBox="1">
            <a:spLocks/>
          </p:cNvSpPr>
          <p:nvPr/>
        </p:nvSpPr>
        <p:spPr>
          <a:xfrm>
            <a:off x="356291" y="185979"/>
            <a:ext cx="3471790" cy="70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(Discovery)</a:t>
            </a:r>
          </a:p>
        </p:txBody>
      </p:sp>
    </p:spTree>
    <p:extLst>
      <p:ext uri="{BB962C8B-B14F-4D97-AF65-F5344CB8AC3E}">
        <p14:creationId xmlns:p14="http://schemas.microsoft.com/office/powerpoint/2010/main" val="192142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D48E033-0EF1-CC30-61C4-B3057993E768}"/>
              </a:ext>
            </a:extLst>
          </p:cNvPr>
          <p:cNvSpPr txBox="1">
            <a:spLocks/>
          </p:cNvSpPr>
          <p:nvPr/>
        </p:nvSpPr>
        <p:spPr>
          <a:xfrm>
            <a:off x="342900" y="161926"/>
            <a:ext cx="3144864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Desk </a:t>
            </a:r>
            <a:r>
              <a:rPr lang="pt-BR" sz="20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  <a:endParaRPr lang="pt-BR" sz="2000" b="1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91B917-72FC-231C-433E-FC1C55F79592}"/>
              </a:ext>
            </a:extLst>
          </p:cNvPr>
          <p:cNvSpPr txBox="1"/>
          <p:nvPr/>
        </p:nvSpPr>
        <p:spPr>
          <a:xfrm>
            <a:off x="342900" y="1075804"/>
            <a:ext cx="11506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pt-BR" sz="1400" kern="0" dirty="0" err="1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Calm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endParaRPr lang="pt-BR" sz="1400" kern="100" dirty="0"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latin typeface="+mj-lt"/>
                <a:cs typeface="Arial" panose="020B0604020202020204" pitchFamily="34" charset="0"/>
              </a:rPr>
              <a:t>T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ambém muito focado em meditação;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Tem conteúdos premium;</a:t>
            </a:r>
            <a:r>
              <a:rPr lang="pt-BR" sz="1400" kern="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“Simplesmente não tem como desbloquear as meditações. A aba da assinatura para pagar a versão premium está com erro. Fica aparecendo o valor 0 e fica em loop. Será que algum dia vão corrigir? Só serve para ficar ouvindo musiquinha. Nem quem quer pagar consegue usar”;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“Péssimo. Você baixa um aplicativo para te ajudar na meditação e sai mais estressada do que quando entrou. Tudo bloqueado e não sai da tela de assinatura mesmo clicando em continuar”;</a:t>
            </a:r>
            <a:endParaRPr lang="pt-BR" sz="1400" dirty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“Não consigo desbloquear o Premium de jeito nenhum. Não passa para a página de assinatura. Você pede para continuar e ele volta para a mesma página”.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1400" kern="100" dirty="0" err="1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Sanvello</a:t>
            </a:r>
            <a:endParaRPr lang="pt-BR" sz="1400" dirty="0">
              <a:effectLst/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“App ótimo para a prática de </a:t>
            </a:r>
            <a:r>
              <a:rPr lang="pt-BR" sz="1400" kern="0" dirty="0" err="1">
                <a:effectLst/>
                <a:latin typeface="+mj-lt"/>
                <a:ea typeface="Times New Roman" panose="02020603050405020304" pitchFamily="18" charset="0"/>
              </a:rPr>
              <a:t>mindfulness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, com caminhos, meditações e inspirações para viver diariamente. Tem me ajudado muito em complemento com a terapia (o acompanhamento profissional é indispensável, essencial!!). Todo em inglês, então é preciso dominar o idioma.”;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Intuitivo, interface amigável, ferramentas e orientações que fazem a diferença. Além de muito méritos tem a participação em pesquisa, construção e narração do John Green que sofre de Ansiedade há anos e é prova viva de que é possível conviver e melhorar.”.</a:t>
            </a:r>
            <a:endParaRPr lang="pt-BR" sz="1400" kern="100" dirty="0"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pt-BR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Headspace</a:t>
            </a:r>
            <a:endParaRPr lang="pt-BR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Bem 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focado em meditação - Grátis por 14 dias; </a:t>
            </a:r>
            <a:endParaRPr lang="pt-BR" sz="1400" kern="0" dirty="0">
              <a:latin typeface="+mj-lt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Usei o </a:t>
            </a:r>
            <a:r>
              <a:rPr lang="pt-BR" sz="1400" kern="0" dirty="0" err="1">
                <a:effectLst/>
                <a:latin typeface="+mj-lt"/>
                <a:ea typeface="Times New Roman" panose="02020603050405020304" pitchFamily="18" charset="0"/>
              </a:rPr>
              <a:t>headspace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 por muito tempo para ter uma rotina matinal de meditação e pelos </a:t>
            </a:r>
            <a:r>
              <a:rPr lang="pt-BR" sz="1400" kern="0" dirty="0" err="1">
                <a:effectLst/>
                <a:latin typeface="+mj-lt"/>
                <a:ea typeface="Times New Roman" panose="02020603050405020304" pitchFamily="18" charset="0"/>
              </a:rPr>
              <a:t>sleepcasts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. No último ano, a interface do app foi ficando péssima. É muito difícil encontrar qualquer coisa. Tem muitas notificações e muitos pop-ups na tela. Deveria ser um app para meditação, mas a nova interface causa estresse. Não irei renovar minha assinatura”;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latin typeface="+mj-lt"/>
                <a:cs typeface="Arial" panose="020B0604020202020204" pitchFamily="34" charset="0"/>
              </a:rPr>
              <a:t>“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O aplicativo tem demonstrado muitos erros. Está travando com alta frequência e as vezes não computa a meditação feita. Quando clicamos na Meditação, ela inicia automaticamente, sem nos dar a opção de apenas ver mais a respeito da meditação ou em qual sessão estamos. As meditações em si são boas, mas a funcionalidade do APP está ruim e cada vez piora. Precisam melhorar a Navegação do Usuário, precisa ter mais fruição. Realmente um APP ruim, mas as meditações são boas e ajudam.</a:t>
            </a:r>
            <a:r>
              <a:rPr lang="pt-BR" sz="1400" kern="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kern="0" dirty="0">
                <a:latin typeface="+mj-lt"/>
                <a:cs typeface="Arial" panose="020B0604020202020204" pitchFamily="34" charset="0"/>
              </a:rPr>
              <a:t>“</a:t>
            </a:r>
            <a:r>
              <a:rPr lang="pt-BR" sz="1400" kern="0" dirty="0">
                <a:effectLst/>
                <a:latin typeface="+mj-lt"/>
                <a:ea typeface="Times New Roman" panose="02020603050405020304" pitchFamily="18" charset="0"/>
              </a:rPr>
              <a:t>O aplicativo é bem-feito, mas é muito difícil dizer a qualidade do conteúdo já que não existe nada gratuito. É necessário iniciar o teste "gratuito" para ter acesso a tudo. Ou seja, tem que comprar a assinatura.</a:t>
            </a:r>
            <a:r>
              <a:rPr lang="pt-BR" sz="1400" kern="0" dirty="0">
                <a:latin typeface="+mj-lt"/>
                <a:cs typeface="Arial" panose="020B0604020202020204" pitchFamily="34" charset="0"/>
              </a:rPr>
              <a:t>”</a:t>
            </a:r>
            <a:endParaRPr lang="pt-BR" sz="1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CF4F1A4-6619-EA4F-842D-426D33081906}"/>
              </a:ext>
            </a:extLst>
          </p:cNvPr>
          <p:cNvSpPr txBox="1">
            <a:spLocks/>
          </p:cNvSpPr>
          <p:nvPr/>
        </p:nvSpPr>
        <p:spPr>
          <a:xfrm>
            <a:off x="342900" y="669431"/>
            <a:ext cx="4203700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Concorrentes e Feedback dos usuários </a:t>
            </a:r>
            <a:endParaRPr lang="pt-BR" sz="1600" b="1" kern="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5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D48E033-0EF1-CC30-61C4-B3057993E768}"/>
              </a:ext>
            </a:extLst>
          </p:cNvPr>
          <p:cNvSpPr txBox="1">
            <a:spLocks/>
          </p:cNvSpPr>
          <p:nvPr/>
        </p:nvSpPr>
        <p:spPr>
          <a:xfrm>
            <a:off x="342900" y="161926"/>
            <a:ext cx="3144864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Desk </a:t>
            </a:r>
            <a:r>
              <a:rPr lang="pt-BR" sz="20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  <a:endParaRPr lang="pt-BR" sz="2000" b="1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CF4F1A4-6619-EA4F-842D-426D33081906}"/>
              </a:ext>
            </a:extLst>
          </p:cNvPr>
          <p:cNvSpPr txBox="1">
            <a:spLocks/>
          </p:cNvSpPr>
          <p:nvPr/>
        </p:nvSpPr>
        <p:spPr>
          <a:xfrm>
            <a:off x="342900" y="669431"/>
            <a:ext cx="4203700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Público-Alvo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D21CFA8B-830A-4379-5A7C-784B1927ECCB}"/>
              </a:ext>
            </a:extLst>
          </p:cNvPr>
          <p:cNvSpPr txBox="1">
            <a:spLocks/>
          </p:cNvSpPr>
          <p:nvPr/>
        </p:nvSpPr>
        <p:spPr>
          <a:xfrm>
            <a:off x="342900" y="913193"/>
            <a:ext cx="4203700" cy="325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4687C-0330-0095-2684-AB302A794D82}"/>
              </a:ext>
            </a:extLst>
          </p:cNvPr>
          <p:cNvSpPr txBox="1">
            <a:spLocks/>
          </p:cNvSpPr>
          <p:nvPr/>
        </p:nvSpPr>
        <p:spPr>
          <a:xfrm>
            <a:off x="342900" y="1197684"/>
            <a:ext cx="4203700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Psicólogos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7A162D-747F-7B83-82B2-8E2B32FF03D1}"/>
              </a:ext>
            </a:extLst>
          </p:cNvPr>
          <p:cNvSpPr txBox="1"/>
          <p:nvPr/>
        </p:nvSpPr>
        <p:spPr>
          <a:xfrm>
            <a:off x="342900" y="1751437"/>
            <a:ext cx="1150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pt-BR" sz="2000" kern="0" dirty="0"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A</a:t>
            </a:r>
            <a:r>
              <a:rPr lang="pt-BR" sz="2000" kern="0" dirty="0">
                <a:effectLst/>
                <a:latin typeface="+mj-lt"/>
                <a:ea typeface="Times New Roman" panose="02020603050405020304" pitchFamily="18" charset="0"/>
              </a:rPr>
              <a:t>queles em busca de um emprego, mulheres, jovens têm os piores índices de bem-estar no Brasil;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+mj-lt"/>
                <a:ea typeface="Times New Roman" panose="02020603050405020304" pitchFamily="18" charset="0"/>
              </a:rPr>
              <a:t>Adultos Jovens e Adolescentes;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+mj-lt"/>
                <a:ea typeface="Times New Roman" panose="02020603050405020304" pitchFamily="18" charset="0"/>
              </a:rPr>
              <a:t>Profissionais Ocupados</a:t>
            </a:r>
            <a:r>
              <a:rPr lang="pt-BR" sz="2000" b="1" kern="0" dirty="0">
                <a:latin typeface="+mj-lt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+mj-lt"/>
                <a:ea typeface="Times New Roman" panose="02020603050405020304" pitchFamily="18" charset="0"/>
              </a:rPr>
              <a:t>Pessoas que Buscam Melhor Qualidade de Vida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+mj-lt"/>
                <a:ea typeface="Times New Roman" panose="02020603050405020304" pitchFamily="18" charset="0"/>
              </a:rPr>
              <a:t>Estudantes Universitários.</a:t>
            </a:r>
            <a:endParaRPr lang="pt-BR" sz="2000" kern="100" dirty="0"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B5BB3B-6C75-E470-CFC8-A5E57BA0E829}"/>
              </a:ext>
            </a:extLst>
          </p:cNvPr>
          <p:cNvSpPr txBox="1"/>
          <p:nvPr/>
        </p:nvSpPr>
        <p:spPr>
          <a:xfrm>
            <a:off x="342900" y="3848122"/>
            <a:ext cx="1150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Sites de Organizações de Saúde Mental;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Aplicativos de Saúde Mental</a:t>
            </a:r>
            <a:r>
              <a:rPr lang="pt-BR" sz="2000" b="1" kern="0" dirty="0">
                <a:latin typeface="Calibri Light" panose="020F0302020204030204" pitchFamily="34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Redes Sociais;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Podcasts;</a:t>
            </a:r>
            <a:endParaRPr lang="pt-BR" sz="2000" b="1" kern="0" dirty="0"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Terapeutas e Psicólogos.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DC2843-6997-1B0A-8AE1-B1D2D4EBB4EA}"/>
              </a:ext>
            </a:extLst>
          </p:cNvPr>
          <p:cNvSpPr txBox="1"/>
          <p:nvPr/>
        </p:nvSpPr>
        <p:spPr>
          <a:xfrm>
            <a:off x="342900" y="5944807"/>
            <a:ext cx="1150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pt-BR" sz="20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Aproximadamente 450.000 psicólogos;</a:t>
            </a:r>
          </a:p>
        </p:txBody>
      </p:sp>
    </p:spTree>
    <p:extLst>
      <p:ext uri="{BB962C8B-B14F-4D97-AF65-F5344CB8AC3E}">
        <p14:creationId xmlns:p14="http://schemas.microsoft.com/office/powerpoint/2010/main" val="343219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D48E033-0EF1-CC30-61C4-B3057993E768}"/>
              </a:ext>
            </a:extLst>
          </p:cNvPr>
          <p:cNvSpPr txBox="1">
            <a:spLocks/>
          </p:cNvSpPr>
          <p:nvPr/>
        </p:nvSpPr>
        <p:spPr>
          <a:xfrm>
            <a:off x="342900" y="161926"/>
            <a:ext cx="3144864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Desk </a:t>
            </a:r>
            <a:r>
              <a:rPr lang="pt-BR" sz="20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  <a:endParaRPr lang="pt-BR" sz="20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CF4F1A4-6619-EA4F-842D-426D33081906}"/>
              </a:ext>
            </a:extLst>
          </p:cNvPr>
          <p:cNvSpPr txBox="1">
            <a:spLocks/>
          </p:cNvSpPr>
          <p:nvPr/>
        </p:nvSpPr>
        <p:spPr>
          <a:xfrm>
            <a:off x="342900" y="669431"/>
            <a:ext cx="4203700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Clínicas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596480-E168-953E-9B0A-F05CD2B58961}"/>
              </a:ext>
            </a:extLst>
          </p:cNvPr>
          <p:cNvSpPr txBox="1"/>
          <p:nvPr/>
        </p:nvSpPr>
        <p:spPr>
          <a:xfrm>
            <a:off x="342900" y="1075804"/>
            <a:ext cx="11506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pt-BR" sz="1180" kern="0" dirty="0">
                <a:effectLst/>
                <a:latin typeface="+mj-lt"/>
                <a:ea typeface="Times New Roman" panose="02020603050405020304" pitchFamily="18" charset="0"/>
                <a:cs typeface="Calibri Light" panose="020F0302020204030204" pitchFamily="34" charset="0"/>
              </a:rPr>
              <a:t>Atendimento </a:t>
            </a:r>
            <a:endParaRPr lang="pt-BR" sz="1180" kern="100" dirty="0"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Entre as clínicas e hospitais analisados, 37% atendem de 101 a 500 pacientes por mês. Em seguida, apenas 18% dos negócios recebem mensalmente 100 pacientes ou menos.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Um dado interessante é que 7% dos respondentes não tinham essa informação, o que pode indicar uma falta de controle da base de clientes. Esse problema costuma acontecer por alguns motivos: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Ausência de um sistema adequado: uma boa agenda online facilita a gestão dos pacientes e exibe relatórios fáceis em tempo real;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Descentralização das informações: se cada especialista utilizar um processo de agendamento diferente, sem integração de dados, o controle geral torna-se impossível;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Sobrecarga das equipes de gestão e/ou recepção: quando a análise do cenário atual não faz parte da rotina, não é identificado as melhorias adequadas;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Pouca ou nenhuma consciência do problema: é preciso entender que a falta de controle dos pacientes é maléfica para o negócio para só então promover uma mudança.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Planos de saúde são aceitos, em níveis diferentes, por 78% dos centros médicos participantes da pesquisa, sendo que a maior parte das instituições (29%) oferece todas as suas consultas ou serviços via convênio.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1180" dirty="0">
                <a:effectLst/>
                <a:latin typeface="+mj-lt"/>
              </a:rPr>
              <a:t>Metas das clínicas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kern="0" dirty="0">
                <a:effectLst/>
                <a:latin typeface="+mj-lt"/>
                <a:ea typeface="Times New Roman" panose="02020603050405020304" pitchFamily="18" charset="0"/>
              </a:rPr>
              <a:t>Os participantes da pesquisa foram orientados a apontar as 3 metas ou prioridades, entre as 10 sugeridas, que serão mais relevantes em 2023.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kern="0" dirty="0">
                <a:effectLst/>
                <a:latin typeface="+mj-lt"/>
                <a:ea typeface="Times New Roman" panose="02020603050405020304" pitchFamily="18" charset="0"/>
              </a:rPr>
              <a:t>A opção campeã de respostas foi "adquirir pacientes novos”, escolhida por 63% das pessoas.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118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Marcar Consulta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kern="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Nossos números mostram que a forma mais comum de marcar uma visita nas clínicas e hospitais brasileiros ainda é o tradicional telefone, adotado por 90% dos entrevistados.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kern="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Logo em seguida, também com bastante representatividade, aparece o WhatsApp (79%) – o aplicativo mais usado pelos brasileiros e que é acessado diariamente por 88% dos seus usuários, de acordo com a Opinion Box.</a:t>
            </a:r>
          </a:p>
          <a:p>
            <a:pPr marL="342900" indent="-342900">
              <a:buFont typeface="+mj-lt"/>
              <a:buAutoNum type="alphaLcPeriod"/>
            </a:pPr>
            <a:r>
              <a:rPr lang="pt-BR" sz="1180" kern="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Marketing das clínicas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De acordo com um levantamento feito pela “</a:t>
            </a:r>
            <a:r>
              <a:rPr lang="pt-BR" sz="1180" dirty="0" err="1">
                <a:latin typeface="+mj-lt"/>
                <a:cs typeface="Arial" panose="020B0604020202020204" pitchFamily="34" charset="0"/>
              </a:rPr>
              <a:t>We</a:t>
            </a:r>
            <a:r>
              <a:rPr lang="pt-BR" sz="1180" dirty="0">
                <a:latin typeface="+mj-lt"/>
                <a:cs typeface="Arial" panose="020B0604020202020204" pitchFamily="34" charset="0"/>
              </a:rPr>
              <a:t> Are Social” em abril deste ano, o Brasil é o segundo país com maior aumento no acesso a redes sociais no mundo desde o início da pandemia. Entre os internautas de 16 a 64 anos entrevistados, 58% afirmaram passar mais tempo em mídias como Instagram, Facebook ou WhatsApp do que antes das medidas de isolamento.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Ele segue dizendo que, ainda que as partes estratégicas e operacionais sejam terceirizadas, o profissional de saúde não deve deixar de se envolver na produção do conteúdo de alguma forma.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Persona e Público-alvo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A segmentação correta das campanhas de marketing digital é um dos principais fatores que garantem assertividade.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Por isso, é fundamental conhecer seu paciente a fundo, considerando informações que vão muito além de idade, sexo e endereço e buscando dados como: estilo de vida, objetivos pessoais, hobbies, aspectos profissionais, consumo de mídias etc.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pt-BR" sz="1180" dirty="0">
                <a:latin typeface="+mj-lt"/>
                <a:cs typeface="Arial" panose="020B0604020202020204" pitchFamily="34" charset="0"/>
              </a:rPr>
              <a:t>“É um erro querer estar em todas as redes sociais, você tem que estar onde seus pacientes estão e onde você consegue investir tempo e energia. Não adianta ter um perfil se você não consegue atualizá-lo”</a:t>
            </a:r>
          </a:p>
        </p:txBody>
      </p:sp>
    </p:spTree>
    <p:extLst>
      <p:ext uri="{BB962C8B-B14F-4D97-AF65-F5344CB8AC3E}">
        <p14:creationId xmlns:p14="http://schemas.microsoft.com/office/powerpoint/2010/main" val="140483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D48E033-0EF1-CC30-61C4-B3057993E768}"/>
              </a:ext>
            </a:extLst>
          </p:cNvPr>
          <p:cNvSpPr txBox="1">
            <a:spLocks/>
          </p:cNvSpPr>
          <p:nvPr/>
        </p:nvSpPr>
        <p:spPr>
          <a:xfrm>
            <a:off x="342900" y="161926"/>
            <a:ext cx="3144864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Desk </a:t>
            </a:r>
            <a:r>
              <a:rPr lang="pt-BR" sz="20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  <a:endParaRPr lang="pt-BR" sz="20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CF4F1A4-6619-EA4F-842D-426D33081906}"/>
              </a:ext>
            </a:extLst>
          </p:cNvPr>
          <p:cNvSpPr txBox="1">
            <a:spLocks/>
          </p:cNvSpPr>
          <p:nvPr/>
        </p:nvSpPr>
        <p:spPr>
          <a:xfrm>
            <a:off x="342900" y="669431"/>
            <a:ext cx="4203700" cy="406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Modelos de Negócio e 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596480-E168-953E-9B0A-F05CD2B58961}"/>
              </a:ext>
            </a:extLst>
          </p:cNvPr>
          <p:cNvSpPr txBox="1"/>
          <p:nvPr/>
        </p:nvSpPr>
        <p:spPr>
          <a:xfrm>
            <a:off x="342900" y="1176936"/>
            <a:ext cx="1150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eriod"/>
            </a:pPr>
            <a:r>
              <a:rPr lang="pt-BR" dirty="0">
                <a:latin typeface="+mj-lt"/>
                <a:cs typeface="Arial" panose="020B0604020202020204" pitchFamily="34" charset="0"/>
              </a:rPr>
              <a:t>De apps normalmente é premium</a:t>
            </a:r>
          </a:p>
          <a:p>
            <a:pPr marL="228600" indent="-228600">
              <a:buFont typeface="+mj-lt"/>
              <a:buAutoNum type="alphaLcPeriod"/>
            </a:pPr>
            <a:r>
              <a:rPr lang="pt-BR" dirty="0">
                <a:latin typeface="+mj-lt"/>
                <a:cs typeface="Arial" panose="020B0604020202020204" pitchFamily="34" charset="0"/>
              </a:rPr>
              <a:t>Expansão da Telemedicina em Saúde Mental: A telemedicina tem ganhado destaque na prestação de serviços de saúde mental. Especialmente durante a pandemia de COVID-19, muitos psicólogos e psiquiatras passaram a oferecer consultas online para atender a crescente demanda.</a:t>
            </a:r>
          </a:p>
          <a:p>
            <a:pPr marL="228600" indent="-228600">
              <a:buFont typeface="+mj-lt"/>
              <a:buAutoNum type="alphaLcPeriod"/>
            </a:pPr>
            <a:r>
              <a:rPr lang="pt-BR" dirty="0">
                <a:latin typeface="+mj-lt"/>
                <a:cs typeface="Arial" panose="020B0604020202020204" pitchFamily="34" charset="0"/>
              </a:rPr>
              <a:t>Acesso a Profissionais de Saúde Mental: O acesso a profissionais de saúde mental ainda é um desafio em muitas áreas do Brasil, especialmente em regiões remotas e em comunidades de baixa renda. Isso tem levado ao crescimento de aplicativos e serviços online que conectam pacientes a psicólogos e psiquiatras.</a:t>
            </a:r>
          </a:p>
        </p:txBody>
      </p:sp>
    </p:spTree>
    <p:extLst>
      <p:ext uri="{BB962C8B-B14F-4D97-AF65-F5344CB8AC3E}">
        <p14:creationId xmlns:p14="http://schemas.microsoft.com/office/powerpoint/2010/main" val="42209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6C54421-61FF-C98C-7B8D-96649B8CD4FA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053B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2643A-76AF-DE1C-A3DC-83F1267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88" y="2766218"/>
            <a:ext cx="8999621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CSD</a:t>
            </a:r>
            <a:b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(Certezas Suposições e Dúvidas)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C0E8692-2461-A438-DF11-92E19B72F12A}"/>
              </a:ext>
            </a:extLst>
          </p:cNvPr>
          <p:cNvSpPr txBox="1">
            <a:spLocks/>
          </p:cNvSpPr>
          <p:nvPr/>
        </p:nvSpPr>
        <p:spPr>
          <a:xfrm>
            <a:off x="356291" y="185979"/>
            <a:ext cx="3471790" cy="70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(Discovery)</a:t>
            </a:r>
          </a:p>
        </p:txBody>
      </p:sp>
    </p:spTree>
    <p:extLst>
      <p:ext uri="{BB962C8B-B14F-4D97-AF65-F5344CB8AC3E}">
        <p14:creationId xmlns:p14="http://schemas.microsoft.com/office/powerpoint/2010/main" val="1896103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1249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do Office</vt:lpstr>
      <vt:lpstr>IHC Acolhe</vt:lpstr>
      <vt:lpstr>Benchmark</vt:lpstr>
      <vt:lpstr>Apresentação do PowerPoint</vt:lpstr>
      <vt:lpstr>Desk Research</vt:lpstr>
      <vt:lpstr>Apresentação do PowerPoint</vt:lpstr>
      <vt:lpstr>Apresentação do PowerPoint</vt:lpstr>
      <vt:lpstr>Apresentação do PowerPoint</vt:lpstr>
      <vt:lpstr>Apresentação do PowerPoint</vt:lpstr>
      <vt:lpstr>Matriz CSD (Certezas Suposições e Dúvidas)</vt:lpstr>
      <vt:lpstr>Apresentação do PowerPoint</vt:lpstr>
      <vt:lpstr>Apresentação do PowerPoint</vt:lpstr>
      <vt:lpstr>Personas</vt:lpstr>
      <vt:lpstr>Apresentação do PowerPoint</vt:lpstr>
      <vt:lpstr>Apresentação do PowerPoint</vt:lpstr>
      <vt:lpstr>Matriz de esforço x valor</vt:lpstr>
      <vt:lpstr>Apresentação do PowerPoint</vt:lpstr>
      <vt:lpstr>IHC Acolhe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 Acolhe</dc:title>
  <dc:creator>Andre Asseituno Mendes De Oliveira</dc:creator>
  <cp:lastModifiedBy>Andre Asseituno Mendes De Oliveira</cp:lastModifiedBy>
  <cp:revision>1</cp:revision>
  <dcterms:created xsi:type="dcterms:W3CDTF">2023-11-07T20:17:18Z</dcterms:created>
  <dcterms:modified xsi:type="dcterms:W3CDTF">2023-11-07T23:01:32Z</dcterms:modified>
</cp:coreProperties>
</file>