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24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4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4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4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s-ES" sz="2400">
                <a:solidFill>
                  <a:srgbClr val="292934"/>
                </a:solidFill>
                <a:latin typeface="Arial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s-ES" sz="2000">
                <a:solidFill>
                  <a:srgbClr val="292934"/>
                </a:solidFill>
                <a:latin typeface="Arial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s-ES">
                <a:solidFill>
                  <a:srgbClr val="292934"/>
                </a:solidFill>
                <a:latin typeface="Arial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s-ES" sz="1600">
                <a:solidFill>
                  <a:srgbClr val="292934"/>
                </a:solidFill>
                <a:latin typeface="Arial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s-ES" sz="1400">
                <a:solidFill>
                  <a:srgbClr val="292934"/>
                </a:solidFill>
                <a:latin typeface="Arial"/>
              </a:rPr>
              <a:t>Quinto nivel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11/13/15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128D2D6-B231-4015-B94A-DB7CA4D1DC92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11/13/15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32A7FE1-05CE-494F-B2AD-765684EDF579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20680"/>
            <a:ext cx="9142920" cy="22752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83" name="CustomShape 2"/>
          <p:cNvSpPr/>
          <p:nvPr/>
        </p:nvSpPr>
        <p:spPr>
          <a:xfrm>
            <a:off x="0" y="0"/>
            <a:ext cx="9142920" cy="36468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C92B3598-F81C-4BDB-9A6F-6F26FB56BBA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Herramientas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5" name="Table 3"/>
          <p:cNvGraphicFramePr/>
          <p:nvPr/>
        </p:nvGraphicFramePr>
        <p:xfrm>
          <a:off x="611640" y="1556640"/>
          <a:ext cx="7992360" cy="4572720"/>
        </p:xfrm>
        <a:graphic>
          <a:graphicData uri="http://schemas.openxmlformats.org/drawingml/2006/table">
            <a:tbl>
              <a:tblPr/>
              <a:tblGrid>
                <a:gridCol w="1728000"/>
                <a:gridCol w="4680360"/>
                <a:gridCol w="158400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380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NODE (NPM)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manejador de paquetes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Instalador</a:t>
                      </a:r>
                      <a:endParaRPr/>
                    </a:p>
                  </a:txBody>
                  <a:tcPr/>
                </a:tc>
              </a:tr>
              <a:tr h="3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Cliente GIT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recomendado MSGIT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Instalador</a:t>
                      </a:r>
                      <a:endParaRPr/>
                    </a:p>
                  </a:txBody>
                  <a:tcPr/>
                </a:tc>
              </a:tr>
              <a:tr h="3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Bower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manejador de dependencias de librerías FRONT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NPM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LessCSS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Librería para extensión de CSS </a:t>
                      </a:r>
                      <a:r>
                        <a:rPr lang="en-US" sz="1050">
                          <a:solidFill>
                            <a:srgbClr val="292934"/>
                          </a:solidFill>
                          <a:latin typeface="Arial"/>
                        </a:rPr>
                        <a:t>(</a:t>
                      </a:r>
                      <a:r>
                        <a:rPr lang="en-US" sz="1050" u="sng">
                          <a:solidFill>
                            <a:srgbClr val="0000ff"/>
                          </a:solidFill>
                          <a:latin typeface="Arial"/>
                        </a:rPr>
                        <a:t>http://lesscss.org</a:t>
                      </a:r>
                      <a:r>
                        <a:rPr lang="en-US" sz="1050">
                          <a:solidFill>
                            <a:srgbClr val="292934"/>
                          </a:solidFill>
                          <a:latin typeface="Arial"/>
                        </a:rPr>
                        <a:t>/)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NPM</a:t>
                      </a:r>
                      <a:endParaRPr/>
                    </a:p>
                  </a:txBody>
                  <a:tcPr/>
                </a:tc>
              </a:tr>
              <a:tr h="38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Browserify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Librería para la programación web modular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NPM</a:t>
                      </a:r>
                      <a:endParaRPr/>
                    </a:p>
                  </a:txBody>
                  <a:tcPr/>
                </a:tc>
              </a:tr>
              <a:tr h="345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Grunt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Librería para la automatización de tareas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NPM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</a:rPr>
                        <a:t>UglifyJS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Javascript minification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NPM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Jshint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Valida el codigo JavaScript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NPM</a:t>
                      </a:r>
                      <a:endParaRPr/>
                    </a:p>
                  </a:txBody>
                  <a:tcPr/>
                </a:tc>
              </a:tr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Brackets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editor de texto para desarrollo web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Instalador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Emmet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Extensión recomendada para la edición de HTML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Jade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Manejo de plantillas HTML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Instalar GRUNT</a:t>
            </a:r>
            <a:endParaRPr/>
          </a:p>
        </p:txBody>
      </p:sp>
      <p:pic>
        <p:nvPicPr>
          <p:cNvPr id="147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3640" y="1340640"/>
            <a:ext cx="4824000" cy="55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Sumar grunt al proyecto</a:t>
            </a:r>
            <a:endParaRPr/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640" y="2133000"/>
            <a:ext cx="6305040" cy="3847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Archivos resultantes</a:t>
            </a:r>
            <a:endParaRPr/>
          </a:p>
        </p:txBody>
      </p:sp>
      <p:graphicFrame>
        <p:nvGraphicFramePr>
          <p:cNvPr id="151" name="Table 2"/>
          <p:cNvGraphicFramePr/>
          <p:nvPr/>
        </p:nvGraphicFramePr>
        <p:xfrm>
          <a:off x="539640" y="1628640"/>
          <a:ext cx="8136720" cy="2194200"/>
        </p:xfrm>
        <a:graphic>
          <a:graphicData uri="http://schemas.openxmlformats.org/drawingml/2006/table">
            <a:tbl>
              <a:tblPr/>
              <a:tblGrid>
                <a:gridCol w="4068360"/>
                <a:gridCol w="4068360"/>
              </a:tblGrid>
              <a:tr h="440280">
                <a:tc>
                  <a:tcPr/>
                </a:tc>
                <a:tc>
                  <a:tcPr/>
                </a:tc>
              </a:tr>
              <a:tr h="87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bower.json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Indica las librerías JS que se deben descargar (Jquery, bootstrap, etc)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TIP: Es parecido a POM de Maven.</a:t>
                      </a:r>
                      <a:endParaRPr/>
                    </a:p>
                  </a:txBody>
                  <a:tcPr/>
                </a:tc>
              </a:tr>
              <a:tr h="877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package.json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Indica los PLUGINS de GRUNT que se deben descargar (browserify, jshint, uglify)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DEPLOYdel SITE con GRUNT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s-ES" sz="2400">
                <a:solidFill>
                  <a:srgbClr val="292934"/>
                </a:solidFill>
                <a:latin typeface="Arial"/>
              </a:rPr>
              <a:t>Crear y Editar el archivo Gruntfile.js, ver documentación de GRUNT.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s-ES" sz="2400">
                <a:solidFill>
                  <a:srgbClr val="292934"/>
                </a:solidFill>
                <a:latin typeface="Arial"/>
              </a:rPr>
              <a:t>Ejecutar en el directorio raiz del proyecto: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s-ES" sz="2000">
                <a:solidFill>
                  <a:srgbClr val="292934"/>
                </a:solidFill>
                <a:latin typeface="Arial"/>
              </a:rPr>
              <a:t>grunt –v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Páginas de Referencia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s-ES" sz="2400" u="sng">
                <a:solidFill>
                  <a:srgbClr val="0000ff"/>
                </a:solidFill>
                <a:latin typeface="Arial"/>
              </a:rPr>
              <a:t>http://caniuse.com</a:t>
            </a:r>
            <a:r>
              <a:rPr lang="es-ES" sz="2400" u="sng">
                <a:solidFill>
                  <a:srgbClr val="0000ff"/>
                </a:solidFill>
                <a:latin typeface="Arial"/>
              </a:rPr>
              <a:t>/</a:t>
            </a:r>
            <a:r>
              <a:rPr lang="es-ES" sz="2400">
                <a:solidFill>
                  <a:srgbClr val="292934"/>
                </a:solidFill>
                <a:latin typeface="Arial"/>
              </a:rPr>
              <a:t> - Indica compatibilidad HTML y CSS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Archivos de Software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154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s-ES" sz="2400">
                <a:solidFill>
                  <a:srgbClr val="292934"/>
                </a:solidFill>
                <a:latin typeface="Arial"/>
              </a:rPr>
              <a:t>Git-2.5.3-64-bit.exe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s-ES" sz="2400">
                <a:solidFill>
                  <a:srgbClr val="292934"/>
                </a:solidFill>
                <a:latin typeface="Arial"/>
              </a:rPr>
              <a:t>node-v4.1.1-x64.msi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s-ES" sz="2400">
                <a:solidFill>
                  <a:srgbClr val="292934"/>
                </a:solidFill>
                <a:latin typeface="Arial"/>
              </a:rPr>
              <a:t>Brackets.1.4.Extract.msi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467640" y="301464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Enlaces instructivos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467640" y="386100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>
                <a:solidFill>
                  <a:srgbClr val="0000ff"/>
                </a:solidFill>
                <a:latin typeface="Arial"/>
              </a:rPr>
              <a:t>http://blog.escuelaweb.net/manejar-paquetes-cliente-con-bower/  </a:t>
            </a:r>
            <a:r>
              <a:rPr lang="en-US" sz="2800">
                <a:solidFill>
                  <a:srgbClr val="292934"/>
                </a:solidFill>
                <a:latin typeface="Arial"/>
              </a:rPr>
              <a:t>- </a:t>
            </a:r>
            <a:r>
              <a:rPr lang="en-US">
                <a:solidFill>
                  <a:srgbClr val="292934"/>
                </a:solidFill>
                <a:latin typeface="Arial"/>
              </a:rPr>
              <a:t>Tutorial uso de BOWER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1200">
                <a:solidFill>
                  <a:srgbClr val="0000ff"/>
                </a:solidFill>
                <a:latin typeface="Arial"/>
              </a:rPr>
              <a:t>http://brackets.io/</a:t>
            </a:r>
            <a:r>
              <a:rPr lang="en-US" sz="1200">
                <a:solidFill>
                  <a:srgbClr val="292934"/>
                </a:solidFill>
                <a:latin typeface="Arial"/>
              </a:rPr>
              <a:t> </a:t>
            </a:r>
            <a:r>
              <a:rPr lang="en-US">
                <a:solidFill>
                  <a:srgbClr val="292934"/>
                </a:solidFill>
                <a:latin typeface="Arial"/>
              </a:rPr>
              <a:t>- Editor Texto para desarrollo web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u="sng">
                <a:solidFill>
                  <a:srgbClr val="0000ff"/>
                </a:solidFill>
                <a:latin typeface="Arial"/>
              </a:rPr>
              <a:t>http://frontendlabs.io/146--grunt-js-espanol-tutorial-basico-primeros-pasos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Instalación de Herramientas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Instalar NODE </a:t>
            </a:r>
            <a:r>
              <a:rPr lang="es-ES" sz="1600">
                <a:solidFill>
                  <a:srgbClr val="292934"/>
                </a:solidFill>
                <a:latin typeface="Arial"/>
              </a:rPr>
              <a:t>- </a:t>
            </a:r>
            <a:r>
              <a:rPr lang="es-ES" sz="1600" u="sng">
                <a:solidFill>
                  <a:srgbClr val="0000ff"/>
                </a:solidFill>
                <a:latin typeface="Arial"/>
              </a:rPr>
              <a:t>https://nodejs.org/en/</a:t>
            </a:r>
            <a:r>
              <a:rPr lang="es-ES" sz="1600" u="sng">
                <a:solidFill>
                  <a:srgbClr val="0000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Instalar MSGIT </a:t>
            </a:r>
            <a:r>
              <a:rPr lang="es-ES" sz="1600">
                <a:solidFill>
                  <a:srgbClr val="292934"/>
                </a:solidFill>
                <a:latin typeface="Arial"/>
              </a:rPr>
              <a:t>- </a:t>
            </a:r>
            <a:r>
              <a:rPr lang="es-ES" sz="1600" u="sng">
                <a:solidFill>
                  <a:srgbClr val="0000ff"/>
                </a:solidFill>
                <a:latin typeface="Arial"/>
              </a:rPr>
              <a:t>https</a:t>
            </a:r>
            <a:r>
              <a:rPr lang="es-ES" sz="1600" u="sng">
                <a:solidFill>
                  <a:srgbClr val="0000ff"/>
                </a:solidFill>
                <a:latin typeface="Arial"/>
              </a:rPr>
              <a:t>://</a:t>
            </a:r>
            <a:r>
              <a:rPr lang="es-ES" sz="1600" u="sng">
                <a:solidFill>
                  <a:srgbClr val="0000ff"/>
                </a:solidFill>
                <a:latin typeface="Arial"/>
              </a:rPr>
              <a:t>github.com/git-for-windows/git/releases/tag/v2.5.3.windows.1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Instalar BOWER </a:t>
            </a:r>
            <a:r>
              <a:rPr lang="es-ES" sz="1600">
                <a:solidFill>
                  <a:srgbClr val="292934"/>
                </a:solidFill>
                <a:latin typeface="Arial"/>
              </a:rPr>
              <a:t>- </a:t>
            </a:r>
            <a:r>
              <a:rPr i="1" lang="es-ES" sz="1600">
                <a:solidFill>
                  <a:srgbClr val="292934"/>
                </a:solidFill>
                <a:latin typeface="Arial"/>
              </a:rPr>
              <a:t>npm install -g bower --save-dev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Instalar BROWSERIFY </a:t>
            </a:r>
            <a:r>
              <a:rPr lang="es-ES" sz="1600">
                <a:solidFill>
                  <a:srgbClr val="292934"/>
                </a:solidFill>
                <a:latin typeface="Arial"/>
              </a:rPr>
              <a:t>- </a:t>
            </a:r>
            <a:r>
              <a:rPr i="1" lang="es-ES" sz="1600">
                <a:solidFill>
                  <a:srgbClr val="292934"/>
                </a:solidFill>
                <a:latin typeface="Arial"/>
              </a:rPr>
              <a:t>npm install -g browserify --save-dev</a:t>
            </a:r>
            <a:endParaRPr/>
          </a:p>
          <a:p>
            <a:pPr lvl="2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Instalar UGLIFY </a:t>
            </a:r>
            <a:r>
              <a:rPr lang="es-ES" sz="1600">
                <a:solidFill>
                  <a:srgbClr val="292934"/>
                </a:solidFill>
                <a:latin typeface="Arial"/>
              </a:rPr>
              <a:t>- </a:t>
            </a:r>
            <a:r>
              <a:rPr i="1" lang="es-ES" sz="1600">
                <a:solidFill>
                  <a:srgbClr val="292934"/>
                </a:solidFill>
                <a:latin typeface="Arial"/>
              </a:rPr>
              <a:t>npm install uglify-js@1 --save-dev</a:t>
            </a:r>
            <a:endParaRPr/>
          </a:p>
          <a:p>
            <a:pPr lvl="2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Instalar LESS </a:t>
            </a:r>
            <a:r>
              <a:rPr i="1" lang="es-ES" sz="1600">
                <a:solidFill>
                  <a:srgbClr val="292934"/>
                </a:solidFill>
                <a:latin typeface="Arial"/>
              </a:rPr>
              <a:t>-  npm install -g less --save-dev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Instalar GRUNT </a:t>
            </a:r>
            <a:r>
              <a:rPr lang="es-ES" sz="1600">
                <a:solidFill>
                  <a:srgbClr val="292934"/>
                </a:solidFill>
                <a:latin typeface="Arial"/>
              </a:rPr>
              <a:t>– 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-g grunt-cli --save-dev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grunt --save-dev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Instalar PLUGINS DE GRUNT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grunt-contrib-copy --save-dev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grunt-contrib-clean --save-dev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grunt-contrib-watch --save-dev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grunt-browserify --save-dev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grunt-contrib-jshint --save-dev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grunt-contrib-uglify --save-dev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grunt-contrib-jade --save-dev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es-ES" sz="1600">
                <a:solidFill>
                  <a:srgbClr val="292934"/>
                </a:solidFill>
                <a:latin typeface="Arial"/>
              </a:rPr>
              <a:t>npm install grunt-contrib-less --save-dev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Instalar Brackets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1900">
                <a:solidFill>
                  <a:srgbClr val="292934"/>
                </a:solidFill>
                <a:latin typeface="Arial"/>
              </a:rPr>
              <a:t>NOTA: </a:t>
            </a:r>
            <a:r>
              <a:rPr lang="es-ES" sz="1900">
                <a:solidFill>
                  <a:srgbClr val="292934"/>
                </a:solidFill>
                <a:latin typeface="Arial"/>
              </a:rPr>
              <a:t>La opción --save-dev añade la dependencia al archivo package.json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Pasos Mínimos para preparación del ambiente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251640" y="1600200"/>
            <a:ext cx="864072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>
                <a:solidFill>
                  <a:srgbClr val="292934"/>
                </a:solidFill>
                <a:latin typeface="Arial"/>
              </a:rPr>
              <a:t>Instalar NODE </a:t>
            </a:r>
            <a:r>
              <a:rPr lang="es-ES" sz="2000">
                <a:solidFill>
                  <a:srgbClr val="292934"/>
                </a:solidFill>
                <a:latin typeface="Arial"/>
              </a:rPr>
              <a:t>- </a:t>
            </a:r>
            <a:r>
              <a:rPr lang="es-ES" sz="1600" u="sng">
                <a:solidFill>
                  <a:srgbClr val="0000ff"/>
                </a:solidFill>
                <a:latin typeface="Arial"/>
              </a:rPr>
              <a:t>https://nodejs.org/en/</a:t>
            </a:r>
            <a:r>
              <a:rPr lang="es-ES" sz="1600" u="sng">
                <a:solidFill>
                  <a:srgbClr val="0000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>
                <a:solidFill>
                  <a:srgbClr val="292934"/>
                </a:solidFill>
                <a:latin typeface="Arial"/>
              </a:rPr>
              <a:t>Instalar MSGIT </a:t>
            </a:r>
            <a:r>
              <a:rPr lang="es-ES">
                <a:solidFill>
                  <a:srgbClr val="292934"/>
                </a:solidFill>
                <a:latin typeface="Arial"/>
              </a:rPr>
              <a:t>- </a:t>
            </a:r>
            <a:r>
              <a:rPr lang="es-ES" sz="1600" u="sng">
                <a:solidFill>
                  <a:srgbClr val="0000ff"/>
                </a:solidFill>
                <a:latin typeface="Arial"/>
              </a:rPr>
              <a:t>https://github.com/git-for-windows/git/releases/tag/v2.5.3.windows.1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>
                <a:solidFill>
                  <a:srgbClr val="292934"/>
                </a:solidFill>
                <a:latin typeface="Arial"/>
              </a:rPr>
              <a:t>Clonar en tu ambiente la rama GIT - </a:t>
            </a:r>
            <a:r>
              <a:rPr lang="es-ES" sz="1600" u="sng">
                <a:solidFill>
                  <a:srgbClr val="0000ff"/>
                </a:solidFill>
                <a:latin typeface="Arial"/>
              </a:rPr>
              <a:t>https://github.com/AcordeGroup/portal.git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>
                <a:solidFill>
                  <a:srgbClr val="292934"/>
                </a:solidFill>
                <a:latin typeface="Arial"/>
              </a:rPr>
              <a:t>Abrir una consola e ir hasta el directorio \portal\acordeweb  - </a:t>
            </a:r>
            <a:r>
              <a:rPr lang="es-ES">
                <a:solidFill>
                  <a:srgbClr val="292934"/>
                </a:solidFill>
                <a:latin typeface="Arial"/>
              </a:rPr>
              <a:t>donde se encuentra el archivo </a:t>
            </a:r>
            <a:r>
              <a:rPr i="1" lang="es-ES">
                <a:solidFill>
                  <a:srgbClr val="ff0000"/>
                </a:solidFill>
                <a:latin typeface="Arial"/>
              </a:rPr>
              <a:t>package.json</a:t>
            </a:r>
            <a:r>
              <a:rPr lang="es-ES">
                <a:solidFill>
                  <a:srgbClr val="292934"/>
                </a:solidFill>
                <a:latin typeface="Arial"/>
              </a:rPr>
              <a:t> (Ya tiene configuradas todas las dependencias NPM del proyecto)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600">
                <a:solidFill>
                  <a:srgbClr val="292934"/>
                </a:solidFill>
                <a:latin typeface="Arial"/>
              </a:rPr>
              <a:t>EJECUTAR </a:t>
            </a:r>
            <a:r>
              <a:rPr b="1" i="1" lang="es-ES" sz="1600">
                <a:solidFill>
                  <a:srgbClr val="0070c0"/>
                </a:solidFill>
                <a:latin typeface="Arial"/>
              </a:rPr>
              <a:t>npm install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b="1" lang="es-ES" sz="1400">
                <a:solidFill>
                  <a:srgbClr val="292934"/>
                </a:solidFill>
                <a:latin typeface="Arial"/>
              </a:rPr>
              <a:t>Esto instalará bower, browserify, uglify, etc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2000">
                <a:solidFill>
                  <a:srgbClr val="292934"/>
                </a:solidFill>
                <a:latin typeface="Arial"/>
              </a:rPr>
              <a:t>EJECUTAR </a:t>
            </a:r>
            <a:r>
              <a:rPr b="1" i="1" lang="es-ES" sz="1600">
                <a:solidFill>
                  <a:srgbClr val="0070c0"/>
                </a:solidFill>
                <a:latin typeface="Arial"/>
              </a:rPr>
              <a:t>bower install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b="1" lang="es-ES" sz="1400">
                <a:solidFill>
                  <a:srgbClr val="292934"/>
                </a:solidFill>
                <a:latin typeface="Arial"/>
              </a:rPr>
              <a:t>Esto descargará las librerías javascript de bootstrap, jquery y jquery-ui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>
                <a:solidFill>
                  <a:srgbClr val="292934"/>
                </a:solidFill>
                <a:latin typeface="Arial"/>
              </a:rPr>
              <a:t>Instalar Brackets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s-ES" sz="1400">
                <a:solidFill>
                  <a:srgbClr val="292934"/>
                </a:solidFill>
                <a:latin typeface="Arial"/>
              </a:rPr>
              <a:t>Instalar el plugin de brackets de grunt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460080"/>
            <a:ext cx="822852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Pasos Mínimos para preparación del ambiente Parte 2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005840" y="1887840"/>
            <a:ext cx="7680240" cy="277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Instalar manejador de BD MySql: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sudo apt-get install mysql-server libapache2-mod-auth-mysql php5-mysql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sudo mysql_install_db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sudo /usr/bin/mysql_secure_installation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Instalar PHP: apt-get install php5 libapache2-mod-php5 php5-mcrypt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Bajar proyecto de yii en: ____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Pegarlo en: __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Iniciar servidor integrado de php desde el directorio “www/html/web”, con el siguiente comando:  php -S localhost:8080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Instalar Composer: curl -sS https://getcomposer.org/installer | php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Componer los componentes q necesita yii: php composer.phar install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292934"/>
                </a:solidFill>
                <a:latin typeface="Arial"/>
              </a:rPr>
              <a:t>Iniciar sesion en mysql y ejecutar los queries del archivo ____, en el mismo orden que se lista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Instalación de Bower </a:t>
            </a:r>
            <a:endParaRPr/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1556640"/>
            <a:ext cx="7137000" cy="49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Bower INIT</a:t>
            </a:r>
            <a:endParaRPr/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1772640"/>
            <a:ext cx="8150400" cy="428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Instalar Bootstrap con Bower</a:t>
            </a:r>
            <a:endParaRPr/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340640"/>
            <a:ext cx="7332480" cy="3257280"/>
          </a:xfrm>
          <a:prstGeom prst="rect">
            <a:avLst/>
          </a:prstGeom>
          <a:ln>
            <a:noFill/>
          </a:ln>
        </p:spPr>
      </p:pic>
      <p:pic>
        <p:nvPicPr>
          <p:cNvPr id="14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4598280"/>
            <a:ext cx="6998760" cy="131400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539640" y="5939280"/>
            <a:ext cx="7404480" cy="639000"/>
          </a:xfrm>
          <a:prstGeom prst="rect">
            <a:avLst/>
          </a:prstGeom>
          <a:solidFill>
            <a:srgbClr val="292934"/>
          </a:solidFill>
          <a:ln w="26280">
            <a:solidFill>
              <a:srgbClr val="1e1e26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Arial"/>
              </a:rPr>
              <a:t>Usar [</a:t>
            </a:r>
            <a:r>
              <a:rPr i="1" lang="en-US">
                <a:solidFill>
                  <a:srgbClr val="00b050"/>
                </a:solidFill>
                <a:latin typeface="Arial"/>
              </a:rPr>
              <a:t>bower install bootstrap --save</a:t>
            </a:r>
            <a:r>
              <a:rPr i="1" lang="en-US">
                <a:solidFill>
                  <a:srgbClr val="ffffff"/>
                </a:solidFill>
                <a:latin typeface="Arial"/>
              </a:rPr>
              <a:t>] </a:t>
            </a:r>
            <a:r>
              <a:rPr lang="en-US">
                <a:solidFill>
                  <a:srgbClr val="ffffff"/>
                </a:solidFill>
                <a:latin typeface="Arial"/>
              </a:rPr>
              <a:t>– Para guardar la dependencia en bower.json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000">
                <a:solidFill>
                  <a:srgbClr val="d2533c"/>
                </a:solidFill>
                <a:latin typeface="Arial"/>
              </a:rPr>
              <a:t>Instalar Browserify</a:t>
            </a:r>
            <a:endParaRPr/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5640" y="1340640"/>
            <a:ext cx="5040360" cy="536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