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8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5993" autoAdjust="0"/>
    <p:restoredTop sz="94660"/>
  </p:normalViewPr>
  <p:slideViewPr>
    <p:cSldViewPr>
      <p:cViewPr varScale="1">
        <p:scale>
          <a:sx n="90" d="100"/>
          <a:sy n="90" d="100"/>
        </p:scale>
        <p:origin x="-67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42910" y="2571745"/>
            <a:ext cx="7772400" cy="1000133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00100" y="3929066"/>
            <a:ext cx="7129490" cy="1143008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72264" y="6356350"/>
            <a:ext cx="2133600" cy="365125"/>
          </a:xfrm>
        </p:spPr>
        <p:txBody>
          <a:bodyPr/>
          <a:lstStyle>
            <a:lvl1pPr algn="r">
              <a:defRPr/>
            </a:lvl1pPr>
          </a:lstStyle>
          <a:p>
            <a:fld id="{5D95F8F9-629F-45F0-8BEB-F592E3D3D54A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28596" y="6356351"/>
            <a:ext cx="2214578" cy="365125"/>
          </a:xfrm>
        </p:spPr>
        <p:txBody>
          <a:bodyPr/>
          <a:lstStyle>
            <a:lvl1pPr algn="l"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438532" y="6356350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78ACA6E7-1410-47E6-AB73-1D511513955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1285852" y="3643314"/>
            <a:ext cx="6500858" cy="1588"/>
          </a:xfrm>
          <a:prstGeom prst="line">
            <a:avLst/>
          </a:prstGeom>
          <a:noFill/>
          <a:ln w="38100" cap="rnd" cmpd="sng" algn="ctr">
            <a:solidFill>
              <a:schemeClr val="tx2">
                <a:shade val="75000"/>
              </a:schemeClr>
            </a:solidFill>
            <a:prstDash val="sysDot"/>
          </a:ln>
          <a:effectLst>
            <a:outerShdw blurRad="50800" dist="25400" dir="2400000" algn="tl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15328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115328" cy="4525963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F8F9-629F-45F0-8BEB-F592E3D3D54A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CA6E7-1410-47E6-AB73-1D51151395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72330" y="785795"/>
            <a:ext cx="928694" cy="5494340"/>
          </a:xfrm>
        </p:spPr>
        <p:txBody>
          <a:bodyPr vert="eaVert"/>
          <a:lstStyle>
            <a:lvl1pPr algn="ctr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00034" y="1071546"/>
            <a:ext cx="6472254" cy="5143538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F8F9-629F-45F0-8BEB-F592E3D3D54A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CA6E7-1410-47E6-AB73-1D51151395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6829444" cy="928686"/>
          </a:xfrm>
        </p:spPr>
        <p:txBody>
          <a:bodyPr/>
          <a:lstStyle>
            <a:lvl1pPr>
              <a:defRPr sz="400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F8F9-629F-45F0-8BEB-F592E3D3D54A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CA6E7-1410-47E6-AB73-1D511513955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500034" y="1357298"/>
            <a:ext cx="6786610" cy="1588"/>
          </a:xfrm>
          <a:prstGeom prst="line">
            <a:avLst/>
          </a:prstGeom>
          <a:noFill/>
          <a:ln w="38100" cap="rnd" cmpd="sng" algn="ctr">
            <a:solidFill>
              <a:srgbClr val="FBFEC6">
                <a:shade val="75000"/>
              </a:srgbClr>
            </a:solidFill>
            <a:prstDash val="sysDot"/>
          </a:ln>
          <a:effectLst>
            <a:outerShdw blurRad="50800" dist="25400" dir="2400000" algn="tl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3786190"/>
            <a:ext cx="8286808" cy="857256"/>
          </a:xfrm>
        </p:spPr>
        <p:txBody>
          <a:bodyPr anchor="ctr"/>
          <a:lstStyle>
            <a:lvl1pPr algn="l">
              <a:defRPr sz="4400" b="1" cap="all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857760"/>
            <a:ext cx="8215370" cy="1214446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F8F9-629F-45F0-8BEB-F592E3D3D54A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CA6E7-1410-47E6-AB73-1D511513955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513495" y="4714884"/>
            <a:ext cx="8201909" cy="29261"/>
          </a:xfrm>
          <a:prstGeom prst="line">
            <a:avLst/>
          </a:prstGeom>
          <a:noFill/>
          <a:ln w="38100" cap="rnd" cmpd="sng" algn="ctr">
            <a:solidFill>
              <a:srgbClr val="FBFEC6">
                <a:shade val="75000"/>
              </a:srgbClr>
            </a:solidFill>
            <a:prstDash val="sysDot"/>
          </a:ln>
          <a:effectLst>
            <a:outerShdw blurRad="50800" dist="25400" dir="2400000" algn="tl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28612"/>
            <a:ext cx="8229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F8F9-629F-45F0-8BEB-F592E3D3D54A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CA6E7-1410-47E6-AB73-1D51151395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5354646"/>
            <a:ext cx="4041648" cy="639762"/>
          </a:xfrm>
          <a:prstGeom prst="roundRect">
            <a:avLst>
              <a:gd name="adj" fmla="val 0"/>
            </a:avLst>
          </a:prstGeom>
          <a:noFill/>
          <a:ln w="19050">
            <a:noFill/>
            <a:prstDash val="sysDot"/>
          </a:ln>
          <a:scene3d>
            <a:camera prst="orthographicFront"/>
            <a:lightRig rig="threePt" dir="t"/>
          </a:scene3d>
          <a:sp3d>
            <a:contourClr>
              <a:schemeClr val="tx2"/>
            </a:contourClr>
          </a:sp3d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 b="1"/>
            </a:lvl2pPr>
            <a:lvl3pPr marL="914400" indent="0" algn="ctr">
              <a:buNone/>
              <a:defRPr sz="1800" b="1"/>
            </a:lvl3pPr>
            <a:lvl4pPr marL="1371600" indent="0" algn="ctr">
              <a:buNone/>
              <a:defRPr sz="1600" b="1"/>
            </a:lvl4pPr>
            <a:lvl5pPr marL="1828800" indent="0" algn="ctr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0034" y="1571612"/>
            <a:ext cx="4040188" cy="37862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87860" y="5357826"/>
            <a:ext cx="4041648" cy="639762"/>
          </a:xfrm>
          <a:prstGeom prst="roundRect">
            <a:avLst>
              <a:gd name="adj" fmla="val 0"/>
            </a:avLst>
          </a:prstGeom>
          <a:noFill/>
          <a:ln w="19050">
            <a:noFill/>
            <a:prstDash val="sysDot"/>
          </a:ln>
          <a:scene3d>
            <a:camera prst="orthographicFront"/>
            <a:lightRig rig="threePt" dir="t"/>
          </a:scene3d>
          <a:sp3d>
            <a:contourClr>
              <a:schemeClr val="tx2"/>
            </a:contourClr>
          </a:sp3d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 b="1"/>
            </a:lvl2pPr>
            <a:lvl3pPr marL="914400" indent="0" algn="ctr">
              <a:buNone/>
              <a:defRPr sz="1800" b="1"/>
            </a:lvl3pPr>
            <a:lvl4pPr marL="1371600" indent="0" algn="ctr">
              <a:buNone/>
              <a:defRPr sz="1600" b="1"/>
            </a:lvl4pPr>
            <a:lvl5pPr marL="1828800" indent="0" algn="ctr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87860" y="1571612"/>
            <a:ext cx="4041775" cy="37862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F8F9-629F-45F0-8BEB-F592E3D3D54A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CA6E7-1410-47E6-AB73-1D511513955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500034" y="6215082"/>
            <a:ext cx="8143932" cy="1588"/>
          </a:xfrm>
          <a:prstGeom prst="line">
            <a:avLst/>
          </a:prstGeom>
          <a:noFill/>
          <a:ln w="38100" cap="rnd" cmpd="sng" algn="ctr">
            <a:solidFill>
              <a:srgbClr val="FBFEC6">
                <a:shade val="75000"/>
              </a:srgbClr>
            </a:solidFill>
            <a:prstDash val="sysDot"/>
          </a:ln>
          <a:effectLst>
            <a:outerShdw blurRad="50800" dist="25400" dir="2400000" algn="tl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F8F9-629F-45F0-8BEB-F592E3D3D54A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CA6E7-1410-47E6-AB73-1D51151395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F8F9-629F-45F0-8BEB-F592E3D3D54A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CA6E7-1410-47E6-AB73-1D51151395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0034" y="1357299"/>
            <a:ext cx="7572428" cy="3643339"/>
          </a:xfrm>
        </p:spPr>
        <p:txBody>
          <a:bodyPr/>
          <a:lstStyle>
            <a:lvl1pPr>
              <a:defRPr sz="24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7643866" cy="642942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2114" y="5072074"/>
            <a:ext cx="8151852" cy="10540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F8F9-629F-45F0-8BEB-F592E3D3D54A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CA6E7-1410-47E6-AB73-1D511513955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500034" y="1214422"/>
            <a:ext cx="7572428" cy="1588"/>
          </a:xfrm>
          <a:prstGeom prst="line">
            <a:avLst/>
          </a:prstGeom>
          <a:noFill/>
          <a:ln w="38100" cap="rnd" cmpd="sng" algn="ctr">
            <a:solidFill>
              <a:srgbClr val="FBFEC6">
                <a:shade val="75000"/>
              </a:srgbClr>
            </a:solidFill>
            <a:prstDash val="sysDot"/>
          </a:ln>
          <a:effectLst>
            <a:outerShdw blurRad="50800" dist="25400" dir="2400000" algn="tl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43042" y="428604"/>
            <a:ext cx="4500594" cy="566738"/>
          </a:xfrm>
        </p:spPr>
        <p:txBody>
          <a:bodyPr anchor="ctr"/>
          <a:lstStyle>
            <a:lvl1pPr algn="l"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500298" y="5500702"/>
            <a:ext cx="5214974" cy="714380"/>
          </a:xfrm>
        </p:spPr>
        <p:txBody>
          <a:bodyPr/>
          <a:lstStyle>
            <a:lvl1pPr marL="0" indent="0" algn="l">
              <a:buNone/>
              <a:defRPr sz="1400"/>
            </a:lvl1pPr>
            <a:lvl2pPr marL="457200" indent="0" algn="l">
              <a:buNone/>
              <a:defRPr sz="1200"/>
            </a:lvl2pPr>
            <a:lvl3pPr marL="914400" indent="0" algn="l">
              <a:buNone/>
              <a:defRPr sz="1000"/>
            </a:lvl3pPr>
            <a:lvl4pPr marL="1371600" indent="0" algn="l">
              <a:buNone/>
              <a:defRPr sz="900"/>
            </a:lvl4pPr>
            <a:lvl5pPr marL="1828800" indent="0" algn="l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F8F9-629F-45F0-8BEB-F592E3D3D54A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CA6E7-1410-47E6-AB73-1D511513955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그림 개체 틀 11"/>
          <p:cNvSpPr>
            <a:spLocks noGrp="1"/>
          </p:cNvSpPr>
          <p:nvPr>
            <p:ph type="pic" sz="quarter" idx="1"/>
          </p:nvPr>
        </p:nvSpPr>
        <p:spPr>
          <a:xfrm>
            <a:off x="1785918" y="1000108"/>
            <a:ext cx="5857875" cy="4429125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bg2">
              <a:shade val="50000"/>
            </a:schemeClr>
          </a:solidFill>
          <a:ln w="76200">
            <a:solidFill>
              <a:schemeClr val="bg2">
                <a:tint val="60000"/>
              </a:schemeClr>
            </a:solidFill>
          </a:ln>
        </p:spPr>
        <p:txBody>
          <a:bodyPr/>
          <a:lstStyle/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White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6829444" cy="857248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85804" y="1500174"/>
            <a:ext cx="8229600" cy="462599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572264" y="6357958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fld id="{5D95F8F9-629F-45F0-8BEB-F592E3D3D54A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1954" y="6356351"/>
            <a:ext cx="2681286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143372" y="6356351"/>
            <a:ext cx="1114404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fld id="{78ACA6E7-1410-47E6-AB73-1D51151395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b="0" kern="1200">
          <a:gradFill flip="none" rotWithShape="1">
            <a:gsLst>
              <a:gs pos="0">
                <a:schemeClr val="tx2"/>
              </a:gs>
              <a:gs pos="100000">
                <a:schemeClr val="tx1"/>
              </a:gs>
            </a:gsLst>
            <a:lin ang="5400000" scaled="1"/>
            <a:tileRect/>
          </a:gradFill>
          <a:effectLst>
            <a:innerShdw blurRad="50800" dist="50800" dir="13500000">
              <a:srgbClr val="000000">
                <a:alpha val="80000"/>
              </a:srgbClr>
            </a:innerShdw>
          </a:effectLst>
          <a:latin typeface="+mj-ea"/>
          <a:ea typeface="+mj-ea"/>
          <a:cs typeface="HY견고딕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õ"/>
        <a:defRPr kumimoji="0" sz="3200" kern="1200">
          <a:solidFill>
            <a:schemeClr val="tx1"/>
          </a:solidFill>
          <a:latin typeface="+mn-ea"/>
          <a:ea typeface="+mn-ea"/>
          <a:cs typeface="맑은 고딕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/>
        </a:buClr>
        <a:buSzPct val="90000"/>
        <a:buFont typeface="Wingdings 2"/>
        <a:buChar char="â"/>
        <a:defRPr kumimoji="0" sz="2800" kern="1200">
          <a:solidFill>
            <a:schemeClr val="tx1"/>
          </a:solidFill>
          <a:latin typeface="+mn-ea"/>
          <a:ea typeface="+mn-ea"/>
          <a:cs typeface="맑은 고딕"/>
        </a:defRPr>
      </a:lvl2pPr>
      <a:lvl3pPr marL="1143000" indent="-22860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 2"/>
        <a:buChar char="Ý"/>
        <a:defRPr kumimoji="0" sz="2400" kern="1200">
          <a:solidFill>
            <a:schemeClr val="tx1"/>
          </a:solidFill>
          <a:latin typeface="+mn-ea"/>
          <a:ea typeface="+mn-ea"/>
          <a:cs typeface="맑은 고딕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 2"/>
        <a:buChar char="×"/>
        <a:defRPr kumimoji="0" sz="2200" kern="1200">
          <a:solidFill>
            <a:schemeClr val="tx1"/>
          </a:solidFill>
          <a:latin typeface="+mn-ea"/>
          <a:ea typeface="+mn-ea"/>
          <a:cs typeface="맑은 고딕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 2"/>
        <a:buChar char="Ð"/>
        <a:defRPr kumimoji="0" sz="2000" kern="1200">
          <a:solidFill>
            <a:schemeClr val="tx1"/>
          </a:solidFill>
          <a:latin typeface="+mn-ea"/>
          <a:ea typeface="+mn-ea"/>
          <a:cs typeface="맑은 고딕"/>
        </a:defRPr>
      </a:lvl5pPr>
      <a:lvl6pPr marL="2514600" indent="-228600" algn="l" rtl="0" eaLnBrk="1" latinLnBrk="1" hangingPunct="1">
        <a:spcBef>
          <a:spcPct val="20000"/>
        </a:spcBef>
        <a:buClr>
          <a:schemeClr val="accent4">
            <a:tint val="60000"/>
          </a:schemeClr>
        </a:buClr>
        <a:buSzPct val="60000"/>
        <a:buFont typeface="Wingdings 2"/>
        <a:buChar char="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SzPct val="50000"/>
        <a:buFont typeface="Wingdings 2"/>
        <a:buChar char="Ý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3">
            <a:tint val="60000"/>
          </a:schemeClr>
        </a:buClr>
        <a:buSzPct val="50000"/>
        <a:buFont typeface="Wingdings 2"/>
        <a:buChar char="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1">
            <a:tint val="60000"/>
          </a:schemeClr>
        </a:buClr>
        <a:buSzPct val="50000"/>
        <a:buFont typeface="Wingdings 2"/>
        <a:buChar char="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429388" y="2428868"/>
            <a:ext cx="2000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아이디어 수집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우선 순위 결정</a:t>
            </a:r>
            <a:endParaRPr lang="ko-KR" altLang="en-US" sz="1400" dirty="0"/>
          </a:p>
        </p:txBody>
      </p:sp>
      <p:grpSp>
        <p:nvGrpSpPr>
          <p:cNvPr id="56" name="그룹 55"/>
          <p:cNvGrpSpPr/>
          <p:nvPr/>
        </p:nvGrpSpPr>
        <p:grpSpPr>
          <a:xfrm>
            <a:off x="1428728" y="2143116"/>
            <a:ext cx="4500594" cy="3714776"/>
            <a:chOff x="2000200" y="1928802"/>
            <a:chExt cx="4500594" cy="3714776"/>
          </a:xfrm>
        </p:grpSpPr>
        <p:grpSp>
          <p:nvGrpSpPr>
            <p:cNvPr id="11" name="그룹 10"/>
            <p:cNvGrpSpPr/>
            <p:nvPr/>
          </p:nvGrpSpPr>
          <p:grpSpPr>
            <a:xfrm>
              <a:off x="2000200" y="1928802"/>
              <a:ext cx="4500594" cy="3714776"/>
              <a:chOff x="4071934" y="1071546"/>
              <a:chExt cx="3500462" cy="3356210"/>
            </a:xfrm>
            <a:effectLst>
              <a:outerShdw blurRad="50800" dist="38100" dir="3000000" algn="tl" rotWithShape="0">
                <a:srgbClr val="000000">
                  <a:alpha val="46000"/>
                </a:srgbClr>
              </a:outerShdw>
            </a:effectLst>
          </p:grpSpPr>
          <p:sp>
            <p:nvSpPr>
              <p:cNvPr id="6" name="이등변 삼각형 5"/>
              <p:cNvSpPr/>
              <p:nvPr/>
            </p:nvSpPr>
            <p:spPr>
              <a:xfrm rot="10800000">
                <a:off x="4071934" y="1071546"/>
                <a:ext cx="3500462" cy="3143272"/>
              </a:xfrm>
              <a:prstGeom prst="triangl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7" name="이등변 삼각형 6"/>
              <p:cNvSpPr/>
              <p:nvPr/>
            </p:nvSpPr>
            <p:spPr>
              <a:xfrm rot="10800000">
                <a:off x="4500562" y="1841327"/>
                <a:ext cx="2643206" cy="2373491"/>
              </a:xfrm>
              <a:prstGeom prst="triangl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8" name="이등변 삼각형 7"/>
              <p:cNvSpPr/>
              <p:nvPr/>
            </p:nvSpPr>
            <p:spPr>
              <a:xfrm rot="10800000">
                <a:off x="4938714" y="2627942"/>
                <a:ext cx="1776426" cy="1595158"/>
              </a:xfrm>
              <a:prstGeom prst="triangl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5500694" y="3632836"/>
                <a:ext cx="656266" cy="79492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</p:grpSp>
        <p:cxnSp>
          <p:nvCxnSpPr>
            <p:cNvPr id="14" name="직선 연결선 13"/>
            <p:cNvCxnSpPr/>
            <p:nvPr/>
          </p:nvCxnSpPr>
          <p:spPr>
            <a:xfrm flipV="1">
              <a:off x="2571704" y="2780824"/>
              <a:ext cx="3377997" cy="5234"/>
            </a:xfrm>
            <a:prstGeom prst="line">
              <a:avLst/>
            </a:prstGeom>
            <a:ln w="53975">
              <a:solidFill>
                <a:schemeClr val="accent2">
                  <a:lumMod val="75000"/>
                </a:schemeClr>
              </a:solidFill>
              <a:prstDash val="sysDash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3143208" y="3644902"/>
              <a:ext cx="2255399" cy="6576"/>
            </a:xfrm>
            <a:prstGeom prst="line">
              <a:avLst/>
            </a:prstGeom>
            <a:ln w="53975">
              <a:solidFill>
                <a:schemeClr val="accent2">
                  <a:lumMod val="75000"/>
                </a:schemeClr>
              </a:solidFill>
              <a:prstDash val="sysDash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3857588" y="4743473"/>
              <a:ext cx="828677" cy="9502"/>
            </a:xfrm>
            <a:prstGeom prst="line">
              <a:avLst/>
            </a:prstGeom>
            <a:ln w="53975">
              <a:solidFill>
                <a:schemeClr val="accent2">
                  <a:lumMod val="75000"/>
                </a:schemeClr>
              </a:solidFill>
              <a:prstDash val="sysDash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6286544" y="3262970"/>
            <a:ext cx="2143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예산 확보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프로젝트 팀 구성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6072230" y="4335669"/>
            <a:ext cx="1643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프로젝트 실행</a:t>
            </a: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5929354" y="5264363"/>
            <a:ext cx="1714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성공 프로젝트</a:t>
            </a:r>
            <a:endParaRPr lang="ko-KR" altLang="en-US" sz="1400" dirty="0"/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5072098" y="2714620"/>
            <a:ext cx="1714480" cy="1588"/>
          </a:xfrm>
          <a:prstGeom prst="straightConnector1">
            <a:avLst/>
          </a:prstGeom>
          <a:ln w="25400" cap="sq" cmpd="sng">
            <a:solidFill>
              <a:schemeClr val="tx1"/>
            </a:solidFill>
            <a:prstDash val="sysDot"/>
            <a:headEnd type="oval" w="lg" len="lg"/>
            <a:tailEnd type="triangle" w="med" len="lg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4714876" y="3500438"/>
            <a:ext cx="1714512" cy="1588"/>
          </a:xfrm>
          <a:prstGeom prst="straightConnector1">
            <a:avLst/>
          </a:prstGeom>
          <a:ln w="25400" cap="sq" cmpd="sng">
            <a:solidFill>
              <a:schemeClr val="tx1"/>
            </a:solidFill>
            <a:prstDash val="sysDot"/>
            <a:headEnd type="oval" w="lg" len="lg"/>
            <a:tailEnd type="triangle" w="med" len="lg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endCxn id="25" idx="1"/>
          </p:cNvCxnSpPr>
          <p:nvPr/>
        </p:nvCxnSpPr>
        <p:spPr>
          <a:xfrm flipV="1">
            <a:off x="4143404" y="4489558"/>
            <a:ext cx="1928826" cy="11012"/>
          </a:xfrm>
          <a:prstGeom prst="straightConnector1">
            <a:avLst/>
          </a:prstGeom>
          <a:ln w="25400" cap="sq" cmpd="sng">
            <a:solidFill>
              <a:schemeClr val="tx1"/>
            </a:solidFill>
            <a:prstDash val="sysDot"/>
            <a:headEnd type="oval" w="lg" len="lg"/>
            <a:tailEnd type="triangle" w="med" len="lg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4071934" y="5427676"/>
            <a:ext cx="1928858" cy="1588"/>
          </a:xfrm>
          <a:prstGeom prst="straightConnector1">
            <a:avLst/>
          </a:prstGeom>
          <a:ln w="25400" cap="sq" cmpd="sng">
            <a:solidFill>
              <a:schemeClr val="tx1"/>
            </a:solidFill>
            <a:prstDash val="sysDot"/>
            <a:headEnd type="oval" w="lg" len="lg"/>
            <a:tailEnd type="triangle" w="med" len="lg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857488" y="2534331"/>
            <a:ext cx="171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158 </a:t>
            </a:r>
            <a:r>
              <a:rPr lang="ko-KR" altLang="en-US" dirty="0" smtClean="0">
                <a:latin typeface="Tahoma" pitchFamily="34" charset="0"/>
                <a:cs typeface="Tahoma" pitchFamily="34" charset="0"/>
              </a:rPr>
              <a:t>건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857520" y="3320149"/>
            <a:ext cx="171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72 </a:t>
            </a:r>
            <a:r>
              <a:rPr lang="ko-KR" altLang="en-US" dirty="0" smtClean="0">
                <a:latin typeface="Tahoma" pitchFamily="34" charset="0"/>
                <a:cs typeface="Tahoma" pitchFamily="34" charset="0"/>
              </a:rPr>
              <a:t>건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57520" y="4286256"/>
            <a:ext cx="171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35 </a:t>
            </a:r>
            <a:r>
              <a:rPr lang="ko-KR" altLang="en-US" dirty="0" smtClean="0">
                <a:latin typeface="Tahoma" pitchFamily="34" charset="0"/>
                <a:cs typeface="Tahoma" pitchFamily="34" charset="0"/>
              </a:rPr>
              <a:t>건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857488" y="5274246"/>
            <a:ext cx="171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21 </a:t>
            </a:r>
            <a:r>
              <a:rPr lang="ko-KR" altLang="en-US" dirty="0" smtClean="0">
                <a:latin typeface="Tahoma" pitchFamily="34" charset="0"/>
                <a:cs typeface="Tahoma" pitchFamily="34" charset="0"/>
              </a:rPr>
              <a:t>건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500166" y="928670"/>
            <a:ext cx="6072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atin typeface="맑은 고딕" pitchFamily="50" charset="-127"/>
                <a:ea typeface="맑은 고딕" pitchFamily="50" charset="-127"/>
              </a:rPr>
              <a:t>2009</a:t>
            </a:r>
            <a:r>
              <a:rPr lang="ko-KR" altLang="en-US" sz="3200" b="1" dirty="0" smtClean="0"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3200" b="1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3200" b="1" dirty="0" smtClean="0">
                <a:latin typeface="맑은 고딕" pitchFamily="50" charset="-127"/>
                <a:ea typeface="맑은 고딕" pitchFamily="50" charset="-127"/>
              </a:rPr>
              <a:t>분기 프로젝트</a:t>
            </a:r>
            <a:r>
              <a:rPr lang="en-US" altLang="ko-KR" sz="32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3200" b="1" dirty="0" smtClean="0">
                <a:latin typeface="맑은 고딕" pitchFamily="50" charset="-127"/>
                <a:ea typeface="맑은 고딕" pitchFamily="50" charset="-127"/>
              </a:rPr>
              <a:t>성공률</a:t>
            </a:r>
            <a:endParaRPr lang="ko-KR" altLang="en-US" sz="3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786478" y="2405940"/>
            <a:ext cx="785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latin typeface="Tahoma" pitchFamily="34" charset="0"/>
                <a:cs typeface="Tahoma" pitchFamily="34" charset="0"/>
              </a:rPr>
              <a:t>100%</a:t>
            </a:r>
            <a:endParaRPr lang="ko-KR" altLang="en-US" sz="16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429288" y="3191758"/>
            <a:ext cx="785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latin typeface="Tahoma" pitchFamily="34" charset="0"/>
                <a:cs typeface="Tahoma" pitchFamily="34" charset="0"/>
              </a:rPr>
              <a:t>56%</a:t>
            </a:r>
            <a:endParaRPr lang="ko-KR" altLang="en-US" sz="16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929222" y="4191890"/>
            <a:ext cx="785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latin typeface="Tahoma" pitchFamily="34" charset="0"/>
                <a:cs typeface="Tahoma" pitchFamily="34" charset="0"/>
              </a:rPr>
              <a:t>27%</a:t>
            </a:r>
            <a:endParaRPr lang="ko-KR" altLang="en-US" sz="16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572000" y="5120584"/>
            <a:ext cx="785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latin typeface="Tahoma" pitchFamily="34" charset="0"/>
                <a:cs typeface="Tahoma" pitchFamily="34" charset="0"/>
              </a:rPr>
              <a:t>19%</a:t>
            </a:r>
            <a:endParaRPr lang="ko-KR" altLang="en-US" sz="1600" dirty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보자기">
  <a:themeElements>
    <a:clrScheme name="오렌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보자기">
      <a:majorFont>
        <a:latin typeface="Lucida Sans"/>
        <a:ea typeface=""/>
        <a:cs typeface=""/>
        <a:font script="Grek" typeface="Arial"/>
        <a:font script="Cyrl" typeface="Arial"/>
        <a:font script="Jpan" typeface="HGP明朝E"/>
        <a:font script="Hang" typeface="HY견고딕"/>
        <a:font script="Hans" typeface="华文楷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Lucida Sans"/>
        <a:ea typeface=""/>
        <a:cs typeface=""/>
        <a:font script="Grek" typeface="Arial"/>
        <a:font script="Cyrl" typeface="Arial"/>
        <a:font script="Jpan" typeface="HGP明朝E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보자기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45000"/>
                <a:shade val="95000"/>
                <a:hueMod val="100000"/>
                <a:satMod val="100000"/>
              </a:schemeClr>
            </a:gs>
            <a:gs pos="50000">
              <a:schemeClr val="phClr">
                <a:tint val="8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50000">
              <a:schemeClr val="phClr">
                <a:tint val="100000"/>
                <a:shade val="50000"/>
                <a:hueMod val="100000"/>
                <a:satMod val="100000"/>
              </a:schemeClr>
            </a:gs>
            <a:gs pos="100000">
              <a:schemeClr val="phClr">
                <a:tint val="75000"/>
                <a:shade val="100000"/>
                <a:hueMod val="100000"/>
                <a:satMod val="100000"/>
              </a:schemeClr>
            </a:gs>
          </a:gsLst>
          <a:lin ang="1350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38100" dir="2400000" algn="br">
              <a:srgbClr val="000000">
                <a:alpha val="70588"/>
              </a:srgbClr>
            </a:outerShdw>
          </a:effectLst>
        </a:effectStyle>
        <a:effectStyle>
          <a:effectLst>
            <a:outerShdw blurRad="63500" dist="50800" dir="2400000" sx="96000" sy="96000">
              <a:srgbClr val="000000">
                <a:alpha val="78431"/>
              </a:srgbClr>
            </a:outerShdw>
          </a:effectLst>
          <a:scene3d>
            <a:camera prst="orthographicFront" fov="0">
              <a:rot lat="0" lon="0" rev="0"/>
            </a:camera>
            <a:lightRig rig="twoPt" dir="l">
              <a:rot lat="0" lon="600000" rev="5100000"/>
            </a:lightRig>
          </a:scene3d>
          <a:sp3d prstMaterial="plastic">
            <a:bevelT w="38100" h="25400"/>
            <a:contourClr>
              <a:srgbClr val="FFFFFF">
                <a:alpha val="0"/>
              </a:srgbClr>
            </a:contourClr>
          </a:sp3d>
        </a:effectStyle>
        <a:effectStyle>
          <a:effectLst>
            <a:outerShdw blurRad="63500" dist="63500" dir="600000" sx="96000" sy="96000">
              <a:srgbClr val="0F0F0F">
                <a:alpha val="78431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600000" rev="5100000"/>
            </a:lightRig>
          </a:scene3d>
          <a:sp3d prstMaterial="plastic">
            <a:bevelT w="114300" h="1143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45000"/>
                <a:hueMod val="100000"/>
                <a:satMod val="10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47000"/>
                <a:hueMod val="100000"/>
                <a:satMod val="100000"/>
              </a:schemeClr>
              <a:schemeClr val="phClr">
                <a:tint val="7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Wrapper</Template>
  <TotalTime>80</TotalTime>
  <Words>36</Words>
  <Application>Microsoft Office PowerPoint</Application>
  <PresentationFormat>화면 슬라이드 쇼(4:3)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보자기</vt:lpstr>
      <vt:lpstr>슬라이드 1</vt:lpstr>
    </vt:vector>
  </TitlesOfParts>
  <Company>Yahoo! Korea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Jinho Jung</dc:creator>
  <cp:lastModifiedBy>Jinho Jung</cp:lastModifiedBy>
  <cp:revision>17</cp:revision>
  <dcterms:created xsi:type="dcterms:W3CDTF">2008-06-21T16:45:35Z</dcterms:created>
  <dcterms:modified xsi:type="dcterms:W3CDTF">2009-10-25T03:17:15Z</dcterms:modified>
</cp:coreProperties>
</file>