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5DA0"/>
    <a:srgbClr val="CC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2" y="9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9EF9-9B7B-410C-92B8-2FBBDC73E031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E2F9-301C-4BE3-9604-6024D50FC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9EF9-9B7B-410C-92B8-2FBBDC73E031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E2F9-301C-4BE3-9604-6024D50FC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9EF9-9B7B-410C-92B8-2FBBDC73E031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E2F9-301C-4BE3-9604-6024D50FC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9EF9-9B7B-410C-92B8-2FBBDC73E031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E2F9-301C-4BE3-9604-6024D50FC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9EF9-9B7B-410C-92B8-2FBBDC73E031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E2F9-301C-4BE3-9604-6024D50FC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9EF9-9B7B-410C-92B8-2FBBDC73E031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E2F9-301C-4BE3-9604-6024D50FC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9EF9-9B7B-410C-92B8-2FBBDC73E031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E2F9-301C-4BE3-9604-6024D50FC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9EF9-9B7B-410C-92B8-2FBBDC73E031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E2F9-301C-4BE3-9604-6024D50FC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9EF9-9B7B-410C-92B8-2FBBDC73E031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E2F9-301C-4BE3-9604-6024D50FC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9EF9-9B7B-410C-92B8-2FBBDC73E031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E2F9-301C-4BE3-9604-6024D50FC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9EF9-9B7B-410C-92B8-2FBBDC73E031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E2F9-301C-4BE3-9604-6024D50FC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69EF9-9B7B-410C-92B8-2FBBDC73E031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9E2F9-301C-4BE3-9604-6024D50FC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1643042" y="2285992"/>
            <a:ext cx="1714512" cy="785818"/>
            <a:chOff x="1500166" y="1571612"/>
            <a:chExt cx="1714512" cy="785818"/>
          </a:xfrm>
        </p:grpSpPr>
        <p:sp>
          <p:nvSpPr>
            <p:cNvPr id="5" name="오른쪽 화살표 4"/>
            <p:cNvSpPr/>
            <p:nvPr/>
          </p:nvSpPr>
          <p:spPr>
            <a:xfrm>
              <a:off x="1500166" y="1571612"/>
              <a:ext cx="1714512" cy="785818"/>
            </a:xfrm>
            <a:prstGeom prst="rightArrow">
              <a:avLst>
                <a:gd name="adj1" fmla="val 73231"/>
                <a:gd name="adj2" fmla="val 71100"/>
              </a:avLst>
            </a:prstGeom>
            <a:solidFill>
              <a:schemeClr val="bg2">
                <a:lumMod val="50000"/>
              </a:schemeClr>
            </a:solidFill>
            <a:ln w="19050">
              <a:solidFill>
                <a:schemeClr val="bg1"/>
              </a:solidFill>
              <a:prstDash val="solid"/>
            </a:ln>
            <a:effectLst>
              <a:outerShdw blurRad="38100" dist="254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고객의</a:t>
              </a:r>
              <a:r>
                <a:rPr lang="en-US" altLang="ko-KR" sz="1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/>
              </a:r>
              <a:br>
                <a:rPr lang="en-US" altLang="ko-KR" sz="1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ko-KR" altLang="en-US" sz="1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신상품  요구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76512" y="1743006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Tahoma" pitchFamily="34" charset="0"/>
                </a:rPr>
                <a:t>3</a:t>
              </a:r>
              <a:endParaRPr lang="ko-KR" alt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142976" y="3214686"/>
            <a:ext cx="2214578" cy="785818"/>
            <a:chOff x="1214414" y="2595558"/>
            <a:chExt cx="2000264" cy="785818"/>
          </a:xfrm>
        </p:grpSpPr>
        <p:sp>
          <p:nvSpPr>
            <p:cNvPr id="6" name="오른쪽 화살표 5"/>
            <p:cNvSpPr/>
            <p:nvPr/>
          </p:nvSpPr>
          <p:spPr>
            <a:xfrm>
              <a:off x="1214414" y="2595558"/>
              <a:ext cx="2000264" cy="785818"/>
            </a:xfrm>
            <a:prstGeom prst="rightArrow">
              <a:avLst>
                <a:gd name="adj1" fmla="val 73230"/>
                <a:gd name="adj2" fmla="val 71100"/>
              </a:avLst>
            </a:prstGeom>
            <a:solidFill>
              <a:schemeClr val="bg2">
                <a:lumMod val="50000"/>
              </a:schemeClr>
            </a:solidFill>
            <a:ln w="19050">
              <a:solidFill>
                <a:schemeClr val="bg1"/>
              </a:solidFill>
              <a:prstDash val="solid"/>
            </a:ln>
            <a:effectLst>
              <a:outerShdw blurRad="38100" dist="254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생산속도 </a:t>
              </a:r>
              <a:r>
                <a:rPr lang="ko-KR" altLang="en-US" sz="13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향상</a:t>
              </a:r>
              <a:endParaRPr lang="ko-KR" alt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43174" y="2786058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Tahoma" pitchFamily="34" charset="0"/>
                </a:rPr>
                <a:t>4</a:t>
              </a:r>
              <a:endParaRPr lang="ko-KR" alt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714480" y="4143380"/>
            <a:ext cx="1643074" cy="785818"/>
            <a:chOff x="1571604" y="3714752"/>
            <a:chExt cx="1643074" cy="785818"/>
          </a:xfrm>
        </p:grpSpPr>
        <p:sp>
          <p:nvSpPr>
            <p:cNvPr id="7" name="오른쪽 화살표 6"/>
            <p:cNvSpPr/>
            <p:nvPr/>
          </p:nvSpPr>
          <p:spPr>
            <a:xfrm>
              <a:off x="1571604" y="3714752"/>
              <a:ext cx="1643074" cy="785818"/>
            </a:xfrm>
            <a:prstGeom prst="rightArrow">
              <a:avLst>
                <a:gd name="adj1" fmla="val 76001"/>
                <a:gd name="adj2" fmla="val 71100"/>
              </a:avLst>
            </a:prstGeom>
            <a:solidFill>
              <a:schemeClr val="bg2">
                <a:lumMod val="50000"/>
              </a:schemeClr>
            </a:solidFill>
            <a:ln w="19050">
              <a:solidFill>
                <a:schemeClr val="bg1"/>
              </a:solidFill>
              <a:prstDash val="solid"/>
            </a:ln>
            <a:effectLst>
              <a:outerShdw blurRad="38100" dist="254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생산량 </a:t>
              </a:r>
              <a:r>
                <a:rPr lang="en-US" altLang="ko-KR" sz="1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/>
              </a:r>
              <a:br>
                <a:rPr lang="en-US" altLang="ko-KR" sz="1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ko-KR" altLang="en-US" sz="1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증대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43174" y="3929066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Tahoma" pitchFamily="34" charset="0"/>
                </a:rPr>
                <a:t>2</a:t>
              </a:r>
              <a:endParaRPr lang="ko-KR" alt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000232" y="5072074"/>
            <a:ext cx="1357322" cy="785818"/>
            <a:chOff x="1857356" y="4929199"/>
            <a:chExt cx="1357322" cy="785818"/>
          </a:xfrm>
        </p:grpSpPr>
        <p:sp>
          <p:nvSpPr>
            <p:cNvPr id="8" name="오른쪽 화살표 7"/>
            <p:cNvSpPr/>
            <p:nvPr/>
          </p:nvSpPr>
          <p:spPr>
            <a:xfrm>
              <a:off x="1857356" y="4929199"/>
              <a:ext cx="1357322" cy="785818"/>
            </a:xfrm>
            <a:prstGeom prst="rightArrow">
              <a:avLst>
                <a:gd name="adj1" fmla="val 73231"/>
                <a:gd name="adj2" fmla="val 71100"/>
              </a:avLst>
            </a:prstGeom>
            <a:solidFill>
              <a:schemeClr val="bg2">
                <a:lumMod val="50000"/>
              </a:schemeClr>
            </a:solidFill>
            <a:ln w="19050">
              <a:solidFill>
                <a:schemeClr val="bg1"/>
              </a:solidFill>
              <a:prstDash val="solid"/>
            </a:ln>
            <a:effectLst>
              <a:outerShdw blurRad="38100" dist="254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관리비용 절감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43174" y="5143512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Tahoma" pitchFamily="34" charset="0"/>
                </a:rPr>
                <a:t>1</a:t>
              </a:r>
              <a:endParaRPr lang="ko-KR" alt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572132" y="2185970"/>
            <a:ext cx="2000264" cy="814402"/>
            <a:chOff x="5786446" y="1357298"/>
            <a:chExt cx="1785950" cy="857256"/>
          </a:xfrm>
        </p:grpSpPr>
        <p:sp>
          <p:nvSpPr>
            <p:cNvPr id="20" name="왼쪽 화살표 19"/>
            <p:cNvSpPr/>
            <p:nvPr/>
          </p:nvSpPr>
          <p:spPr>
            <a:xfrm>
              <a:off x="5786446" y="1357298"/>
              <a:ext cx="1785950" cy="857256"/>
            </a:xfrm>
            <a:prstGeom prst="leftArrow">
              <a:avLst>
                <a:gd name="adj1" fmla="val 70346"/>
                <a:gd name="adj2" fmla="val 669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/>
              </a:solidFill>
              <a:prstDash val="solid"/>
            </a:ln>
            <a:effectLst>
              <a:outerShdw blurRad="38100" dist="254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ko-KR" altLang="en-US" sz="13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기술에 대한 </a:t>
              </a:r>
              <a:r>
                <a:rPr lang="en-US" altLang="ko-KR" sz="13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/>
              </a:r>
              <a:br>
                <a:rPr lang="en-US" altLang="ko-KR" sz="13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ko-KR" altLang="en-US" sz="13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거부감</a:t>
              </a:r>
              <a:endParaRPr lang="ko-KR" alt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00760" y="1571612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Tahoma" pitchFamily="34" charset="0"/>
                </a:rPr>
                <a:t>3</a:t>
              </a:r>
              <a:endParaRPr lang="ko-KR" alt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572132" y="3176585"/>
            <a:ext cx="1714512" cy="823919"/>
            <a:chOff x="5786446" y="2500306"/>
            <a:chExt cx="1785950" cy="857256"/>
          </a:xfrm>
        </p:grpSpPr>
        <p:sp>
          <p:nvSpPr>
            <p:cNvPr id="19" name="왼쪽 화살표 18"/>
            <p:cNvSpPr/>
            <p:nvPr/>
          </p:nvSpPr>
          <p:spPr>
            <a:xfrm>
              <a:off x="5786446" y="2500306"/>
              <a:ext cx="1785950" cy="857256"/>
            </a:xfrm>
            <a:prstGeom prst="leftArrow">
              <a:avLst>
                <a:gd name="adj1" fmla="val 70346"/>
                <a:gd name="adj2" fmla="val 669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/>
              </a:solidFill>
              <a:prstDash val="solid"/>
            </a:ln>
            <a:effectLst>
              <a:outerShdw blurRad="38100" dist="254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신기술의</a:t>
              </a:r>
              <a:r>
                <a:rPr lang="en-US" altLang="ko-KR" sz="13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/>
              </a:r>
              <a:br>
                <a:rPr lang="en-US" altLang="ko-KR" sz="13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ko-KR" altLang="en-US" sz="13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환경오염</a:t>
              </a:r>
              <a:endParaRPr lang="ko-KR" alt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00760" y="2714620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Tahoma" pitchFamily="34" charset="0"/>
                </a:rPr>
                <a:t>2</a:t>
              </a:r>
              <a:endParaRPr lang="ko-KR" alt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572132" y="4143388"/>
            <a:ext cx="2071702" cy="857248"/>
            <a:chOff x="5786446" y="3714752"/>
            <a:chExt cx="1785950" cy="857256"/>
          </a:xfrm>
        </p:grpSpPr>
        <p:sp>
          <p:nvSpPr>
            <p:cNvPr id="18" name="왼쪽 화살표 17"/>
            <p:cNvSpPr/>
            <p:nvPr/>
          </p:nvSpPr>
          <p:spPr>
            <a:xfrm>
              <a:off x="5786446" y="3714752"/>
              <a:ext cx="1785950" cy="857256"/>
            </a:xfrm>
            <a:prstGeom prst="leftArrow">
              <a:avLst>
                <a:gd name="adj1" fmla="val 70346"/>
                <a:gd name="adj2" fmla="val 669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/>
              </a:solidFill>
              <a:prstDash val="solid"/>
            </a:ln>
            <a:effectLst>
              <a:outerShdw blurRad="38100" dist="254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설비 투자비</a:t>
              </a:r>
              <a:endParaRPr lang="ko-KR" alt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00760" y="3929066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Tahoma" pitchFamily="34" charset="0"/>
                </a:rPr>
                <a:t>3</a:t>
              </a:r>
              <a:endParaRPr lang="ko-KR" alt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643570" y="5143512"/>
            <a:ext cx="1285884" cy="785818"/>
            <a:chOff x="5786446" y="4786322"/>
            <a:chExt cx="1785950" cy="857256"/>
          </a:xfrm>
        </p:grpSpPr>
        <p:sp>
          <p:nvSpPr>
            <p:cNvPr id="17" name="왼쪽 화살표 16"/>
            <p:cNvSpPr/>
            <p:nvPr/>
          </p:nvSpPr>
          <p:spPr>
            <a:xfrm>
              <a:off x="5786446" y="4786322"/>
              <a:ext cx="1785950" cy="857256"/>
            </a:xfrm>
            <a:prstGeom prst="leftArrow">
              <a:avLst>
                <a:gd name="adj1" fmla="val 70346"/>
                <a:gd name="adj2" fmla="val 669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/>
              </a:solidFill>
              <a:prstDash val="solid"/>
            </a:ln>
            <a:effectLst>
              <a:outerShdw blurRad="38100" dist="254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혼돈</a:t>
              </a:r>
              <a:endParaRPr lang="ko-KR" alt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84104" y="5020119"/>
              <a:ext cx="357190" cy="40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Tahoma" pitchFamily="34" charset="0"/>
                </a:rPr>
                <a:t>1</a:t>
              </a:r>
              <a:endParaRPr lang="ko-KR" alt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785918" y="607220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ahoma" pitchFamily="34" charset="0"/>
                <a:cs typeface="Tahoma" pitchFamily="34" charset="0"/>
              </a:rPr>
              <a:t> </a:t>
            </a:r>
            <a:r>
              <a:rPr lang="ko-KR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합계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ko-KR" b="1" dirty="0" smtClean="0">
                <a:latin typeface="Tahoma" pitchFamily="34" charset="0"/>
                <a:cs typeface="Tahoma" pitchFamily="34" charset="0"/>
              </a:rPr>
              <a:t>10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 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57884" y="607220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ahoma" pitchFamily="34" charset="0"/>
                <a:cs typeface="Tahoma" pitchFamily="34" charset="0"/>
              </a:rPr>
              <a:t> </a:t>
            </a:r>
            <a:r>
              <a:rPr lang="ko-KR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합계 </a:t>
            </a:r>
            <a:r>
              <a:rPr lang="en-US" altLang="ko-KR" b="1" dirty="0" smtClean="0">
                <a:latin typeface="Tahoma" pitchFamily="34" charset="0"/>
                <a:cs typeface="Tahoma" pitchFamily="34" charset="0"/>
              </a:rPr>
              <a:t>9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 rot="5400000">
            <a:off x="2106595" y="4107661"/>
            <a:ext cx="4644264" cy="79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정육면체 14"/>
          <p:cNvSpPr/>
          <p:nvPr/>
        </p:nvSpPr>
        <p:spPr>
          <a:xfrm>
            <a:off x="3571868" y="2000239"/>
            <a:ext cx="1785950" cy="3857653"/>
          </a:xfrm>
          <a:prstGeom prst="cube">
            <a:avLst>
              <a:gd name="adj" fmla="val 2627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  <a:p>
            <a:pPr algn="ctr"/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  <a:p>
            <a:pPr algn="ctr"/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PROJECT</a:t>
            </a:r>
          </a:p>
          <a:p>
            <a:pPr algn="ctr"/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공장 시설을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최신 장비로 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교체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85918" y="1733124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Tahoma" pitchFamily="34" charset="0"/>
                <a:cs typeface="Tahoma" pitchFamily="34" charset="0"/>
              </a:rPr>
              <a:t>프로젝트 찬성</a:t>
            </a:r>
            <a:endParaRPr lang="ko-KR" altLang="en-US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15008" y="1733124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Tahoma" pitchFamily="34" charset="0"/>
                <a:cs typeface="Tahoma" pitchFamily="34" charset="0"/>
              </a:rPr>
              <a:t>프로젝트 반대</a:t>
            </a:r>
            <a:endParaRPr lang="ko-KR" altLang="en-US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43108" y="714356"/>
            <a:ext cx="414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Tahoma" pitchFamily="34" charset="0"/>
                <a:cs typeface="Tahoma" pitchFamily="34" charset="0"/>
              </a:rPr>
              <a:t>신형설비 </a:t>
            </a:r>
            <a:r>
              <a:rPr lang="ko-KR" altLang="en-US" sz="2800" b="1" dirty="0" smtClean="0">
                <a:latin typeface="Tahoma" pitchFamily="34" charset="0"/>
                <a:cs typeface="Tahoma" pitchFamily="34" charset="0"/>
              </a:rPr>
              <a:t>도입</a:t>
            </a:r>
            <a:r>
              <a:rPr lang="en-US" altLang="ko-KR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ko-KR" altLang="en-US" sz="2800" b="1" dirty="0" smtClean="0">
                <a:latin typeface="Tahoma" pitchFamily="34" charset="0"/>
                <a:cs typeface="Tahoma" pitchFamily="34" charset="0"/>
              </a:rPr>
              <a:t>상황</a:t>
            </a:r>
            <a:endParaRPr lang="ko-KR" altLang="en-US" sz="2800" b="1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2214554"/>
            <a:ext cx="1285884" cy="1228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25400" dir="2700000" algn="tl" rotWithShape="0">
              <a:schemeClr val="bg1">
                <a:alpha val="69000"/>
              </a:scheme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37</Words>
  <Application>Microsoft Office PowerPoint</Application>
  <PresentationFormat>화면 슬라이드 쇼(4:3)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9</cp:revision>
  <dcterms:created xsi:type="dcterms:W3CDTF">2008-10-26T22:15:36Z</dcterms:created>
  <dcterms:modified xsi:type="dcterms:W3CDTF">2009-10-25T05:02:06Z</dcterms:modified>
</cp:coreProperties>
</file>