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543"/>
    <a:srgbClr val="16161C"/>
    <a:srgbClr val="232323"/>
    <a:srgbClr val="224E58"/>
    <a:srgbClr val="1E404A"/>
    <a:srgbClr val="87AC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19" autoAdjust="0"/>
    <p:restoredTop sz="94660"/>
  </p:normalViewPr>
  <p:slideViewPr>
    <p:cSldViewPr>
      <p:cViewPr>
        <p:scale>
          <a:sx n="84" d="100"/>
          <a:sy n="84" d="100"/>
        </p:scale>
        <p:origin x="-135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3"/>
  <c:chart>
    <c:autoTitleDeleted val="1"/>
    <c:plotArea>
      <c:layout>
        <c:manualLayout>
          <c:layoutTarget val="inner"/>
          <c:xMode val="edge"/>
          <c:yMode val="edge"/>
          <c:x val="0.17135080792286239"/>
          <c:y val="0.16797619077918077"/>
          <c:w val="0.65651460236756942"/>
          <c:h val="0.7438000002181530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북미</c:v>
                </c:pt>
              </c:strCache>
            </c:strRef>
          </c:tx>
          <c:spPr>
            <a:ln w="57150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14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dLbl>
              <c:idx val="3"/>
              <c:spPr/>
              <c:txPr>
                <a:bodyPr/>
                <a:lstStyle/>
                <a:p>
                  <a:pPr algn="ctr">
                    <a:defRPr lang="ko-KR" altLang="en-US" sz="1100" b="0" i="0" u="none" strike="noStrike" kern="1200" baseline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맑은 고딕" pitchFamily="50" charset="-127"/>
                      <a:ea typeface="맑은 고딕" pitchFamily="50" charset="-127"/>
                      <a:cs typeface="+mn-cs"/>
                    </a:defRPr>
                  </a:pPr>
                  <a:endParaRPr lang="ko-KR"/>
                </a:p>
              </c:txPr>
            </c:dLbl>
            <c:txPr>
              <a:bodyPr/>
              <a:lstStyle/>
              <a:p>
                <a:pPr algn="ctr">
                  <a:defRPr lang="ko-KR" altLang="en-US" sz="1100" b="0" i="0" u="none" strike="noStrike" kern="1200" baseline="0">
                    <a:solidFill>
                      <a:prstClr val="white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pPr>
                <a:endParaRPr lang="ko-KR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3.5</c:v>
                </c:pt>
                <c:pt idx="1">
                  <c:v>4.5</c:v>
                </c:pt>
                <c:pt idx="2">
                  <c:v>5.3</c:v>
                </c:pt>
                <c:pt idx="3">
                  <c:v>6.4</c:v>
                </c:pt>
                <c:pt idx="4">
                  <c:v>6.2</c:v>
                </c:pt>
                <c:pt idx="5">
                  <c:v>7.3</c:v>
                </c:pt>
                <c:pt idx="6">
                  <c:v>7.5</c:v>
                </c:pt>
                <c:pt idx="7">
                  <c:v>8.1</c:v>
                </c:pt>
                <c:pt idx="8">
                  <c:v>8.4</c:v>
                </c:pt>
                <c:pt idx="9">
                  <c:v>8.6999999999999993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아시아</c:v>
                </c:pt>
              </c:strCache>
            </c:strRef>
          </c:tx>
          <c:spPr>
            <a:ln w="57150">
              <a:solidFill>
                <a:schemeClr val="tx2">
                  <a:lumMod val="5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3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marker>
          <c:dLbls>
            <c:txPr>
              <a:bodyPr/>
              <a:lstStyle/>
              <a:p>
                <a:pPr algn="ctr">
                  <a:defRPr lang="ko-KR" altLang="en-US" sz="1100" b="0" i="0" u="none" strike="noStrike" kern="1200" baseline="0">
                    <a:solidFill>
                      <a:prstClr val="white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pPr>
                <a:endParaRPr lang="ko-KR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2.1</c:v>
                </c:pt>
                <c:pt idx="1">
                  <c:v>2</c:v>
                </c:pt>
                <c:pt idx="2">
                  <c:v>2.2999999999999998</c:v>
                </c:pt>
                <c:pt idx="3">
                  <c:v>2.8</c:v>
                </c:pt>
                <c:pt idx="4">
                  <c:v>3.1</c:v>
                </c:pt>
                <c:pt idx="5">
                  <c:v>3.6</c:v>
                </c:pt>
                <c:pt idx="6">
                  <c:v>3.9</c:v>
                </c:pt>
                <c:pt idx="7">
                  <c:v>4.2</c:v>
                </c:pt>
                <c:pt idx="8">
                  <c:v>4.3</c:v>
                </c:pt>
                <c:pt idx="9">
                  <c:v>5.0999999999999996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유럽</c:v>
                </c:pt>
              </c:strCache>
            </c:strRef>
          </c:tx>
          <c:spPr>
            <a:ln w="60325">
              <a:solidFill>
                <a:schemeClr val="accent2"/>
              </a:solidFill>
            </a:ln>
            <a:effectLst>
              <a:outerShdw blurRad="25400" dist="25400" sx="102000" sy="102000" algn="ctr" rotWithShape="0">
                <a:prstClr val="black">
                  <a:alpha val="40000"/>
                </a:prstClr>
              </a:outerShdw>
            </a:effectLst>
          </c:spPr>
          <c:marker>
            <c:symbol val="triangle"/>
            <c:size val="12"/>
            <c:spPr>
              <a:solidFill>
                <a:schemeClr val="accent3"/>
              </a:solidFill>
              <a:ln>
                <a:noFill/>
              </a:ln>
              <a:effectLst>
                <a:outerShdw blurRad="25400" dist="25400" sx="102000" sy="102000" algn="ctr" rotWithShape="0">
                  <a:prstClr val="black">
                    <a:alpha val="40000"/>
                  </a:prstClr>
                </a:outerShdw>
              </a:effectLst>
            </c:spPr>
          </c:marker>
          <c:dLbls>
            <c:txPr>
              <a:bodyPr/>
              <a:lstStyle/>
              <a:p>
                <a:pPr algn="ctr">
                  <a:defRPr lang="ko-KR" altLang="en-US" sz="1100" b="0" i="0" u="none" strike="noStrike" kern="1200" baseline="0">
                    <a:solidFill>
                      <a:prstClr val="white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pPr>
                <a:endParaRPr lang="ko-KR"/>
              </a:p>
            </c:txPr>
            <c:showVal val="1"/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2.7</c:v>
                </c:pt>
                <c:pt idx="1">
                  <c:v>2.4</c:v>
                </c:pt>
                <c:pt idx="2">
                  <c:v>1.8</c:v>
                </c:pt>
                <c:pt idx="3">
                  <c:v>1.6</c:v>
                </c:pt>
                <c:pt idx="4">
                  <c:v>2.2999999999999998</c:v>
                </c:pt>
                <c:pt idx="5">
                  <c:v>3.2</c:v>
                </c:pt>
                <c:pt idx="6">
                  <c:v>3.6</c:v>
                </c:pt>
                <c:pt idx="7">
                  <c:v>4.5</c:v>
                </c:pt>
                <c:pt idx="8">
                  <c:v>5.0999999999999996</c:v>
                </c:pt>
                <c:pt idx="9">
                  <c:v>6.8</c:v>
                </c:pt>
              </c:numCache>
            </c:numRef>
          </c:val>
        </c:ser>
        <c:dLbls>
          <c:showVal val="1"/>
        </c:dLbls>
        <c:marker val="1"/>
        <c:axId val="137343744"/>
        <c:axId val="137345280"/>
      </c:lineChart>
      <c:catAx>
        <c:axId val="137343744"/>
        <c:scaling>
          <c:orientation val="minMax"/>
        </c:scaling>
        <c:axPos val="b"/>
        <c:majorGridlines>
          <c:spPr>
            <a:ln w="6350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c:spPr>
        </c:majorGridlines>
        <c:majorTickMark val="none"/>
        <c:tickLblPos val="low"/>
        <c:spPr>
          <a:ln w="12700">
            <a:solidFill>
              <a:schemeClr val="tx1">
                <a:lumMod val="75000"/>
              </a:schemeClr>
            </a:solidFill>
          </a:ln>
        </c:spPr>
        <c:txPr>
          <a:bodyPr/>
          <a:lstStyle/>
          <a:p>
            <a:pPr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pPr>
            <a:endParaRPr lang="ko-KR"/>
          </a:p>
        </c:txPr>
        <c:crossAx val="137345280"/>
        <c:crosses val="autoZero"/>
        <c:auto val="1"/>
        <c:lblAlgn val="ctr"/>
        <c:lblOffset val="0"/>
      </c:catAx>
      <c:valAx>
        <c:axId val="137345280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>
                  <a:defRPr sz="1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 sz="1200" b="0" baseline="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200" b="0" baseline="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수출액</a:t>
                </a:r>
                <a:r>
                  <a:rPr lang="en-US" altLang="ko-KR" sz="1200" b="0" baseline="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200" b="0" baseline="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단위 백만</a:t>
                </a:r>
                <a:r>
                  <a:rPr lang="en-US" altLang="ko-KR" sz="1200" b="0" baseline="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altLang="en-US" sz="1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c:rich>
          </c:tx>
          <c:layout>
            <c:manualLayout>
              <c:xMode val="edge"/>
              <c:yMode val="edge"/>
              <c:x val="9.8284583811986015E-2"/>
              <c:y val="8.9296576488267179E-2"/>
            </c:manualLayout>
          </c:layout>
        </c:title>
        <c:numFmt formatCode="General" sourceLinked="1"/>
        <c:majorTickMark val="none"/>
        <c:tickLblPos val="nextTo"/>
        <c:spPr>
          <a:ln w="12700">
            <a:solidFill>
              <a:schemeClr val="tx1">
                <a:lumMod val="65000"/>
              </a:schemeClr>
            </a:solidFill>
          </a:ln>
        </c:spPr>
        <c:txPr>
          <a:bodyPr/>
          <a:lstStyle/>
          <a:p>
            <a:pPr>
              <a:defRPr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lang="ko-KR"/>
          </a:p>
        </c:txPr>
        <c:crossAx val="137343744"/>
        <c:crosses val="autoZero"/>
        <c:crossBetween val="midCat"/>
      </c:valAx>
      <c:spPr>
        <a:noFill/>
        <a:ln w="22225">
          <a:noFill/>
        </a:ln>
      </c:spPr>
    </c:plotArea>
    <c:legend>
      <c:legendPos val="r"/>
      <c:layout>
        <c:manualLayout>
          <c:xMode val="edge"/>
          <c:yMode val="edge"/>
          <c:x val="0.40926237080967603"/>
          <c:y val="7.79631634078847E-2"/>
          <c:w val="0.40421798748794668"/>
          <c:h val="6.3671958937783837E-2"/>
        </c:manualLayout>
      </c:layout>
      <c:spPr>
        <a:noFill/>
        <a:ln>
          <a:noFill/>
        </a:ln>
      </c:spPr>
      <c:txPr>
        <a:bodyPr/>
        <a:lstStyle/>
        <a:p>
          <a:pPr>
            <a:defRPr sz="14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defRPr>
          </a:pPr>
          <a:endParaRPr lang="ko-KR"/>
        </a:p>
      </c:txPr>
    </c:legend>
    <c:plotVisOnly val="1"/>
  </c:chart>
  <c:txPr>
    <a:bodyPr/>
    <a:lstStyle/>
    <a:p>
      <a:pPr algn="ctr">
        <a:defRPr lang="ko-KR" altLang="en-US" sz="1400" b="0" i="0" u="none" strike="noStrike" kern="1200" baseline="0">
          <a:solidFill>
            <a:prstClr val="black"/>
          </a:solidFill>
          <a:latin typeface="+mn-lt"/>
          <a:ea typeface="+mn-ea"/>
          <a:cs typeface="+mn-cs"/>
        </a:defRPr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4" name="내용 개체 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94B6D6-580A-4B85-B020-BBF85B546530}" type="datetimeFigureOut">
              <a:rPr lang="ko-KR" altLang="en-US" smtClean="0"/>
              <a:t>2009-02-22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A47EBAE-FA8A-4E8D-ADE7-147E22C307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1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6000">
              <a:srgbClr val="16161C"/>
            </a:gs>
            <a:gs pos="30000">
              <a:srgbClr val="1D354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/>
        </p:nvGraphicFramePr>
        <p:xfrm>
          <a:off x="285720" y="961707"/>
          <a:ext cx="8715436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8794" y="571480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2009</a:t>
            </a:r>
            <a:r>
              <a:rPr lang="ko-KR" alt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년 지역별 수출 현황</a:t>
            </a:r>
            <a:endParaRPr lang="ko-KR" altLang="en-US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357554" y="2319029"/>
            <a:ext cx="1143008" cy="571504"/>
          </a:xfrm>
          <a:prstGeom prst="wedgeRectCallout">
            <a:avLst>
              <a:gd name="adj1" fmla="val -20833"/>
              <a:gd name="adj2" fmla="val 8281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지역별 담당자 교체 </a:t>
            </a:r>
            <a:r>
              <a:rPr lang="ko-KR" alt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인사발령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종이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종이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종이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101</TotalTime>
  <Words>15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종이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15</cp:revision>
  <dcterms:created xsi:type="dcterms:W3CDTF">2009-02-22T06:53:40Z</dcterms:created>
  <dcterms:modified xsi:type="dcterms:W3CDTF">2009-02-22T08:35:04Z</dcterms:modified>
</cp:coreProperties>
</file>