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xlsx" ContentType="application/vnd.openxmlformats-officedocument.spreadsheetml.sheet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63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_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ko-KR"/>
  <c:style val="23"/>
  <c:chart>
    <c:autoTitleDeleted val="1"/>
    <c:plotArea>
      <c:layout>
        <c:manualLayout>
          <c:layoutTarget val="inner"/>
          <c:xMode val="edge"/>
          <c:yMode val="edge"/>
          <c:x val="0.17135080792286239"/>
          <c:y val="0.16797619077918077"/>
          <c:w val="0.65651460236756942"/>
          <c:h val="0.74380000021815307"/>
        </c:manualLayout>
      </c:layout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북미</c:v>
                </c:pt>
              </c:strCache>
            </c:strRef>
          </c:tx>
          <c:spPr>
            <a:ln w="57150">
              <a:solidFill>
                <a:schemeClr val="accent4"/>
              </a:solidFill>
            </a:ln>
            <a:effectLst>
              <a:outerShdw blurRad="25400" dist="127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diamond"/>
            <c:size val="13"/>
            <c:spPr>
              <a:solidFill>
                <a:schemeClr val="bg2">
                  <a:lumMod val="50000"/>
                </a:schemeClr>
              </a:solidFill>
              <a:ln>
                <a:solidFill>
                  <a:schemeClr val="bg1"/>
                </a:solidFill>
              </a:ln>
              <a:effectLst>
                <a:outerShdw blurRad="25400" dist="12700" dir="2700000" algn="tl" rotWithShape="0">
                  <a:prstClr val="black">
                    <a:alpha val="40000"/>
                  </a:prstClr>
                </a:outerShdw>
              </a:effectLst>
            </c:spPr>
          </c:marker>
          <c:dLbls>
            <c:txPr>
              <a:bodyPr/>
              <a:lstStyle/>
              <a:p>
                <a:pPr>
                  <a:defRPr sz="1100"/>
                </a:pPr>
                <a:endParaRPr lang="ko-KR"/>
              </a:p>
            </c:txPr>
            <c:showVal val="1"/>
          </c:dLbls>
          <c:cat>
            <c:strRef>
              <c:f>Sheet1!$A$2:$A$11</c:f>
              <c:strCache>
                <c:ptCount val="10"/>
                <c:pt idx="0">
                  <c:v>3월</c:v>
                </c:pt>
                <c:pt idx="1">
                  <c:v>4월</c:v>
                </c:pt>
                <c:pt idx="2">
                  <c:v>5월</c:v>
                </c:pt>
                <c:pt idx="3">
                  <c:v>6월</c:v>
                </c:pt>
                <c:pt idx="4">
                  <c:v>7월</c:v>
                </c:pt>
                <c:pt idx="5">
                  <c:v>8월</c:v>
                </c:pt>
                <c:pt idx="6">
                  <c:v>9월</c:v>
                </c:pt>
                <c:pt idx="7">
                  <c:v>10월</c:v>
                </c:pt>
                <c:pt idx="8">
                  <c:v>11월</c:v>
                </c:pt>
                <c:pt idx="9">
                  <c:v>12월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3.5</c:v>
                </c:pt>
                <c:pt idx="1">
                  <c:v>4.5</c:v>
                </c:pt>
                <c:pt idx="2">
                  <c:v>5.3</c:v>
                </c:pt>
                <c:pt idx="3">
                  <c:v>6.4</c:v>
                </c:pt>
                <c:pt idx="4">
                  <c:v>6.2</c:v>
                </c:pt>
                <c:pt idx="5">
                  <c:v>7.3</c:v>
                </c:pt>
                <c:pt idx="6">
                  <c:v>7.5</c:v>
                </c:pt>
                <c:pt idx="7">
                  <c:v>8.1</c:v>
                </c:pt>
                <c:pt idx="8">
                  <c:v>8.4</c:v>
                </c:pt>
                <c:pt idx="9">
                  <c:v>8.6999999999999993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아시아</c:v>
                </c:pt>
              </c:strCache>
            </c:strRef>
          </c:tx>
          <c:spPr>
            <a:ln w="57150">
              <a:solidFill>
                <a:schemeClr val="accent1">
                  <a:lumMod val="75000"/>
                </a:schemeClr>
              </a:solidFill>
            </a:ln>
            <a:effectLst>
              <a:outerShdw blurRad="25400" dist="127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square"/>
            <c:size val="10"/>
            <c:spPr>
              <a:solidFill>
                <a:schemeClr val="accent1">
                  <a:lumMod val="50000"/>
                </a:schemeClr>
              </a:solidFill>
              <a:ln>
                <a:solidFill>
                  <a:schemeClr val="bg1"/>
                </a:solidFill>
              </a:ln>
              <a:effectLst>
                <a:outerShdw blurRad="25400" dist="12700" dir="2700000" algn="tl" rotWithShape="0">
                  <a:prstClr val="black">
                    <a:alpha val="40000"/>
                  </a:prstClr>
                </a:outerShdw>
              </a:effectLst>
            </c:spPr>
          </c:marker>
          <c:dLbls>
            <c:txPr>
              <a:bodyPr/>
              <a:lstStyle/>
              <a:p>
                <a:pPr algn="ctr">
                  <a:defRPr lang="ko-KR" altLang="en-US" sz="1100" b="0" i="0" u="none" strike="noStrike" kern="1200" baseline="0">
                    <a:solidFill>
                      <a:prstClr val="black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Val val="1"/>
          </c:dLbls>
          <c:cat>
            <c:strRef>
              <c:f>Sheet1!$A$2:$A$11</c:f>
              <c:strCache>
                <c:ptCount val="10"/>
                <c:pt idx="0">
                  <c:v>3월</c:v>
                </c:pt>
                <c:pt idx="1">
                  <c:v>4월</c:v>
                </c:pt>
                <c:pt idx="2">
                  <c:v>5월</c:v>
                </c:pt>
                <c:pt idx="3">
                  <c:v>6월</c:v>
                </c:pt>
                <c:pt idx="4">
                  <c:v>7월</c:v>
                </c:pt>
                <c:pt idx="5">
                  <c:v>8월</c:v>
                </c:pt>
                <c:pt idx="6">
                  <c:v>9월</c:v>
                </c:pt>
                <c:pt idx="7">
                  <c:v>10월</c:v>
                </c:pt>
                <c:pt idx="8">
                  <c:v>11월</c:v>
                </c:pt>
                <c:pt idx="9">
                  <c:v>12월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2.1</c:v>
                </c:pt>
                <c:pt idx="1">
                  <c:v>2</c:v>
                </c:pt>
                <c:pt idx="2">
                  <c:v>2.2999999999999998</c:v>
                </c:pt>
                <c:pt idx="3">
                  <c:v>2.8</c:v>
                </c:pt>
                <c:pt idx="4">
                  <c:v>3.1</c:v>
                </c:pt>
                <c:pt idx="5">
                  <c:v>3.6</c:v>
                </c:pt>
                <c:pt idx="6">
                  <c:v>3.9</c:v>
                </c:pt>
                <c:pt idx="7">
                  <c:v>4.2</c:v>
                </c:pt>
                <c:pt idx="8">
                  <c:v>4.3</c:v>
                </c:pt>
                <c:pt idx="9">
                  <c:v>5.0999999999999996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유럽</c:v>
                </c:pt>
              </c:strCache>
            </c:strRef>
          </c:tx>
          <c:spPr>
            <a:ln w="60325">
              <a:solidFill>
                <a:schemeClr val="accent2"/>
              </a:solidFill>
            </a:ln>
            <a:effectLst>
              <a:outerShdw blurRad="25400" dist="127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triangle"/>
            <c:size val="11"/>
            <c:spPr>
              <a:solidFill>
                <a:srgbClr val="FFFF00"/>
              </a:solidFill>
              <a:ln>
                <a:solidFill>
                  <a:schemeClr val="tx1"/>
                </a:solidFill>
              </a:ln>
              <a:effectLst>
                <a:outerShdw blurRad="25400" dist="12700" dir="2700000" algn="tl" rotWithShape="0">
                  <a:prstClr val="black">
                    <a:alpha val="40000"/>
                  </a:prstClr>
                </a:outerShdw>
              </a:effectLst>
            </c:spPr>
          </c:marker>
          <c:dLbls>
            <c:txPr>
              <a:bodyPr/>
              <a:lstStyle/>
              <a:p>
                <a:pPr algn="ctr">
                  <a:defRPr lang="ko-KR" altLang="en-US" sz="1100" b="0" i="0" u="none" strike="noStrike" kern="1200" baseline="0">
                    <a:solidFill>
                      <a:prstClr val="black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Val val="1"/>
          </c:dLbls>
          <c:cat>
            <c:strRef>
              <c:f>Sheet1!$A$2:$A$11</c:f>
              <c:strCache>
                <c:ptCount val="10"/>
                <c:pt idx="0">
                  <c:v>3월</c:v>
                </c:pt>
                <c:pt idx="1">
                  <c:v>4월</c:v>
                </c:pt>
                <c:pt idx="2">
                  <c:v>5월</c:v>
                </c:pt>
                <c:pt idx="3">
                  <c:v>6월</c:v>
                </c:pt>
                <c:pt idx="4">
                  <c:v>7월</c:v>
                </c:pt>
                <c:pt idx="5">
                  <c:v>8월</c:v>
                </c:pt>
                <c:pt idx="6">
                  <c:v>9월</c:v>
                </c:pt>
                <c:pt idx="7">
                  <c:v>10월</c:v>
                </c:pt>
                <c:pt idx="8">
                  <c:v>11월</c:v>
                </c:pt>
                <c:pt idx="9">
                  <c:v>12월</c:v>
                </c:pt>
              </c:strCache>
            </c:strRef>
          </c:cat>
          <c:val>
            <c:numRef>
              <c:f>Sheet1!$D$2:$D$11</c:f>
              <c:numCache>
                <c:formatCode>General</c:formatCode>
                <c:ptCount val="10"/>
                <c:pt idx="0">
                  <c:v>2.7</c:v>
                </c:pt>
                <c:pt idx="1">
                  <c:v>2.4</c:v>
                </c:pt>
                <c:pt idx="2">
                  <c:v>1.8</c:v>
                </c:pt>
                <c:pt idx="3">
                  <c:v>1.6</c:v>
                </c:pt>
                <c:pt idx="4">
                  <c:v>2.2999999999999998</c:v>
                </c:pt>
                <c:pt idx="5">
                  <c:v>3.2</c:v>
                </c:pt>
                <c:pt idx="6">
                  <c:v>3.6</c:v>
                </c:pt>
                <c:pt idx="7">
                  <c:v>4.5</c:v>
                </c:pt>
                <c:pt idx="8">
                  <c:v>5.0999999999999996</c:v>
                </c:pt>
                <c:pt idx="9">
                  <c:v>6.8</c:v>
                </c:pt>
              </c:numCache>
            </c:numRef>
          </c:val>
        </c:ser>
        <c:dLbls>
          <c:showVal val="1"/>
        </c:dLbls>
        <c:marker val="1"/>
        <c:axId val="137343744"/>
        <c:axId val="137345280"/>
      </c:lineChart>
      <c:catAx>
        <c:axId val="137343744"/>
        <c:scaling>
          <c:orientation val="minMax"/>
        </c:scaling>
        <c:axPos val="b"/>
        <c:majorGridlines>
          <c:spPr>
            <a:ln w="6350">
              <a:solidFill>
                <a:prstClr val="black">
                  <a:tint val="75000"/>
                  <a:shade val="95000"/>
                  <a:satMod val="105000"/>
                </a:prstClr>
              </a:solidFill>
              <a:prstDash val="sysDash"/>
            </a:ln>
          </c:spPr>
        </c:majorGridlines>
        <c:majorTickMark val="none"/>
        <c:tickLblPos val="low"/>
        <c:txPr>
          <a:bodyPr/>
          <a:lstStyle/>
          <a:p>
            <a:pPr>
              <a:defRPr sz="1200" b="0"/>
            </a:pPr>
            <a:endParaRPr lang="ko-KR"/>
          </a:p>
        </c:txPr>
        <c:crossAx val="137345280"/>
        <c:crosses val="autoZero"/>
        <c:auto val="1"/>
        <c:lblAlgn val="ctr"/>
        <c:lblOffset val="0"/>
      </c:catAx>
      <c:valAx>
        <c:axId val="137345280"/>
        <c:scaling>
          <c:orientation val="minMax"/>
        </c:scaling>
        <c:axPos val="l"/>
        <c:majorGridlines>
          <c:spPr>
            <a:ln>
              <a:prstDash val="sysDash"/>
            </a:ln>
          </c:spPr>
        </c:majorGridlines>
        <c:title>
          <c:tx>
            <c:rich>
              <a:bodyPr rot="0" vert="horz"/>
              <a:lstStyle/>
              <a:p>
                <a:pPr>
                  <a:defRPr sz="1200" b="1"/>
                </a:pPr>
                <a:r>
                  <a:rPr lang="en-US" altLang="en-US" sz="1200" b="1" baseline="0" dirty="0" smtClean="0"/>
                  <a:t> </a:t>
                </a:r>
                <a:r>
                  <a:rPr lang="ko-KR" altLang="en-US" sz="1200" b="1" baseline="0" dirty="0" smtClean="0"/>
                  <a:t>수출액</a:t>
                </a:r>
                <a:r>
                  <a:rPr lang="en-US" altLang="ko-KR" sz="1200" b="1" baseline="0" dirty="0" smtClean="0"/>
                  <a:t>(</a:t>
                </a:r>
                <a:r>
                  <a:rPr lang="ko-KR" altLang="en-US" sz="1200" b="1" baseline="0" dirty="0" smtClean="0"/>
                  <a:t>단위 백만</a:t>
                </a:r>
                <a:r>
                  <a:rPr lang="en-US" altLang="ko-KR" sz="1200" b="1" baseline="0" dirty="0" smtClean="0"/>
                  <a:t>)</a:t>
                </a:r>
                <a:endParaRPr altLang="en-US" sz="1200" b="1"/>
              </a:p>
            </c:rich>
          </c:tx>
          <c:layout>
            <c:manualLayout>
              <c:xMode val="edge"/>
              <c:yMode val="edge"/>
              <c:x val="9.8284583811986015E-2"/>
              <c:y val="8.9296576488267179E-2"/>
            </c:manualLayout>
          </c:layout>
        </c:title>
        <c:numFmt formatCode="General" sourceLinked="1"/>
        <c:majorTickMark val="none"/>
        <c:tickLblPos val="nextTo"/>
        <c:txPr>
          <a:bodyPr/>
          <a:lstStyle/>
          <a:p>
            <a:pPr>
              <a:defRPr sz="1200" b="0"/>
            </a:pPr>
            <a:endParaRPr lang="ko-KR"/>
          </a:p>
        </c:txPr>
        <c:crossAx val="137343744"/>
        <c:crosses val="autoZero"/>
        <c:crossBetween val="midCat"/>
      </c:valAx>
      <c:spPr>
        <a:gradFill>
          <a:gsLst>
            <a:gs pos="0">
              <a:schemeClr val="accent5">
                <a:lumMod val="40000"/>
                <a:lumOff val="60000"/>
              </a:schemeClr>
            </a:gs>
            <a:gs pos="70000">
              <a:prstClr val="white"/>
            </a:gs>
          </a:gsLst>
          <a:lin ang="5400000" scaled="1"/>
        </a:gradFill>
        <a:ln w="25400">
          <a:solidFill>
            <a:schemeClr val="tx1"/>
          </a:solidFill>
        </a:ln>
      </c:spPr>
    </c:plotArea>
    <c:legend>
      <c:legendPos val="r"/>
      <c:layout>
        <c:manualLayout>
          <c:xMode val="edge"/>
          <c:yMode val="edge"/>
          <c:x val="0.40926237080967603"/>
          <c:y val="7.79631634078847E-2"/>
          <c:w val="0.40421798748794668"/>
          <c:h val="6.3671958937783837E-2"/>
        </c:manualLayout>
      </c:layout>
      <c:spPr>
        <a:noFill/>
        <a:ln>
          <a:noFill/>
        </a:ln>
      </c:spPr>
      <c:txPr>
        <a:bodyPr/>
        <a:lstStyle/>
        <a:p>
          <a:pPr>
            <a:defRPr sz="1400" b="1">
              <a:effectLst/>
            </a:defRPr>
          </a:pPr>
          <a:endParaRPr lang="ko-KR"/>
        </a:p>
      </c:txPr>
    </c:legend>
    <c:plotVisOnly val="1"/>
  </c:chart>
  <c:txPr>
    <a:bodyPr/>
    <a:lstStyle/>
    <a:p>
      <a:pPr algn="ctr">
        <a:defRPr lang="ko-KR" altLang="en-US" sz="1400" b="0" i="0" u="none" strike="noStrike" kern="1200" baseline="0">
          <a:solidFill>
            <a:prstClr val="black"/>
          </a:solidFill>
          <a:latin typeface="+mn-lt"/>
          <a:ea typeface="+mn-ea"/>
          <a:cs typeface="+mn-cs"/>
        </a:defRPr>
      </a:pPr>
      <a:endParaRPr lang="ko-KR"/>
    </a:p>
  </c:txPr>
  <c:externalData r:id="rId1"/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4B6D6-580A-4B85-B020-BBF85B546530}" type="datetimeFigureOut">
              <a:rPr lang="ko-KR" altLang="en-US" smtClean="0"/>
              <a:t>2009-02-22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7EBAE-FA8A-4E8D-ADE7-147E22C307A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4B6D6-580A-4B85-B020-BBF85B546530}" type="datetimeFigureOut">
              <a:rPr lang="ko-KR" altLang="en-US" smtClean="0"/>
              <a:t>2009-02-22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7EBAE-FA8A-4E8D-ADE7-147E22C307A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4B6D6-580A-4B85-B020-BBF85B546530}" type="datetimeFigureOut">
              <a:rPr lang="ko-KR" altLang="en-US" smtClean="0"/>
              <a:t>2009-02-22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7EBAE-FA8A-4E8D-ADE7-147E22C307A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4B6D6-580A-4B85-B020-BBF85B546530}" type="datetimeFigureOut">
              <a:rPr lang="ko-KR" altLang="en-US" smtClean="0"/>
              <a:t>2009-02-22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7EBAE-FA8A-4E8D-ADE7-147E22C307A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4B6D6-580A-4B85-B020-BBF85B546530}" type="datetimeFigureOut">
              <a:rPr lang="ko-KR" altLang="en-US" smtClean="0"/>
              <a:t>2009-02-22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7EBAE-FA8A-4E8D-ADE7-147E22C307A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4B6D6-580A-4B85-B020-BBF85B546530}" type="datetimeFigureOut">
              <a:rPr lang="ko-KR" altLang="en-US" smtClean="0"/>
              <a:t>2009-02-22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7EBAE-FA8A-4E8D-ADE7-147E22C307A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4B6D6-580A-4B85-B020-BBF85B546530}" type="datetimeFigureOut">
              <a:rPr lang="ko-KR" altLang="en-US" smtClean="0"/>
              <a:t>2009-02-22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7EBAE-FA8A-4E8D-ADE7-147E22C307A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4B6D6-580A-4B85-B020-BBF85B546530}" type="datetimeFigureOut">
              <a:rPr lang="ko-KR" altLang="en-US" smtClean="0"/>
              <a:t>2009-02-22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7EBAE-FA8A-4E8D-ADE7-147E22C307A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4B6D6-580A-4B85-B020-BBF85B546530}" type="datetimeFigureOut">
              <a:rPr lang="ko-KR" altLang="en-US" smtClean="0"/>
              <a:t>2009-02-22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7EBAE-FA8A-4E8D-ADE7-147E22C307A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4B6D6-580A-4B85-B020-BBF85B546530}" type="datetimeFigureOut">
              <a:rPr lang="ko-KR" altLang="en-US" smtClean="0"/>
              <a:t>2009-02-22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7EBAE-FA8A-4E8D-ADE7-147E22C307A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4B6D6-580A-4B85-B020-BBF85B546530}" type="datetimeFigureOut">
              <a:rPr lang="ko-KR" altLang="en-US" smtClean="0"/>
              <a:t>2009-02-22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7EBAE-FA8A-4E8D-ADE7-147E22C307A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94B6D6-580A-4B85-B020-BBF85B546530}" type="datetimeFigureOut">
              <a:rPr lang="ko-KR" altLang="en-US" smtClean="0"/>
              <a:t>2009-02-22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7EBAE-FA8A-4E8D-ADE7-147E22C307A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차트 3"/>
          <p:cNvGraphicFramePr/>
          <p:nvPr/>
        </p:nvGraphicFramePr>
        <p:xfrm>
          <a:off x="214282" y="857232"/>
          <a:ext cx="8715436" cy="55007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785918" y="428604"/>
            <a:ext cx="5357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/>
              <a:t>2009</a:t>
            </a:r>
            <a:r>
              <a:rPr lang="ko-KR" altLang="en-US" sz="2400" b="1" dirty="0" smtClean="0"/>
              <a:t>년 지역별 수출 현황</a:t>
            </a:r>
            <a:endParaRPr lang="ko-KR" altLang="en-US" sz="2400" b="1" dirty="0"/>
          </a:p>
        </p:txBody>
      </p:sp>
      <p:sp>
        <p:nvSpPr>
          <p:cNvPr id="10" name="사각형 설명선 9"/>
          <p:cNvSpPr/>
          <p:nvPr/>
        </p:nvSpPr>
        <p:spPr>
          <a:xfrm>
            <a:off x="2984732" y="2008056"/>
            <a:ext cx="1214446" cy="642942"/>
          </a:xfrm>
          <a:prstGeom prst="wedgeRectCallout">
            <a:avLst>
              <a:gd name="adj1" fmla="val -20833"/>
              <a:gd name="adj2" fmla="val 82817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지역별 담당자 교체 인사발령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메트로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15</Words>
  <Application>Microsoft Office PowerPoint</Application>
  <PresentationFormat>화면 슬라이드 쇼(4:3)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슬라이드 1</vt:lpstr>
    </vt:vector>
  </TitlesOfParts>
  <Company>Yahoo! Korea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Jinho Jung</dc:creator>
  <cp:lastModifiedBy>Jinho Jung</cp:lastModifiedBy>
  <cp:revision>9</cp:revision>
  <dcterms:created xsi:type="dcterms:W3CDTF">2009-02-22T06:53:40Z</dcterms:created>
  <dcterms:modified xsi:type="dcterms:W3CDTF">2009-02-22T07:49:34Z</dcterms:modified>
</cp:coreProperties>
</file>