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54"/>
    <a:srgbClr val="233D3C"/>
    <a:srgbClr val="393027"/>
    <a:srgbClr val="273937"/>
    <a:srgbClr val="21273B"/>
    <a:srgbClr val="0D0D0D"/>
    <a:srgbClr val="131313"/>
    <a:srgbClr val="2B2F3D"/>
    <a:srgbClr val="1F2A49"/>
    <a:srgbClr val="1C3A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19" autoAdjust="0"/>
    <p:restoredTop sz="94660"/>
  </p:normalViewPr>
  <p:slideViewPr>
    <p:cSldViewPr>
      <p:cViewPr varScale="1">
        <p:scale>
          <a:sx n="87" d="100"/>
          <a:sy n="87" d="100"/>
        </p:scale>
        <p:origin x="-12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1"/>
  <c:style val="8"/>
  <c:chart>
    <c:view3D>
      <c:depthPercent val="250"/>
      <c:perspective val="20"/>
    </c:view3D>
    <c:floor>
      <c:spPr>
        <a:ln w="0"/>
      </c:spPr>
    </c:floor>
    <c:plotArea>
      <c:layout>
        <c:manualLayout>
          <c:layoutTarget val="inner"/>
          <c:xMode val="edge"/>
          <c:yMode val="edge"/>
          <c:x val="5.955583232382694E-2"/>
          <c:y val="8.6423425441175108E-2"/>
          <c:w val="0.76899240291272541"/>
          <c:h val="0.79012686991983727"/>
        </c:manualLayout>
      </c:layout>
      <c:area3D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하드웨어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32</c:v>
                </c:pt>
                <c:pt idx="1">
                  <c:v>28</c:v>
                </c:pt>
                <c:pt idx="2">
                  <c:v>33</c:v>
                </c:pt>
                <c:pt idx="3">
                  <c:v>36</c:v>
                </c:pt>
                <c:pt idx="4">
                  <c:v>38</c:v>
                </c:pt>
                <c:pt idx="5">
                  <c:v>42</c:v>
                </c:pt>
                <c:pt idx="6">
                  <c:v>49</c:v>
                </c:pt>
                <c:pt idx="7">
                  <c:v>50</c:v>
                </c:pt>
                <c:pt idx="8">
                  <c:v>52</c:v>
                </c:pt>
                <c:pt idx="9">
                  <c:v>45</c:v>
                </c:pt>
                <c:pt idx="10">
                  <c:v>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소프트웨어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25</c:v>
                </c:pt>
                <c:pt idx="1">
                  <c:v>26</c:v>
                </c:pt>
                <c:pt idx="2">
                  <c:v>28</c:v>
                </c:pt>
                <c:pt idx="3">
                  <c:v>30</c:v>
                </c:pt>
                <c:pt idx="4">
                  <c:v>33</c:v>
                </c:pt>
                <c:pt idx="5">
                  <c:v>35</c:v>
                </c:pt>
                <c:pt idx="6">
                  <c:v>38</c:v>
                </c:pt>
                <c:pt idx="7">
                  <c:v>41</c:v>
                </c:pt>
                <c:pt idx="8">
                  <c:v>43</c:v>
                </c:pt>
                <c:pt idx="9">
                  <c:v>42</c:v>
                </c:pt>
                <c:pt idx="10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서비스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12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21</c:v>
                </c:pt>
                <c:pt idx="7">
                  <c:v>22</c:v>
                </c:pt>
                <c:pt idx="8">
                  <c:v>20</c:v>
                </c:pt>
                <c:pt idx="9">
                  <c:v>19</c:v>
                </c:pt>
                <c:pt idx="10">
                  <c:v>23</c:v>
                </c:pt>
              </c:numCache>
            </c:numRef>
          </c:val>
        </c:ser>
        <c:gapDepth val="100"/>
        <c:axId val="126067072"/>
        <c:axId val="126068608"/>
        <c:axId val="0"/>
      </c:area3DChart>
      <c:catAx>
        <c:axId val="126067072"/>
        <c:scaling>
          <c:orientation val="minMax"/>
        </c:scaling>
        <c:axPos val="b"/>
        <c:title>
          <c:tx>
            <c:rich>
              <a:bodyPr/>
              <a:lstStyle/>
              <a:p>
                <a:pPr algn="ctr" rtl="0">
                  <a:defRPr lang="ko-KR" altLang="en-US" sz="1400" b="0" i="0" u="none" strike="noStrike" kern="1200" baseline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+mn-cs"/>
                  </a:defRPr>
                </a:pPr>
                <a:r>
                  <a:rPr lang="ko-KR" altLang="en-US" sz="1400" b="0" i="0" u="none" strike="noStrike" kern="1200" baseline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  <a:cs typeface="+mn-cs"/>
                  </a:rPr>
                  <a:t>년도</a:t>
                </a:r>
              </a:p>
            </c:rich>
          </c:tx>
          <c:layout>
            <c:manualLayout>
              <c:xMode val="edge"/>
              <c:yMode val="edge"/>
              <c:x val="0.79124126786435367"/>
              <c:y val="0.87558247866837136"/>
            </c:manualLayout>
          </c:layout>
        </c:title>
        <c:numFmt formatCode="General" sourceLinked="0"/>
        <c:tickLblPos val="nextTo"/>
        <c:spPr>
          <a:noFill/>
        </c:spPr>
        <c:txPr>
          <a:bodyPr rot="0" vert="horz"/>
          <a:lstStyle/>
          <a:p>
            <a:pPr>
              <a:defRPr sz="120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pPr>
            <a:endParaRPr lang="ko-KR"/>
          </a:p>
        </c:txPr>
        <c:crossAx val="126068608"/>
        <c:crosses val="autoZero"/>
        <c:auto val="1"/>
        <c:lblAlgn val="ctr"/>
        <c:lblOffset val="100"/>
      </c:catAx>
      <c:valAx>
        <c:axId val="126068608"/>
        <c:scaling>
          <c:orientation val="minMax"/>
        </c:scaling>
        <c:axPos val="l"/>
        <c:majorGridlines>
          <c:spPr>
            <a:ln w="0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</c:majorGridlines>
        <c:title>
          <c:tx>
            <c:rich>
              <a:bodyPr rot="0" vert="horz"/>
              <a:lstStyle/>
              <a:p>
                <a:pPr>
                  <a:defRPr sz="1400" b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defRPr>
                </a:pPr>
                <a:r>
                  <a:rPr lang="ko-KR" altLang="en-US" sz="14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매출</a:t>
                </a:r>
                <a:r>
                  <a:rPr lang="en-US" altLang="ko-KR" sz="14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(100</a:t>
                </a:r>
                <a:r>
                  <a:rPr lang="ko-KR" altLang="en-US" sz="14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억</a:t>
                </a:r>
                <a:r>
                  <a:rPr lang="en-US" altLang="ko-KR" sz="14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)</a:t>
                </a:r>
                <a:endParaRPr lang="ko-KR" altLang="en-US" sz="14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9.1032127903260887E-3"/>
              <c:y val="1.4256534804072551E-2"/>
            </c:manualLayout>
          </c:layout>
        </c:title>
        <c:numFmt formatCode="General" sourceLinked="1"/>
        <c:tickLblPos val="nextTo"/>
        <c:spPr>
          <a:ln>
            <a:noFill/>
          </a:ln>
        </c:spPr>
        <c:txPr>
          <a:bodyPr/>
          <a:lstStyle/>
          <a:p>
            <a:pPr algn="ctr">
              <a:defRPr lang="ko-KR" altLang="en-US" sz="1200" b="0" i="0" u="none" strike="noStrike" kern="1200" baseline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defRPr>
            </a:pPr>
            <a:endParaRPr lang="ko-KR"/>
          </a:p>
        </c:txPr>
        <c:crossAx val="126067072"/>
        <c:crosses val="autoZero"/>
        <c:crossBetween val="midCat"/>
      </c:valAx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legend>
      <c:legendPos val="r"/>
      <c:layout>
        <c:manualLayout>
          <c:xMode val="edge"/>
          <c:yMode val="edge"/>
          <c:x val="0.83651595827188652"/>
          <c:y val="0.19574180097116073"/>
          <c:w val="0.1442649570256726"/>
          <c:h val="0.24555597550012287"/>
        </c:manualLayout>
      </c:layout>
      <c:txPr>
        <a:bodyPr/>
        <a:lstStyle/>
        <a:p>
          <a:pPr>
            <a:defRPr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defRPr>
          </a:pPr>
          <a:endParaRPr lang="ko-KR"/>
        </a:p>
      </c:txPr>
    </c:legend>
    <c:plotVisOnly val="1"/>
  </c:chart>
  <c:spPr>
    <a:noFill/>
    <a:ln w="0"/>
    <a:effectLst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  <a:sp3d>
      <a:bevelT/>
    </a:sp3d>
  </c:spPr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F694B6D6-580A-4B85-B020-BBF85B546530}" type="datetimeFigureOut">
              <a:rPr lang="ko-KR" altLang="en-US" smtClean="0"/>
              <a:pPr/>
              <a:t>2009-03-07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A47EBAE-FA8A-4E8D-ADE7-147E22C30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0">
              <a:srgbClr val="0D0D0D"/>
            </a:gs>
            <a:gs pos="10000">
              <a:srgbClr val="26325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/>
        </p:nvGraphicFramePr>
        <p:xfrm>
          <a:off x="714348" y="1428736"/>
          <a:ext cx="792961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4480" y="571480"/>
            <a:ext cx="5572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국내 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시장 성장률 예측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en-US" altLang="ko-K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2000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년</a:t>
            </a:r>
            <a:r>
              <a:rPr lang="en-US" altLang="ko-K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~2010</a:t>
            </a:r>
            <a:r>
              <a:rPr lang="ko-KR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년</a:t>
            </a:r>
            <a:endParaRPr lang="ko-KR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156</TotalTime>
  <Words>16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보자기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17</cp:revision>
  <dcterms:created xsi:type="dcterms:W3CDTF">2009-02-22T06:53:40Z</dcterms:created>
  <dcterms:modified xsi:type="dcterms:W3CDTF">2009-03-07T08:18:48Z</dcterms:modified>
</cp:coreProperties>
</file>