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54"/>
    <a:srgbClr val="233D3C"/>
    <a:srgbClr val="393027"/>
    <a:srgbClr val="273937"/>
    <a:srgbClr val="21273B"/>
    <a:srgbClr val="0D0D0D"/>
    <a:srgbClr val="131313"/>
    <a:srgbClr val="2B2F3D"/>
    <a:srgbClr val="1F2A49"/>
    <a:srgbClr val="1C3A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19" autoAdjust="0"/>
    <p:restoredTop sz="94660"/>
  </p:normalViewPr>
  <p:slideViewPr>
    <p:cSldViewPr>
      <p:cViewPr>
        <p:scale>
          <a:sx n="100" d="100"/>
          <a:sy n="100" d="100"/>
        </p:scale>
        <p:origin x="-85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1"/>
  <c:style val="38"/>
  <c:chart>
    <c:view3D>
      <c:rotY val="15"/>
      <c:depthPercent val="250"/>
      <c:perspective val="20"/>
    </c:view3D>
    <c:floor>
      <c:spPr>
        <a:solidFill>
          <a:srgbClr val="7FD13B">
            <a:lumMod val="40000"/>
            <a:lumOff val="60000"/>
          </a:srgbClr>
        </a:solidFill>
      </c:spPr>
    </c:floor>
    <c:sideWall>
      <c:spPr>
        <a:solidFill>
          <a:schemeClr val="accent1">
            <a:lumMod val="40000"/>
            <a:lumOff val="60000"/>
          </a:schemeClr>
        </a:solidFill>
      </c:spPr>
    </c:sideWall>
    <c:backWall>
      <c:spPr>
        <a:solidFill>
          <a:schemeClr val="accent1">
            <a:lumMod val="40000"/>
            <a:lumOff val="60000"/>
          </a:schemeClr>
        </a:solidFill>
      </c:spPr>
    </c:backWall>
    <c:plotArea>
      <c:layout>
        <c:manualLayout>
          <c:layoutTarget val="inner"/>
          <c:xMode val="edge"/>
          <c:yMode val="edge"/>
          <c:x val="6.7563784283177317E-2"/>
          <c:y val="0.14321315141956817"/>
          <c:w val="0.76899240291272541"/>
          <c:h val="0.68148565500465053"/>
        </c:manualLayout>
      </c:layout>
      <c:area3D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하드웨어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32</c:v>
                </c:pt>
                <c:pt idx="1">
                  <c:v>28</c:v>
                </c:pt>
                <c:pt idx="2">
                  <c:v>33</c:v>
                </c:pt>
                <c:pt idx="3">
                  <c:v>36</c:v>
                </c:pt>
                <c:pt idx="4">
                  <c:v>38</c:v>
                </c:pt>
                <c:pt idx="5">
                  <c:v>42</c:v>
                </c:pt>
                <c:pt idx="6">
                  <c:v>49</c:v>
                </c:pt>
                <c:pt idx="7">
                  <c:v>50</c:v>
                </c:pt>
                <c:pt idx="8">
                  <c:v>52</c:v>
                </c:pt>
                <c:pt idx="9">
                  <c:v>45</c:v>
                </c:pt>
                <c:pt idx="10">
                  <c:v>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소프트웨어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25</c:v>
                </c:pt>
                <c:pt idx="1">
                  <c:v>26</c:v>
                </c:pt>
                <c:pt idx="2">
                  <c:v>28</c:v>
                </c:pt>
                <c:pt idx="3">
                  <c:v>30</c:v>
                </c:pt>
                <c:pt idx="4">
                  <c:v>33</c:v>
                </c:pt>
                <c:pt idx="5">
                  <c:v>35</c:v>
                </c:pt>
                <c:pt idx="6">
                  <c:v>38</c:v>
                </c:pt>
                <c:pt idx="7">
                  <c:v>41</c:v>
                </c:pt>
                <c:pt idx="8">
                  <c:v>43</c:v>
                </c:pt>
                <c:pt idx="9">
                  <c:v>42</c:v>
                </c:pt>
                <c:pt idx="10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서비스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12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21</c:v>
                </c:pt>
                <c:pt idx="7">
                  <c:v>22</c:v>
                </c:pt>
                <c:pt idx="8">
                  <c:v>20</c:v>
                </c:pt>
                <c:pt idx="9">
                  <c:v>19</c:v>
                </c:pt>
                <c:pt idx="10">
                  <c:v>23</c:v>
                </c:pt>
              </c:numCache>
            </c:numRef>
          </c:val>
        </c:ser>
        <c:gapDepth val="100"/>
        <c:axId val="126067072"/>
        <c:axId val="126068608"/>
        <c:axId val="0"/>
      </c:area3DChart>
      <c:catAx>
        <c:axId val="126067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300" b="1"/>
                </a:pPr>
                <a:r>
                  <a:rPr lang="ko-KR" sz="1300" b="1"/>
                  <a:t>년도</a:t>
                </a:r>
              </a:p>
            </c:rich>
          </c:tx>
          <c:layout>
            <c:manualLayout>
              <c:xMode val="edge"/>
              <c:yMode val="edge"/>
              <c:x val="0.81846830452614494"/>
              <c:y val="0.83360746381477646"/>
            </c:manualLayout>
          </c:layout>
        </c:title>
        <c:numFmt formatCode="General" sourceLinked="0"/>
        <c:tickLblPos val="nextTo"/>
        <c:txPr>
          <a:bodyPr rot="0" vert="horz"/>
          <a:lstStyle/>
          <a:p>
            <a:pPr>
              <a:defRPr sz="1200">
                <a:latin typeface="Tahoma" pitchFamily="34" charset="0"/>
                <a:cs typeface="Tahoma" pitchFamily="34" charset="0"/>
              </a:defRPr>
            </a:pPr>
            <a:endParaRPr lang="ko-KR"/>
          </a:p>
        </c:txPr>
        <c:crossAx val="126068608"/>
        <c:crosses val="autoZero"/>
        <c:auto val="1"/>
        <c:lblAlgn val="ctr"/>
        <c:lblOffset val="100"/>
      </c:catAx>
      <c:valAx>
        <c:axId val="1260686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 algn="ctr" rtl="0">
                  <a:defRPr lang="ko-KR" sz="13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sz="13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rPr>
                  <a:t>매출(100억)</a:t>
                </a:r>
              </a:p>
            </c:rich>
          </c:tx>
          <c:layout>
            <c:manualLayout>
              <c:xMode val="edge"/>
              <c:yMode val="edge"/>
              <c:x val="2.6720707100896912E-2"/>
              <c:y val="6.8577142261665905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Tahoma" pitchFamily="34" charset="0"/>
                <a:cs typeface="Tahoma" pitchFamily="34" charset="0"/>
              </a:defRPr>
            </a:pPr>
            <a:endParaRPr lang="ko-KR"/>
          </a:p>
        </c:txPr>
        <c:crossAx val="1260670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3651595827188652"/>
          <c:y val="0.19574180097116073"/>
          <c:w val="0.1442649570256726"/>
          <c:h val="0.24555597550012287"/>
        </c:manualLayout>
      </c:layout>
      <c:txPr>
        <a:bodyPr/>
        <a:lstStyle/>
        <a:p>
          <a:pPr>
            <a:defRPr sz="1400"/>
          </a:pPr>
          <a:endParaRPr lang="ko-KR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/>
        </p:nvGraphicFramePr>
        <p:xfrm>
          <a:off x="714348" y="1500174"/>
          <a:ext cx="792961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5918" y="857232"/>
            <a:ext cx="557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dirty="0" smtClean="0">
                <a:latin typeface="+mn-ea"/>
              </a:rPr>
              <a:t>국내  </a:t>
            </a:r>
            <a:r>
              <a:rPr lang="en-US" altLang="ko-KR" sz="2600" b="1" dirty="0" smtClean="0">
                <a:latin typeface="+mn-ea"/>
              </a:rPr>
              <a:t>IT </a:t>
            </a:r>
            <a:r>
              <a:rPr lang="ko-KR" altLang="en-US" sz="2600" b="1" dirty="0" smtClean="0">
                <a:latin typeface="+mn-ea"/>
              </a:rPr>
              <a:t>시장 성장률 예측</a:t>
            </a:r>
            <a:endParaRPr lang="en-US" altLang="ko-KR" sz="2600" b="1" dirty="0" smtClean="0">
              <a:latin typeface="+mn-ea"/>
            </a:endParaRPr>
          </a:p>
          <a:p>
            <a:pPr algn="ctr"/>
            <a:r>
              <a:rPr lang="en-US" altLang="ko-KR" sz="2000" dirty="0" smtClean="0">
                <a:latin typeface="+mn-ea"/>
              </a:rPr>
              <a:t>2000</a:t>
            </a:r>
            <a:r>
              <a:rPr lang="ko-KR" altLang="en-US" sz="2000" dirty="0" smtClean="0">
                <a:latin typeface="+mn-ea"/>
              </a:rPr>
              <a:t>년</a:t>
            </a:r>
            <a:r>
              <a:rPr lang="en-US" altLang="ko-KR" sz="2000" dirty="0" smtClean="0">
                <a:latin typeface="+mn-ea"/>
              </a:rPr>
              <a:t>~2010</a:t>
            </a:r>
            <a:r>
              <a:rPr lang="ko-KR" altLang="en-US" sz="2000" dirty="0" smtClean="0">
                <a:latin typeface="+mn-ea"/>
              </a:rPr>
              <a:t>년</a:t>
            </a:r>
            <a:endParaRPr lang="ko-KR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174</TotalTime>
  <Words>16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보자기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21</cp:revision>
  <dcterms:created xsi:type="dcterms:W3CDTF">2009-02-22T06:53:40Z</dcterms:created>
  <dcterms:modified xsi:type="dcterms:W3CDTF">2009-03-07T08:37:25Z</dcterms:modified>
</cp:coreProperties>
</file>