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plotArea>
      <c:layout>
        <c:manualLayout>
          <c:layoutTarget val="inner"/>
          <c:xMode val="edge"/>
          <c:yMode val="edge"/>
          <c:x val="7.1125160498422046E-2"/>
          <c:y val="0.19348181119755636"/>
          <c:w val="0.719175814247065"/>
          <c:h val="0.6653134366657446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한국</c:v>
                </c:pt>
              </c:strCache>
            </c:strRef>
          </c:tx>
          <c:dLbls>
            <c:txPr>
              <a:bodyPr/>
              <a:lstStyle/>
              <a:p>
                <a:pPr>
                  <a:defRPr sz="1050"/>
                </a:pPr>
                <a:endParaRPr lang="ko-KR"/>
              </a:p>
            </c:txPr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1/4 분기</c:v>
                </c:pt>
                <c:pt idx="1">
                  <c:v>2/4 분기</c:v>
                </c:pt>
                <c:pt idx="2">
                  <c:v>3/4 분기</c:v>
                </c:pt>
                <c:pt idx="3">
                  <c:v>4/4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</c:v>
                </c:pt>
                <c:pt idx="1">
                  <c:v>38</c:v>
                </c:pt>
                <c:pt idx="2">
                  <c:v>47</c:v>
                </c:pt>
                <c:pt idx="3">
                  <c:v>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일본</c:v>
                </c:pt>
              </c:strCache>
            </c:strRef>
          </c:tx>
          <c:dLbls>
            <c:txPr>
              <a:bodyPr/>
              <a:lstStyle/>
              <a:p>
                <a:pPr algn="ctr">
                  <a:defRPr lang="ko-KR" altLang="en-US" sz="105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1/4 분기</c:v>
                </c:pt>
                <c:pt idx="1">
                  <c:v>2/4 분기</c:v>
                </c:pt>
                <c:pt idx="2">
                  <c:v>3/4 분기</c:v>
                </c:pt>
                <c:pt idx="3">
                  <c:v>4/4 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37</c:v>
                </c:pt>
                <c:pt idx="1">
                  <c:v>33</c:v>
                </c:pt>
                <c:pt idx="2">
                  <c:v>37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중국</c:v>
                </c:pt>
              </c:strCache>
            </c:strRef>
          </c:tx>
          <c:dLbls>
            <c:txPr>
              <a:bodyPr/>
              <a:lstStyle/>
              <a:p>
                <a:pPr algn="ctr">
                  <a:defRPr lang="ko-KR" altLang="en-US" sz="105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1/4 분기</c:v>
                </c:pt>
                <c:pt idx="1">
                  <c:v>2/4 분기</c:v>
                </c:pt>
                <c:pt idx="2">
                  <c:v>3/4 분기</c:v>
                </c:pt>
                <c:pt idx="3">
                  <c:v>4/4 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</c:v>
                </c:pt>
                <c:pt idx="1">
                  <c:v>30</c:v>
                </c:pt>
                <c:pt idx="2">
                  <c:v>38</c:v>
                </c:pt>
                <c:pt idx="3">
                  <c:v>42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인도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Lbls>
            <c:txPr>
              <a:bodyPr/>
              <a:lstStyle/>
              <a:p>
                <a:pPr algn="ctr">
                  <a:defRPr lang="ko-KR" altLang="en-US" sz="105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1/4 분기</c:v>
                </c:pt>
                <c:pt idx="1">
                  <c:v>2/4 분기</c:v>
                </c:pt>
                <c:pt idx="2">
                  <c:v>3/4 분기</c:v>
                </c:pt>
                <c:pt idx="3">
                  <c:v>4/4 분기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42</c:v>
                </c:pt>
                <c:pt idx="1">
                  <c:v>47</c:v>
                </c:pt>
                <c:pt idx="2">
                  <c:v>49</c:v>
                </c:pt>
                <c:pt idx="3">
                  <c:v>55</c:v>
                </c:pt>
              </c:numCache>
            </c:numRef>
          </c:val>
        </c:ser>
        <c:axId val="142967936"/>
        <c:axId val="142969088"/>
      </c:barChart>
      <c:catAx>
        <c:axId val="142967936"/>
        <c:scaling>
          <c:orientation val="minMax"/>
        </c:scaling>
        <c:axPos val="b"/>
        <c:majorTickMark val="none"/>
        <c:tickLblPos val="low"/>
        <c:spPr>
          <a:ln w="22225"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 sz="1400"/>
            </a:pPr>
            <a:endParaRPr lang="ko-KR"/>
          </a:p>
        </c:txPr>
        <c:crossAx val="142969088"/>
        <c:crosses val="autoZero"/>
        <c:auto val="1"/>
        <c:lblAlgn val="ctr"/>
        <c:lblOffset val="10"/>
        <c:tickLblSkip val="1"/>
      </c:catAx>
      <c:valAx>
        <c:axId val="14296908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200" b="0"/>
                </a:pPr>
                <a:r>
                  <a:rPr lang="ko-KR" altLang="en-US" sz="1200" b="0" dirty="0" smtClean="0"/>
                  <a:t>특허 출원</a:t>
                </a:r>
                <a:r>
                  <a:rPr lang="en-US" altLang="ko-KR" sz="1200" b="0" dirty="0" smtClean="0"/>
                  <a:t>(</a:t>
                </a:r>
                <a:r>
                  <a:rPr lang="ko-KR" altLang="en-US" sz="1200" b="0" dirty="0" smtClean="0"/>
                  <a:t>건</a:t>
                </a:r>
                <a:r>
                  <a:rPr lang="en-US" altLang="ko-KR" sz="1200" b="0" dirty="0" smtClean="0"/>
                  <a:t>)</a:t>
                </a:r>
                <a:endParaRPr lang="ko-KR" altLang="en-US" sz="1200" b="0" dirty="0"/>
              </a:p>
            </c:rich>
          </c:tx>
          <c:layout>
            <c:manualLayout>
              <c:xMode val="edge"/>
              <c:yMode val="edge"/>
              <c:x val="8.7144860514775709E-3"/>
              <c:y val="0.11238559055446747"/>
            </c:manualLayout>
          </c:layout>
        </c:title>
        <c:numFmt formatCode="General" sourceLinked="1"/>
        <c:tickLblPos val="nextTo"/>
        <c:spPr>
          <a:ln w="22225">
            <a:solidFill>
              <a:prstClr val="black">
                <a:lumMod val="65000"/>
                <a:lumOff val="35000"/>
              </a:prstClr>
            </a:solidFill>
          </a:ln>
        </c:spPr>
        <c:txPr>
          <a:bodyPr/>
          <a:lstStyle/>
          <a:p>
            <a:pPr>
              <a:defRPr sz="1400"/>
            </a:pPr>
            <a:endParaRPr lang="ko-KR"/>
          </a:p>
        </c:txPr>
        <c:crossAx val="142967936"/>
        <c:crosses val="autoZero"/>
        <c:crossBetween val="between"/>
      </c:valAx>
    </c:plotArea>
    <c:legend>
      <c:legendPos val="r"/>
      <c:legendEntry>
        <c:idx val="1"/>
        <c:txPr>
          <a:bodyPr/>
          <a:lstStyle/>
          <a:p>
            <a:pPr>
              <a:defRPr lang="ko-KR" altLang="en-US" sz="1600"/>
            </a:pPr>
            <a:endParaRPr lang="ko-KR"/>
          </a:p>
        </c:txPr>
      </c:legendEntry>
      <c:layout>
        <c:manualLayout>
          <c:xMode val="edge"/>
          <c:yMode val="edge"/>
          <c:x val="0.83554372640993191"/>
          <c:y val="0.17885398100814795"/>
          <c:w val="0.14667862024031006"/>
          <c:h val="0.38462442167290928"/>
        </c:manualLayout>
      </c:layout>
      <c:spPr>
        <a:noFill/>
        <a:ln>
          <a:noFill/>
        </a:ln>
      </c:spPr>
      <c:txPr>
        <a:bodyPr/>
        <a:lstStyle/>
        <a:p>
          <a:pPr>
            <a:defRPr sz="1600"/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785786" y="1071546"/>
          <a:ext cx="7858180" cy="5175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0166" y="785794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2009</a:t>
            </a:r>
            <a:r>
              <a:rPr lang="ko-KR" altLang="en-US" sz="2400" b="1" dirty="0" smtClean="0"/>
              <a:t>년 분기별 인터넷 특허 출원 현황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5</cp:revision>
  <dcterms:created xsi:type="dcterms:W3CDTF">2009-02-22T08:45:53Z</dcterms:created>
  <dcterms:modified xsi:type="dcterms:W3CDTF">2009-03-07T07:15:59Z</dcterms:modified>
</cp:coreProperties>
</file>