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650"/>
    <a:srgbClr val="2B3D3D"/>
    <a:srgbClr val="336777"/>
    <a:srgbClr val="235336"/>
    <a:srgbClr val="294D4A"/>
    <a:srgbClr val="0F252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735" autoAdjust="0"/>
    <p:restoredTop sz="94660"/>
  </p:normalViewPr>
  <p:slideViewPr>
    <p:cSldViewPr>
      <p:cViewPr>
        <p:scale>
          <a:sx n="100" d="100"/>
          <a:sy n="100" d="100"/>
        </p:scale>
        <p:origin x="-57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layout>
        <c:manualLayout>
          <c:xMode val="edge"/>
          <c:yMode val="edge"/>
          <c:x val="2.4314790447660911E-2"/>
          <c:y val="9.2599898025581785E-4"/>
        </c:manualLayout>
      </c:layout>
      <c:txPr>
        <a:bodyPr/>
        <a:lstStyle/>
        <a:p>
          <a:pPr>
            <a:defRPr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defRPr>
          </a:pPr>
          <a:endParaRPr lang="ko-KR"/>
        </a:p>
      </c:txPr>
    </c:title>
    <c:plotArea>
      <c:layout>
        <c:manualLayout>
          <c:layoutTarget val="inner"/>
          <c:xMode val="edge"/>
          <c:yMode val="edge"/>
          <c:x val="9.0171347382145564E-2"/>
          <c:y val="9.2763130266804786E-2"/>
          <c:w val="0.83307528406250408"/>
          <c:h val="0.80288108219714993"/>
        </c:manualLayout>
      </c:layout>
      <c:bubble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상영관수</c:v>
                </c:pt>
              </c:strCache>
            </c:strRef>
          </c:tx>
          <c:spPr>
            <a:ln w="6350">
              <a:solidFill>
                <a:prstClr val="white"/>
              </a:solidFill>
            </a:ln>
            <a:effectLst>
              <a:outerShdw blurRad="88900" sx="102000" sy="102000" algn="ctr" rotWithShape="0">
                <a:prstClr val="black">
                  <a:alpha val="65000"/>
                </a:prstClr>
              </a:outerShdw>
            </a:effectLst>
          </c:spPr>
          <c:dLbls>
            <c:dLbl>
              <c:idx val="1"/>
              <c:layout>
                <c:manualLayout>
                  <c:x val="2.4311320820181649E-2"/>
                  <c:y val="-5.0795295021057252E-3"/>
                </c:manualLayout>
              </c:layout>
              <c:dLblPos val="ctr"/>
              <c:showBubbleSize val="1"/>
            </c:dLbl>
            <c:dLbl>
              <c:idx val="2"/>
              <c:layout>
                <c:manualLayout>
                  <c:x val="-4.5583726537840596E-3"/>
                  <c:y val="-7.1110613399031325E-2"/>
                </c:manualLayout>
              </c:layout>
              <c:dLblPos val="ctr"/>
              <c:showBubbleSize val="1"/>
            </c:dLbl>
            <c:numFmt formatCode="#,##0;[Red]\-#,##0" sourceLinked="0"/>
            <c:txPr>
              <a:bodyPr/>
              <a:lstStyle/>
              <a:p>
                <a:pPr>
                  <a:defRPr sz="105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cs typeface="Tahoma" pitchFamily="34" charset="0"/>
                  </a:defRPr>
                </a:pPr>
                <a:endParaRPr lang="ko-KR"/>
              </a:p>
            </c:txPr>
            <c:dLblPos val="ctr"/>
            <c:showBubbleSize val="1"/>
          </c:dLbls>
          <c:xVal>
            <c:numRef>
              <c:f>Sheet1!$C$2:$C$11</c:f>
              <c:numCache>
                <c:formatCode>mm"월"</c:formatCode>
                <c:ptCount val="10"/>
                <c:pt idx="0">
                  <c:v>39995</c:v>
                </c:pt>
                <c:pt idx="1">
                  <c:v>39995</c:v>
                </c:pt>
                <c:pt idx="2">
                  <c:v>39904</c:v>
                </c:pt>
                <c:pt idx="3">
                  <c:v>39797</c:v>
                </c:pt>
                <c:pt idx="4">
                  <c:v>39807</c:v>
                </c:pt>
                <c:pt idx="5">
                  <c:v>39965</c:v>
                </c:pt>
                <c:pt idx="6">
                  <c:v>39934</c:v>
                </c:pt>
                <c:pt idx="7">
                  <c:v>39814</c:v>
                </c:pt>
                <c:pt idx="8">
                  <c:v>40087</c:v>
                </c:pt>
                <c:pt idx="9">
                  <c:v>39904</c:v>
                </c:pt>
              </c:numCache>
            </c:numRef>
          </c:xVal>
          <c:yVal>
            <c:numRef>
              <c:f>Sheet1!$D$2:$D$11</c:f>
              <c:numCache>
                <c:formatCode>_-* #,##0_-;\-* #,##0_-;_-* "-"_-;_-@_-</c:formatCode>
                <c:ptCount val="10"/>
                <c:pt idx="0">
                  <c:v>753</c:v>
                </c:pt>
                <c:pt idx="1">
                  <c:v>580</c:v>
                </c:pt>
                <c:pt idx="2">
                  <c:v>475</c:v>
                </c:pt>
                <c:pt idx="3">
                  <c:v>405</c:v>
                </c:pt>
                <c:pt idx="4">
                  <c:v>499</c:v>
                </c:pt>
                <c:pt idx="5">
                  <c:v>379</c:v>
                </c:pt>
                <c:pt idx="6">
                  <c:v>648</c:v>
                </c:pt>
                <c:pt idx="7">
                  <c:v>20</c:v>
                </c:pt>
                <c:pt idx="8">
                  <c:v>586</c:v>
                </c:pt>
                <c:pt idx="9">
                  <c:v>462</c:v>
                </c:pt>
              </c:numCache>
            </c:numRef>
          </c:yVal>
          <c:bubbleSize>
            <c:numRef>
              <c:f>Sheet1!$E$2:$E$11</c:f>
              <c:numCache>
                <c:formatCode>#,##0</c:formatCode>
                <c:ptCount val="10"/>
                <c:pt idx="0">
                  <c:v>11312</c:v>
                </c:pt>
                <c:pt idx="1">
                  <c:v>8376</c:v>
                </c:pt>
                <c:pt idx="2">
                  <c:v>4042</c:v>
                </c:pt>
                <c:pt idx="3">
                  <c:v>3848</c:v>
                </c:pt>
                <c:pt idx="4">
                  <c:v>3291</c:v>
                </c:pt>
                <c:pt idx="5">
                  <c:v>3011</c:v>
                </c:pt>
                <c:pt idx="6">
                  <c:v>2976</c:v>
                </c:pt>
                <c:pt idx="7">
                  <c:v>2929</c:v>
                </c:pt>
                <c:pt idx="8">
                  <c:v>2533</c:v>
                </c:pt>
                <c:pt idx="9">
                  <c:v>2212</c:v>
                </c:pt>
              </c:numCache>
            </c:numRef>
          </c:bubbleSize>
        </c:ser>
        <c:bubbleScale val="170"/>
        <c:axId val="106378752"/>
        <c:axId val="106380288"/>
      </c:bubbleChart>
      <c:valAx>
        <c:axId val="106378752"/>
        <c:scaling>
          <c:orientation val="minMax"/>
          <c:max val="40150"/>
          <c:min val="39773"/>
        </c:scaling>
        <c:axPos val="b"/>
        <c:majorGridlines>
          <c:spPr>
            <a:ln>
              <a:solidFill>
                <a:schemeClr val="tx1">
                  <a:lumMod val="65000"/>
                </a:schemeClr>
              </a:solidFill>
            </a:ln>
          </c:spPr>
        </c:majorGridlines>
        <c:numFmt formatCode="mm&quot;월&quot;" sourceLinked="0"/>
        <c:tickLblPos val="nextTo"/>
        <c:txPr>
          <a:bodyPr/>
          <a:lstStyle/>
          <a:p>
            <a:pPr>
              <a:defRPr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endParaRPr lang="ko-KR"/>
          </a:p>
        </c:txPr>
        <c:crossAx val="106380288"/>
        <c:crosses val="autoZero"/>
        <c:crossBetween val="midCat"/>
        <c:majorUnit val="31"/>
      </c:valAx>
      <c:valAx>
        <c:axId val="106380288"/>
        <c:scaling>
          <c:orientation val="minMax"/>
          <c:max val="1000"/>
          <c:min val="0"/>
        </c:scaling>
        <c:axPos val="l"/>
        <c:majorGridlines>
          <c:spPr>
            <a:ln>
              <a:solidFill>
                <a:schemeClr val="tx1">
                  <a:lumMod val="65000"/>
                </a:schemeClr>
              </a:solidFill>
              <a:prstDash val="sysDash"/>
            </a:ln>
          </c:spPr>
        </c:majorGridlines>
        <c:numFmt formatCode="_-* #,##0_-;\-* #,##0_-;_-* &quot;-&quot;_-;_-@_-" sourceLinked="1"/>
        <c:tickLblPos val="nextTo"/>
        <c:txPr>
          <a:bodyPr/>
          <a:lstStyle/>
          <a:p>
            <a:pPr>
              <a:defRPr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endParaRPr lang="ko-KR"/>
          </a:p>
        </c:txPr>
        <c:crossAx val="106378752"/>
        <c:crosses val="autoZero"/>
        <c:crossBetween val="midCat"/>
        <c:majorUnit val="100"/>
      </c:valAx>
      <c:spPr>
        <a:noFill/>
      </c:spPr>
    </c:plotArea>
    <c:plotVisOnly val="1"/>
  </c:chart>
  <c:txPr>
    <a:bodyPr/>
    <a:lstStyle/>
    <a:p>
      <a:pPr>
        <a:defRPr sz="1000">
          <a:latin typeface="맑은 고딕" pitchFamily="50" charset="-127"/>
          <a:ea typeface="맑은 고딕" pitchFamily="50" charset="-127"/>
        </a:defRPr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5000">
              <a:srgbClr val="336777"/>
            </a:gs>
            <a:gs pos="100000">
              <a:srgbClr val="2B3D3D"/>
            </a:gs>
          </a:gsLst>
          <a:path path="circle">
            <a:fillToRect l="60000" t="50000" r="4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차트 14"/>
          <p:cNvGraphicFramePr/>
          <p:nvPr/>
        </p:nvGraphicFramePr>
        <p:xfrm>
          <a:off x="571472" y="1390636"/>
          <a:ext cx="8358246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33660" y="500044"/>
            <a:ext cx="421484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2009</a:t>
            </a:r>
            <a:r>
              <a:rPr lang="ko-KR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년 한국 영화 흥행 순위</a:t>
            </a:r>
            <a:endParaRPr lang="en-US" altLang="ko-KR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출처 </a:t>
            </a:r>
            <a:r>
              <a:rPr lang="en-US" altLang="ko-KR" sz="11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1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한국영화진흥위원회</a:t>
            </a:r>
            <a:r>
              <a:rPr lang="en-US" altLang="ko-KR" sz="11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, www.kofic.or.kr</a:t>
            </a:r>
            <a:endParaRPr lang="en-US" altLang="ko-KR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82841" y="1857364"/>
            <a:ext cx="817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해운대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14837" y="3929066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국가대표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14612" y="3286124"/>
            <a:ext cx="10999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3. 7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급 공무원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28728" y="4714884"/>
            <a:ext cx="1125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과속스캔들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3042" y="3214686"/>
            <a:ext cx="817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쌍화점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0" y="4786322"/>
            <a:ext cx="1322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거북이 달린다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43306" y="2643182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마더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28860" y="5572140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워낭소리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15140" y="2857496"/>
            <a:ext cx="1630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굿모닝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프레지던트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43306" y="4357694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박쥐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215</TotalTime>
  <Words>48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테크닉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24</cp:revision>
  <dcterms:created xsi:type="dcterms:W3CDTF">2009-03-30T13:01:35Z</dcterms:created>
  <dcterms:modified xsi:type="dcterms:W3CDTF">2010-01-14T14:49:15Z</dcterms:modified>
</cp:coreProperties>
</file>