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650"/>
    <a:srgbClr val="2B3D3D"/>
    <a:srgbClr val="336777"/>
    <a:srgbClr val="235336"/>
    <a:srgbClr val="294D4A"/>
    <a:srgbClr val="0F252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735" autoAdjust="0"/>
    <p:restoredTop sz="94660"/>
  </p:normalViewPr>
  <p:slideViewPr>
    <p:cSldViewPr>
      <p:cViewPr>
        <p:scale>
          <a:sx n="90" d="100"/>
          <a:sy n="90" d="100"/>
        </p:scale>
        <p:origin x="-92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title>
      <c:layout>
        <c:manualLayout>
          <c:xMode val="edge"/>
          <c:yMode val="edge"/>
          <c:x val="2.4314790447660911E-2"/>
          <c:y val="9.2599898025581763E-4"/>
        </c:manualLayout>
      </c:layout>
      <c:txPr>
        <a:bodyPr/>
        <a:lstStyle/>
        <a:p>
          <a:pPr>
            <a:defRPr b="0">
              <a:effectLst/>
            </a:defRPr>
          </a:pPr>
          <a:endParaRPr lang="ko-KR"/>
        </a:p>
      </c:txPr>
    </c:title>
    <c:plotArea>
      <c:layout>
        <c:manualLayout>
          <c:layoutTarget val="inner"/>
          <c:xMode val="edge"/>
          <c:yMode val="edge"/>
          <c:x val="8.5612938408369421E-2"/>
          <c:y val="0.104865757719981"/>
          <c:w val="0.83307528406250408"/>
          <c:h val="0.80288108219714993"/>
        </c:manualLayout>
      </c:layout>
      <c:bubble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상영관수</c:v>
                </c:pt>
              </c:strCache>
            </c:strRef>
          </c:tx>
          <c:spPr>
            <a:ln w="12700">
              <a:noFill/>
            </a:ln>
            <a:effectLst>
              <a:outerShdw blurRad="508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25400" prst="angle"/>
            </a:sp3d>
          </c:spPr>
          <c:dPt>
            <c:idx val="0"/>
            <c:spPr>
              <a:solidFill>
                <a:schemeClr val="accent4"/>
              </a:solidFill>
              <a:ln w="12700">
                <a:noFill/>
              </a:ln>
              <a:effectLst>
                <a:outerShdw blurRad="508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57150" h="25400" prst="angle"/>
              </a:sp3d>
            </c:spPr>
          </c:dPt>
          <c:dPt>
            <c:idx val="1"/>
            <c:spPr>
              <a:solidFill>
                <a:schemeClr val="accent2"/>
              </a:solidFill>
              <a:ln w="12700">
                <a:noFill/>
              </a:ln>
              <a:effectLst>
                <a:outerShdw blurRad="508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57150" h="25400" prst="angle"/>
              </a:sp3d>
            </c:spPr>
          </c:dPt>
          <c:dPt>
            <c:idx val="2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noFill/>
              </a:ln>
              <a:effectLst>
                <a:outerShdw blurRad="508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57150" h="25400" prst="angle"/>
              </a:sp3d>
            </c:spPr>
          </c:dPt>
          <c:dPt>
            <c:idx val="3"/>
            <c:spPr>
              <a:solidFill>
                <a:schemeClr val="accent1"/>
              </a:solidFill>
              <a:ln w="12700">
                <a:noFill/>
              </a:ln>
              <a:effectLst>
                <a:outerShdw blurRad="508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57150" h="25400" prst="angle"/>
              </a:sp3d>
            </c:spPr>
          </c:dPt>
          <c:dPt>
            <c:idx val="4"/>
            <c:spPr>
              <a:solidFill>
                <a:schemeClr val="accent6"/>
              </a:solidFill>
              <a:ln w="12700">
                <a:noFill/>
              </a:ln>
              <a:effectLst>
                <a:outerShdw blurRad="508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57150" h="25400" prst="angle"/>
              </a:sp3d>
            </c:spPr>
          </c:dPt>
          <c:dPt>
            <c:idx val="5"/>
            <c:spPr>
              <a:solidFill>
                <a:schemeClr val="accent3"/>
              </a:solidFill>
              <a:ln w="12700">
                <a:noFill/>
              </a:ln>
              <a:effectLst>
                <a:outerShdw blurRad="508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57150" h="25400" prst="angle"/>
              </a:sp3d>
            </c:spPr>
          </c:dPt>
          <c:dLbls>
            <c:dLbl>
              <c:idx val="1"/>
              <c:layout>
                <c:manualLayout>
                  <c:x val="2.4311320820181649E-2"/>
                  <c:y val="-5.0795295021057252E-3"/>
                </c:manualLayout>
              </c:layout>
              <c:dLblPos val="ctr"/>
              <c:showBubbleSize val="1"/>
            </c:dLbl>
            <c:dLbl>
              <c:idx val="2"/>
              <c:layout>
                <c:manualLayout>
                  <c:x val="0"/>
                  <c:y val="-5.5872624813524639E-2"/>
                </c:manualLayout>
              </c:layout>
              <c:dLblPos val="ctr"/>
              <c:showBubbleSize val="1"/>
            </c:dLbl>
            <c:dLbl>
              <c:idx val="9"/>
              <c:layout>
                <c:manualLayout>
                  <c:x val="0"/>
                  <c:y val="2.5396647642511195E-3"/>
                </c:manualLayout>
              </c:layout>
              <c:dLblPos val="ctr"/>
              <c:showBubbleSize val="1"/>
            </c:dLbl>
            <c:numFmt formatCode="#,##0;[Red]\-#,##0" sourceLinked="0"/>
            <c:txPr>
              <a:bodyPr/>
              <a:lstStyle/>
              <a:p>
                <a:pPr>
                  <a:defRPr sz="1050">
                    <a:solidFill>
                      <a:schemeClr val="tx1"/>
                    </a:solidFill>
                    <a:effectLst/>
                    <a:latin typeface="Tahoma" pitchFamily="34" charset="0"/>
                    <a:cs typeface="Tahoma" pitchFamily="34" charset="0"/>
                  </a:defRPr>
                </a:pPr>
                <a:endParaRPr lang="ko-KR"/>
              </a:p>
            </c:txPr>
            <c:dLblPos val="ctr"/>
            <c:showBubbleSize val="1"/>
          </c:dLbls>
          <c:xVal>
            <c:numRef>
              <c:f>Sheet1!$C$2:$C$11</c:f>
              <c:numCache>
                <c:formatCode>mm"월"</c:formatCode>
                <c:ptCount val="10"/>
                <c:pt idx="0">
                  <c:v>39995</c:v>
                </c:pt>
                <c:pt idx="1">
                  <c:v>39995</c:v>
                </c:pt>
                <c:pt idx="2">
                  <c:v>39904</c:v>
                </c:pt>
                <c:pt idx="3">
                  <c:v>39797</c:v>
                </c:pt>
                <c:pt idx="4">
                  <c:v>39807</c:v>
                </c:pt>
                <c:pt idx="5">
                  <c:v>39965</c:v>
                </c:pt>
                <c:pt idx="6">
                  <c:v>39934</c:v>
                </c:pt>
                <c:pt idx="7">
                  <c:v>39814</c:v>
                </c:pt>
                <c:pt idx="8">
                  <c:v>40087</c:v>
                </c:pt>
                <c:pt idx="9">
                  <c:v>39904</c:v>
                </c:pt>
              </c:numCache>
            </c:numRef>
          </c:xVal>
          <c:yVal>
            <c:numRef>
              <c:f>Sheet1!$D$2:$D$11</c:f>
              <c:numCache>
                <c:formatCode>_-* #,##0_-;\-* #,##0_-;_-* "-"_-;_-@_-</c:formatCode>
                <c:ptCount val="10"/>
                <c:pt idx="0">
                  <c:v>753</c:v>
                </c:pt>
                <c:pt idx="1">
                  <c:v>580</c:v>
                </c:pt>
                <c:pt idx="2">
                  <c:v>475</c:v>
                </c:pt>
                <c:pt idx="3">
                  <c:v>405</c:v>
                </c:pt>
                <c:pt idx="4">
                  <c:v>499</c:v>
                </c:pt>
                <c:pt idx="5">
                  <c:v>379</c:v>
                </c:pt>
                <c:pt idx="6">
                  <c:v>648</c:v>
                </c:pt>
                <c:pt idx="7">
                  <c:v>20</c:v>
                </c:pt>
                <c:pt idx="8">
                  <c:v>586</c:v>
                </c:pt>
                <c:pt idx="9">
                  <c:v>462</c:v>
                </c:pt>
              </c:numCache>
            </c:numRef>
          </c:yVal>
          <c:bubbleSize>
            <c:numRef>
              <c:f>Sheet1!$E$2:$E$11</c:f>
              <c:numCache>
                <c:formatCode>#,##0</c:formatCode>
                <c:ptCount val="10"/>
                <c:pt idx="0">
                  <c:v>11312</c:v>
                </c:pt>
                <c:pt idx="1">
                  <c:v>8376</c:v>
                </c:pt>
                <c:pt idx="2">
                  <c:v>4042</c:v>
                </c:pt>
                <c:pt idx="3">
                  <c:v>3848</c:v>
                </c:pt>
                <c:pt idx="4">
                  <c:v>3291</c:v>
                </c:pt>
                <c:pt idx="5">
                  <c:v>3011</c:v>
                </c:pt>
                <c:pt idx="6">
                  <c:v>2976</c:v>
                </c:pt>
                <c:pt idx="7">
                  <c:v>2929</c:v>
                </c:pt>
                <c:pt idx="8">
                  <c:v>2533</c:v>
                </c:pt>
                <c:pt idx="9">
                  <c:v>2212</c:v>
                </c:pt>
              </c:numCache>
            </c:numRef>
          </c:bubbleSize>
        </c:ser>
        <c:bubbleScale val="170"/>
        <c:axId val="103466496"/>
        <c:axId val="106333312"/>
      </c:bubbleChart>
      <c:valAx>
        <c:axId val="103466496"/>
        <c:scaling>
          <c:orientation val="minMax"/>
          <c:max val="40150"/>
          <c:min val="39773"/>
        </c:scaling>
        <c:axPos val="b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mm&quot;월&quot;" sourceLinked="1"/>
        <c:tickLblPos val="nextTo"/>
        <c:spPr>
          <a:ln>
            <a:solidFill>
              <a:prstClr val="white">
                <a:lumMod val="65000"/>
              </a:prstClr>
            </a:solidFill>
          </a:ln>
        </c:spPr>
        <c:txPr>
          <a:bodyPr/>
          <a:lstStyle/>
          <a:p>
            <a:pPr>
              <a:defRPr sz="1100">
                <a:effectLst/>
              </a:defRPr>
            </a:pPr>
            <a:endParaRPr lang="ko-KR"/>
          </a:p>
        </c:txPr>
        <c:crossAx val="106333312"/>
        <c:crosses val="autoZero"/>
        <c:crossBetween val="midCat"/>
        <c:majorUnit val="31"/>
      </c:valAx>
      <c:valAx>
        <c:axId val="106333312"/>
        <c:scaling>
          <c:orientation val="minMax"/>
          <c:max val="1000"/>
          <c:min val="0"/>
        </c:scaling>
        <c:axPos val="l"/>
        <c:majorGridlines>
          <c:spPr>
            <a:ln w="6350">
              <a:solidFill>
                <a:schemeClr val="bg1">
                  <a:lumMod val="75000"/>
                </a:schemeClr>
              </a:solidFill>
              <a:prstDash val="solid"/>
            </a:ln>
          </c:spPr>
        </c:majorGridlines>
        <c:numFmt formatCode="_-* #,##0_-;\-* #,##0_-;_-* &quot;-&quot;_-;_-@_-" sourceLinked="1"/>
        <c:tickLblPos val="nextTo"/>
        <c:txPr>
          <a:bodyPr/>
          <a:lstStyle/>
          <a:p>
            <a:pPr>
              <a:defRPr sz="1100">
                <a:effectLst/>
              </a:defRPr>
            </a:pPr>
            <a:endParaRPr lang="ko-KR"/>
          </a:p>
        </c:txPr>
        <c:crossAx val="103466496"/>
        <c:crosses val="autoZero"/>
        <c:crossBetween val="midCat"/>
        <c:majorUnit val="100"/>
      </c:valAx>
      <c:spPr>
        <a:gradFill flip="none" rotWithShape="1">
          <a:gsLst>
            <a:gs pos="100000">
              <a:prstClr val="white"/>
            </a:gs>
            <a:gs pos="46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ln w="28575">
          <a:solidFill>
            <a:schemeClr val="bg1">
              <a:lumMod val="75000"/>
            </a:schemeClr>
          </a:solidFill>
        </a:ln>
      </c:spPr>
    </c:plotArea>
    <c:plotVisOnly val="1"/>
  </c:chart>
  <c:txPr>
    <a:bodyPr/>
    <a:lstStyle/>
    <a:p>
      <a:pPr>
        <a:defRPr sz="1000">
          <a:latin typeface="맑은 고딕" pitchFamily="50" charset="-127"/>
          <a:ea typeface="맑은 고딕" pitchFamily="50" charset="-127"/>
        </a:defRPr>
      </a:pPr>
      <a:endParaRPr lang="ko-KR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0.55556</cdr:x>
      <cdr:y>0.09333</cdr:y>
    </cdr:from>
    <cdr:to>
      <cdr:x>0.65341</cdr:x>
      <cdr:y>0.14873</cdr:y>
    </cdr:to>
    <cdr:sp macro="" textlink="">
      <cdr:nvSpPr>
        <cdr:cNvPr id="13" name="직사각형 12"/>
        <cdr:cNvSpPr/>
      </cdr:nvSpPr>
      <cdr:spPr>
        <a:xfrm xmlns:a="http://schemas.openxmlformats.org/drawingml/2006/main">
          <a:off x="4643470" y="466728"/>
          <a:ext cx="817853" cy="276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1pPr>
          <a:lvl2pPr marL="457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2pPr>
          <a:lvl3pPr marL="914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3pPr>
          <a:lvl4pPr marL="1371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4pPr>
          <a:lvl5pPr marL="18288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5pPr>
          <a:lvl6pPr marL="22860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6pPr>
          <a:lvl7pPr marL="2743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7pPr>
          <a:lvl8pPr marL="3200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8pPr>
          <a:lvl9pPr marL="3657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9pPr>
        </a:lstStyle>
        <a:p xmlns:a="http://schemas.openxmlformats.org/drawingml/2006/main">
          <a:r>
            <a:rPr lang="en-US" altLang="ko-KR" sz="1200" b="0" dirty="0" smtClean="0">
              <a:solidFill>
                <a:schemeClr val="tx1"/>
              </a:solidFill>
              <a:effectLst/>
            </a:rPr>
            <a:t>1. </a:t>
          </a:r>
          <a:r>
            <a:rPr lang="ko-KR" altLang="en-US" sz="1200" b="0" dirty="0" smtClean="0">
              <a:solidFill>
                <a:schemeClr val="tx1"/>
              </a:solidFill>
              <a:effectLst/>
            </a:rPr>
            <a:t>해운대</a:t>
          </a:r>
          <a:endParaRPr lang="ko-KR" altLang="en-US" sz="1200" b="0" dirty="0">
            <a:solidFill>
              <a:schemeClr val="tx1"/>
            </a:solidFill>
            <a:effectLst/>
          </a:endParaRPr>
        </a:p>
      </cdr:txBody>
    </cdr:sp>
  </cdr:relSizeAnchor>
  <cdr:relSizeAnchor xmlns:cdr="http://schemas.openxmlformats.org/drawingml/2006/chartDrawing">
    <cdr:from>
      <cdr:x>0.61538</cdr:x>
      <cdr:y>0.53619</cdr:y>
    </cdr:from>
    <cdr:to>
      <cdr:x>0.73165</cdr:x>
      <cdr:y>0.59158</cdr:y>
    </cdr:to>
    <cdr:sp macro="" textlink="">
      <cdr:nvSpPr>
        <cdr:cNvPr id="14" name="직사각형 13"/>
        <cdr:cNvSpPr/>
      </cdr:nvSpPr>
      <cdr:spPr>
        <a:xfrm xmlns:a="http://schemas.openxmlformats.org/drawingml/2006/main">
          <a:off x="5143536" y="2681306"/>
          <a:ext cx="971741" cy="276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1pPr>
          <a:lvl2pPr marL="457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2pPr>
          <a:lvl3pPr marL="914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3pPr>
          <a:lvl4pPr marL="1371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4pPr>
          <a:lvl5pPr marL="18288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5pPr>
          <a:lvl6pPr marL="22860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6pPr>
          <a:lvl7pPr marL="2743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7pPr>
          <a:lvl8pPr marL="3200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8pPr>
          <a:lvl9pPr marL="3657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9pPr>
        </a:lstStyle>
        <a:p xmlns:a="http://schemas.openxmlformats.org/drawingml/2006/main">
          <a:r>
            <a:rPr lang="en-US" altLang="ko-KR" sz="1200" b="0" dirty="0" smtClean="0">
              <a:solidFill>
                <a:schemeClr val="tx1"/>
              </a:solidFill>
              <a:effectLst/>
            </a:rPr>
            <a:t>2. </a:t>
          </a:r>
          <a:r>
            <a:rPr lang="ko-KR" altLang="en-US" sz="1200" b="0" dirty="0" smtClean="0">
              <a:solidFill>
                <a:schemeClr val="tx1"/>
              </a:solidFill>
              <a:effectLst/>
            </a:rPr>
            <a:t>국가대표</a:t>
          </a:r>
          <a:endParaRPr lang="ko-KR" altLang="en-US" sz="1200" b="0" dirty="0">
            <a:solidFill>
              <a:schemeClr val="tx1"/>
            </a:solidFill>
            <a:effectLst/>
          </a:endParaRPr>
        </a:p>
      </cdr:txBody>
    </cdr:sp>
  </cdr:relSizeAnchor>
  <cdr:relSizeAnchor xmlns:cdr="http://schemas.openxmlformats.org/drawingml/2006/chartDrawing">
    <cdr:from>
      <cdr:x>0.26496</cdr:x>
      <cdr:y>0.37905</cdr:y>
    </cdr:from>
    <cdr:to>
      <cdr:x>0.39656</cdr:x>
      <cdr:y>0.43444</cdr:y>
    </cdr:to>
    <cdr:sp macro="" textlink="">
      <cdr:nvSpPr>
        <cdr:cNvPr id="15" name="직사각형 14"/>
        <cdr:cNvSpPr/>
      </cdr:nvSpPr>
      <cdr:spPr>
        <a:xfrm xmlns:a="http://schemas.openxmlformats.org/drawingml/2006/main">
          <a:off x="2214578" y="1895488"/>
          <a:ext cx="1099981" cy="276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1pPr>
          <a:lvl2pPr marL="457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2pPr>
          <a:lvl3pPr marL="914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3pPr>
          <a:lvl4pPr marL="1371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4pPr>
          <a:lvl5pPr marL="18288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5pPr>
          <a:lvl6pPr marL="22860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6pPr>
          <a:lvl7pPr marL="2743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7pPr>
          <a:lvl8pPr marL="3200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8pPr>
          <a:lvl9pPr marL="3657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9pPr>
        </a:lstStyle>
        <a:p xmlns:a="http://schemas.openxmlformats.org/drawingml/2006/main">
          <a:r>
            <a:rPr lang="en-US" altLang="ko-KR" sz="1200" b="0" dirty="0" smtClean="0">
              <a:solidFill>
                <a:schemeClr val="tx1"/>
              </a:solidFill>
              <a:effectLst/>
            </a:rPr>
            <a:t>3. 7</a:t>
          </a:r>
          <a:r>
            <a:rPr lang="ko-KR" altLang="en-US" sz="1200" b="0" dirty="0" smtClean="0">
              <a:solidFill>
                <a:schemeClr val="tx1"/>
              </a:solidFill>
              <a:effectLst/>
            </a:rPr>
            <a:t>급 공무원</a:t>
          </a:r>
          <a:endParaRPr lang="ko-KR" altLang="en-US" sz="1200" b="0" dirty="0">
            <a:solidFill>
              <a:schemeClr val="tx1"/>
            </a:solidFill>
            <a:effectLst/>
          </a:endParaRPr>
        </a:p>
      </cdr:txBody>
    </cdr:sp>
  </cdr:relSizeAnchor>
  <cdr:relSizeAnchor xmlns:cdr="http://schemas.openxmlformats.org/drawingml/2006/chartDrawing">
    <cdr:from>
      <cdr:x>0.17094</cdr:x>
      <cdr:y>0.6219</cdr:y>
    </cdr:from>
    <cdr:to>
      <cdr:x>0.30561</cdr:x>
      <cdr:y>0.6773</cdr:y>
    </cdr:to>
    <cdr:sp macro="" textlink="">
      <cdr:nvSpPr>
        <cdr:cNvPr id="16" name="직사각형 15"/>
        <cdr:cNvSpPr/>
      </cdr:nvSpPr>
      <cdr:spPr>
        <a:xfrm xmlns:a="http://schemas.openxmlformats.org/drawingml/2006/main">
          <a:off x="1428760" y="3109934"/>
          <a:ext cx="1125629" cy="276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1pPr>
          <a:lvl2pPr marL="457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2pPr>
          <a:lvl3pPr marL="914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3pPr>
          <a:lvl4pPr marL="1371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4pPr>
          <a:lvl5pPr marL="18288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5pPr>
          <a:lvl6pPr marL="22860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6pPr>
          <a:lvl7pPr marL="2743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7pPr>
          <a:lvl8pPr marL="3200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8pPr>
          <a:lvl9pPr marL="3657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9pPr>
        </a:lstStyle>
        <a:p xmlns:a="http://schemas.openxmlformats.org/drawingml/2006/main">
          <a:r>
            <a:rPr lang="en-US" altLang="ko-KR" sz="1200" b="0" dirty="0" smtClean="0">
              <a:solidFill>
                <a:schemeClr val="tx1"/>
              </a:solidFill>
              <a:effectLst/>
            </a:rPr>
            <a:t>4. </a:t>
          </a:r>
          <a:r>
            <a:rPr lang="ko-KR" altLang="en-US" sz="1200" b="0" dirty="0" smtClean="0">
              <a:solidFill>
                <a:schemeClr val="tx1"/>
              </a:solidFill>
              <a:effectLst/>
            </a:rPr>
            <a:t>과속스캔들</a:t>
          </a:r>
          <a:endParaRPr lang="ko-KR" altLang="en-US" sz="1200" b="0" dirty="0">
            <a:solidFill>
              <a:schemeClr val="tx1"/>
            </a:solidFill>
            <a:effectLst/>
          </a:endParaRPr>
        </a:p>
      </cdr:txBody>
    </cdr:sp>
  </cdr:relSizeAnchor>
  <cdr:relSizeAnchor xmlns:cdr="http://schemas.openxmlformats.org/drawingml/2006/chartDrawing">
    <cdr:from>
      <cdr:x>0.11111</cdr:x>
      <cdr:y>0.35048</cdr:y>
    </cdr:from>
    <cdr:to>
      <cdr:x>0.20896</cdr:x>
      <cdr:y>0.40587</cdr:y>
    </cdr:to>
    <cdr:sp macro="" textlink="">
      <cdr:nvSpPr>
        <cdr:cNvPr id="17" name="직사각형 16"/>
        <cdr:cNvSpPr/>
      </cdr:nvSpPr>
      <cdr:spPr>
        <a:xfrm xmlns:a="http://schemas.openxmlformats.org/drawingml/2006/main">
          <a:off x="928694" y="1752612"/>
          <a:ext cx="817853" cy="276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1pPr>
          <a:lvl2pPr marL="457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2pPr>
          <a:lvl3pPr marL="914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3pPr>
          <a:lvl4pPr marL="1371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4pPr>
          <a:lvl5pPr marL="18288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5pPr>
          <a:lvl6pPr marL="22860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6pPr>
          <a:lvl7pPr marL="2743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7pPr>
          <a:lvl8pPr marL="3200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8pPr>
          <a:lvl9pPr marL="3657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9pPr>
        </a:lstStyle>
        <a:p xmlns:a="http://schemas.openxmlformats.org/drawingml/2006/main">
          <a:r>
            <a:rPr lang="en-US" altLang="ko-KR" sz="1200" b="0" dirty="0" smtClean="0">
              <a:solidFill>
                <a:schemeClr val="tx1"/>
              </a:solidFill>
              <a:effectLst/>
            </a:rPr>
            <a:t>5. </a:t>
          </a:r>
          <a:r>
            <a:rPr lang="ko-KR" altLang="en-US" sz="1200" b="0" dirty="0" smtClean="0">
              <a:solidFill>
                <a:schemeClr val="tx1"/>
              </a:solidFill>
              <a:effectLst/>
            </a:rPr>
            <a:t>쌍화점</a:t>
          </a:r>
          <a:endParaRPr lang="ko-KR" altLang="en-US" sz="1200" b="0" dirty="0">
            <a:solidFill>
              <a:schemeClr val="tx1"/>
            </a:solidFill>
            <a:effectLst/>
          </a:endParaRPr>
        </a:p>
      </cdr:txBody>
    </cdr:sp>
  </cdr:relSizeAnchor>
  <cdr:relSizeAnchor xmlns:cdr="http://schemas.openxmlformats.org/drawingml/2006/chartDrawing">
    <cdr:from>
      <cdr:x>0.53846</cdr:x>
      <cdr:y>0.65048</cdr:y>
    </cdr:from>
    <cdr:to>
      <cdr:x>0.69672</cdr:x>
      <cdr:y>0.70587</cdr:y>
    </cdr:to>
    <cdr:sp macro="" textlink="">
      <cdr:nvSpPr>
        <cdr:cNvPr id="18" name="직사각형 17"/>
        <cdr:cNvSpPr/>
      </cdr:nvSpPr>
      <cdr:spPr>
        <a:xfrm xmlns:a="http://schemas.openxmlformats.org/drawingml/2006/main">
          <a:off x="4500594" y="3252810"/>
          <a:ext cx="1322798" cy="276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1pPr>
          <a:lvl2pPr marL="457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2pPr>
          <a:lvl3pPr marL="914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3pPr>
          <a:lvl4pPr marL="1371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4pPr>
          <a:lvl5pPr marL="18288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5pPr>
          <a:lvl6pPr marL="22860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6pPr>
          <a:lvl7pPr marL="2743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7pPr>
          <a:lvl8pPr marL="3200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8pPr>
          <a:lvl9pPr marL="3657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9pPr>
        </a:lstStyle>
        <a:p xmlns:a="http://schemas.openxmlformats.org/drawingml/2006/main">
          <a:r>
            <a:rPr lang="en-US" altLang="ko-KR" sz="1200" b="0" dirty="0" smtClean="0">
              <a:solidFill>
                <a:schemeClr val="tx1"/>
              </a:solidFill>
              <a:effectLst/>
            </a:rPr>
            <a:t>6. </a:t>
          </a:r>
          <a:r>
            <a:rPr lang="ko-KR" altLang="en-US" sz="1200" b="0" dirty="0" smtClean="0">
              <a:solidFill>
                <a:schemeClr val="tx1"/>
              </a:solidFill>
              <a:effectLst/>
            </a:rPr>
            <a:t>거북이 달린다</a:t>
          </a:r>
          <a:endParaRPr lang="ko-KR" altLang="en-US" sz="1200" b="0" dirty="0">
            <a:solidFill>
              <a:schemeClr val="tx1"/>
            </a:solidFill>
            <a:effectLst/>
          </a:endParaRPr>
        </a:p>
      </cdr:txBody>
    </cdr:sp>
  </cdr:relSizeAnchor>
  <cdr:relSizeAnchor xmlns:cdr="http://schemas.openxmlformats.org/drawingml/2006/chartDrawing">
    <cdr:from>
      <cdr:x>0.38462</cdr:x>
      <cdr:y>0.25048</cdr:y>
    </cdr:from>
    <cdr:to>
      <cdr:x>0.46405</cdr:x>
      <cdr:y>0.30587</cdr:y>
    </cdr:to>
    <cdr:sp macro="" textlink="">
      <cdr:nvSpPr>
        <cdr:cNvPr id="19" name="직사각형 18"/>
        <cdr:cNvSpPr/>
      </cdr:nvSpPr>
      <cdr:spPr>
        <a:xfrm xmlns:a="http://schemas.openxmlformats.org/drawingml/2006/main">
          <a:off x="3214710" y="1252546"/>
          <a:ext cx="663964" cy="276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1pPr>
          <a:lvl2pPr marL="457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2pPr>
          <a:lvl3pPr marL="914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3pPr>
          <a:lvl4pPr marL="1371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4pPr>
          <a:lvl5pPr marL="18288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5pPr>
          <a:lvl6pPr marL="22860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6pPr>
          <a:lvl7pPr marL="2743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7pPr>
          <a:lvl8pPr marL="3200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8pPr>
          <a:lvl9pPr marL="3657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9pPr>
        </a:lstStyle>
        <a:p xmlns:a="http://schemas.openxmlformats.org/drawingml/2006/main">
          <a:r>
            <a:rPr lang="en-US" altLang="ko-KR" sz="1200" b="0" dirty="0" smtClean="0">
              <a:solidFill>
                <a:schemeClr val="tx1"/>
              </a:solidFill>
              <a:effectLst/>
            </a:rPr>
            <a:t>7. </a:t>
          </a:r>
          <a:r>
            <a:rPr lang="ko-KR" altLang="en-US" sz="1200" b="0" dirty="0" err="1" smtClean="0">
              <a:solidFill>
                <a:schemeClr val="tx1"/>
              </a:solidFill>
              <a:effectLst/>
            </a:rPr>
            <a:t>마더</a:t>
          </a:r>
          <a:endParaRPr lang="ko-KR" altLang="en-US" sz="1200" b="0" dirty="0">
            <a:solidFill>
              <a:schemeClr val="tx1"/>
            </a:solidFill>
            <a:effectLst/>
          </a:endParaRPr>
        </a:p>
      </cdr:txBody>
    </cdr:sp>
  </cdr:relSizeAnchor>
  <cdr:relSizeAnchor xmlns:cdr="http://schemas.openxmlformats.org/drawingml/2006/chartDrawing">
    <cdr:from>
      <cdr:x>0.21368</cdr:x>
      <cdr:y>0.80762</cdr:y>
    </cdr:from>
    <cdr:to>
      <cdr:x>0.32994</cdr:x>
      <cdr:y>0.86301</cdr:y>
    </cdr:to>
    <cdr:sp macro="" textlink="">
      <cdr:nvSpPr>
        <cdr:cNvPr id="20" name="직사각형 19"/>
        <cdr:cNvSpPr/>
      </cdr:nvSpPr>
      <cdr:spPr>
        <a:xfrm xmlns:a="http://schemas.openxmlformats.org/drawingml/2006/main">
          <a:off x="1785950" y="4038628"/>
          <a:ext cx="971741" cy="276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1pPr>
          <a:lvl2pPr marL="457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2pPr>
          <a:lvl3pPr marL="914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3pPr>
          <a:lvl4pPr marL="1371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4pPr>
          <a:lvl5pPr marL="18288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5pPr>
          <a:lvl6pPr marL="22860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6pPr>
          <a:lvl7pPr marL="2743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7pPr>
          <a:lvl8pPr marL="3200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8pPr>
          <a:lvl9pPr marL="3657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9pPr>
        </a:lstStyle>
        <a:p xmlns:a="http://schemas.openxmlformats.org/drawingml/2006/main">
          <a:r>
            <a:rPr lang="en-US" altLang="ko-KR" sz="1200" b="0" dirty="0" smtClean="0">
              <a:solidFill>
                <a:schemeClr val="tx1"/>
              </a:solidFill>
              <a:effectLst/>
            </a:rPr>
            <a:t>8. </a:t>
          </a:r>
          <a:r>
            <a:rPr lang="ko-KR" altLang="en-US" sz="1200" b="0" dirty="0" err="1" smtClean="0">
              <a:solidFill>
                <a:schemeClr val="tx1"/>
              </a:solidFill>
              <a:effectLst/>
            </a:rPr>
            <a:t>워낭소리</a:t>
          </a:r>
          <a:endParaRPr lang="ko-KR" altLang="en-US" sz="1200" b="0" dirty="0">
            <a:solidFill>
              <a:schemeClr val="tx1"/>
            </a:solidFill>
            <a:effectLst/>
          </a:endParaRPr>
        </a:p>
      </cdr:txBody>
    </cdr:sp>
  </cdr:relSizeAnchor>
  <cdr:relSizeAnchor xmlns:cdr="http://schemas.openxmlformats.org/drawingml/2006/chartDrawing">
    <cdr:from>
      <cdr:x>0.7094</cdr:x>
      <cdr:y>0.29333</cdr:y>
    </cdr:from>
    <cdr:to>
      <cdr:x>0.90449</cdr:x>
      <cdr:y>0.34873</cdr:y>
    </cdr:to>
    <cdr:sp macro="" textlink="">
      <cdr:nvSpPr>
        <cdr:cNvPr id="21" name="직사각형 20"/>
        <cdr:cNvSpPr/>
      </cdr:nvSpPr>
      <cdr:spPr>
        <a:xfrm xmlns:a="http://schemas.openxmlformats.org/drawingml/2006/main">
          <a:off x="5929354" y="1466860"/>
          <a:ext cx="1630575" cy="276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1pPr>
          <a:lvl2pPr marL="457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2pPr>
          <a:lvl3pPr marL="914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3pPr>
          <a:lvl4pPr marL="1371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4pPr>
          <a:lvl5pPr marL="18288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5pPr>
          <a:lvl6pPr marL="22860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6pPr>
          <a:lvl7pPr marL="2743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7pPr>
          <a:lvl8pPr marL="3200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8pPr>
          <a:lvl9pPr marL="3657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9pPr>
        </a:lstStyle>
        <a:p xmlns:a="http://schemas.openxmlformats.org/drawingml/2006/main">
          <a:r>
            <a:rPr lang="en-US" altLang="ko-KR" sz="1200" b="0" dirty="0" smtClean="0">
              <a:solidFill>
                <a:schemeClr val="tx1"/>
              </a:solidFill>
              <a:effectLst/>
            </a:rPr>
            <a:t>9. </a:t>
          </a:r>
          <a:r>
            <a:rPr lang="ko-KR" altLang="en-US" sz="1200" b="0" dirty="0" err="1" smtClean="0">
              <a:solidFill>
                <a:schemeClr val="tx1"/>
              </a:solidFill>
              <a:effectLst/>
            </a:rPr>
            <a:t>굿모닝</a:t>
          </a:r>
          <a:r>
            <a:rPr lang="ko-KR" altLang="en-US" sz="1200" b="0" dirty="0" smtClean="0">
              <a:solidFill>
                <a:schemeClr val="tx1"/>
              </a:solidFill>
              <a:effectLst/>
            </a:rPr>
            <a:t> </a:t>
          </a:r>
          <a:r>
            <a:rPr lang="ko-KR" altLang="en-US" sz="1200" b="0" dirty="0" err="1" smtClean="0">
              <a:solidFill>
                <a:schemeClr val="tx1"/>
              </a:solidFill>
              <a:effectLst/>
            </a:rPr>
            <a:t>프레지던트</a:t>
          </a:r>
          <a:endParaRPr lang="ko-KR" altLang="en-US" sz="1200" b="0" dirty="0">
            <a:solidFill>
              <a:schemeClr val="tx1"/>
            </a:solidFill>
            <a:effectLst/>
          </a:endParaRPr>
        </a:p>
      </cdr:txBody>
    </cdr:sp>
  </cdr:relSizeAnchor>
  <cdr:relSizeAnchor xmlns:cdr="http://schemas.openxmlformats.org/drawingml/2006/chartDrawing">
    <cdr:from>
      <cdr:x>0.37607</cdr:x>
      <cdr:y>0.60762</cdr:y>
    </cdr:from>
    <cdr:to>
      <cdr:x>0.46567</cdr:x>
      <cdr:y>0.66301</cdr:y>
    </cdr:to>
    <cdr:sp macro="" textlink="">
      <cdr:nvSpPr>
        <cdr:cNvPr id="22" name="직사각형 21"/>
        <cdr:cNvSpPr/>
      </cdr:nvSpPr>
      <cdr:spPr>
        <a:xfrm xmlns:a="http://schemas.openxmlformats.org/drawingml/2006/main">
          <a:off x="3143272" y="3038496"/>
          <a:ext cx="748923" cy="276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1pPr>
          <a:lvl2pPr marL="457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2pPr>
          <a:lvl3pPr marL="914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3pPr>
          <a:lvl4pPr marL="1371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4pPr>
          <a:lvl5pPr marL="18288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5pPr>
          <a:lvl6pPr marL="22860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6pPr>
          <a:lvl7pPr marL="27432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7pPr>
          <a:lvl8pPr marL="32004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8pPr>
          <a:lvl9pPr marL="3657600" algn="l" defTabSz="914400" rtl="0" eaLnBrk="1" latinLnBrk="1" hangingPunct="1">
            <a:defRPr sz="1800" kern="1200">
              <a:solidFill>
                <a:sysClr val="window" lastClr="FFFFFF"/>
              </a:solidFill>
              <a:latin typeface="Arial"/>
            </a:defRPr>
          </a:lvl9pPr>
        </a:lstStyle>
        <a:p xmlns:a="http://schemas.openxmlformats.org/drawingml/2006/main">
          <a:r>
            <a:rPr lang="en-US" altLang="ko-KR" sz="1200" b="0" dirty="0" smtClean="0">
              <a:solidFill>
                <a:schemeClr val="tx1"/>
              </a:solidFill>
              <a:effectLst/>
            </a:rPr>
            <a:t>10. </a:t>
          </a:r>
          <a:r>
            <a:rPr lang="ko-KR" altLang="en-US" sz="1200" b="0" dirty="0" smtClean="0">
              <a:solidFill>
                <a:schemeClr val="tx1"/>
              </a:solidFill>
              <a:effectLst/>
            </a:rPr>
            <a:t>박쥐</a:t>
          </a:r>
          <a:endParaRPr lang="ko-KR" altLang="en-US" sz="1200" b="0" dirty="0">
            <a:solidFill>
              <a:schemeClr val="tx1"/>
            </a:solidFill>
            <a:effectLst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FEC1E58-A072-4AED-A2AE-6BFE86140197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DE4FA59-5733-4F90-AE0F-A08955A954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차트 14"/>
          <p:cNvGraphicFramePr/>
          <p:nvPr/>
        </p:nvGraphicFramePr>
        <p:xfrm>
          <a:off x="571472" y="1390636"/>
          <a:ext cx="8358246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33660" y="500044"/>
            <a:ext cx="421484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2009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년 한국 영화 흥행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Top 10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출처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한국영화진흥위원회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www.kofic.or.kr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209</TotalTime>
  <Words>50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테크닉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27</cp:revision>
  <dcterms:created xsi:type="dcterms:W3CDTF">2009-03-30T13:01:35Z</dcterms:created>
  <dcterms:modified xsi:type="dcterms:W3CDTF">2010-01-14T14:54:43Z</dcterms:modified>
</cp:coreProperties>
</file>