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6F3"/>
    <a:srgbClr val="005696"/>
    <a:srgbClr val="FF3300"/>
    <a:srgbClr val="F369C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9"/>
  <c:chart>
    <c:autoTitleDeleted val="1"/>
    <c:plotArea>
      <c:layout>
        <c:manualLayout>
          <c:layoutTarget val="inner"/>
          <c:xMode val="edge"/>
          <c:yMode val="edge"/>
          <c:x val="0.15128608684031092"/>
          <c:y val="9.1573112349170011E-2"/>
          <c:w val="0.530248829584402"/>
          <c:h val="0.81052321093615642"/>
        </c:manualLayout>
      </c:layout>
      <c:radarChart>
        <c:radarStyle val="marker"/>
        <c:ser>
          <c:idx val="0"/>
          <c:order val="0"/>
          <c:tx>
            <c:strRef>
              <c:f>Sheet1!$B$1</c:f>
              <c:strCache>
                <c:ptCount val="1"/>
                <c:pt idx="0">
                  <c:v> 미국 ACSI</c:v>
                </c:pt>
              </c:strCache>
            </c:strRef>
          </c:tx>
          <c:spPr>
            <a:ln w="63500">
              <a:solidFill>
                <a:srgbClr val="F369C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diamond"/>
            <c:size val="13"/>
            <c:spPr>
              <a:solidFill>
                <a:srgbClr val="FF3300"/>
              </a:solidFill>
              <a:ln>
                <a:solidFill>
                  <a:srgbClr val="F369C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Sheet1!$A$2:$A$9</c:f>
              <c:strCache>
                <c:ptCount val="8"/>
                <c:pt idx="0">
                  <c:v>공공행정</c:v>
                </c:pt>
                <c:pt idx="1">
                  <c:v>제조업</c:v>
                </c:pt>
                <c:pt idx="2">
                  <c:v>상하수도</c:v>
                </c:pt>
                <c:pt idx="3">
                  <c:v>금융</c:v>
                </c:pt>
                <c:pt idx="4">
                  <c:v>통신</c:v>
                </c:pt>
                <c:pt idx="5">
                  <c:v>음식/숙박</c:v>
                </c:pt>
                <c:pt idx="6">
                  <c:v>의료</c:v>
                </c:pt>
                <c:pt idx="7">
                  <c:v>전력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88</c:v>
                </c:pt>
                <c:pt idx="1">
                  <c:v>91</c:v>
                </c:pt>
                <c:pt idx="2">
                  <c:v>90</c:v>
                </c:pt>
                <c:pt idx="3">
                  <c:v>90</c:v>
                </c:pt>
                <c:pt idx="4">
                  <c:v>81</c:v>
                </c:pt>
                <c:pt idx="5">
                  <c:v>85</c:v>
                </c:pt>
                <c:pt idx="6">
                  <c:v>70</c:v>
                </c:pt>
                <c:pt idx="7">
                  <c:v>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한국 NCSI</c:v>
                </c:pt>
              </c:strCache>
            </c:strRef>
          </c:tx>
          <c:spPr>
            <a:ln w="63500">
              <a:solidFill>
                <a:srgbClr val="00B0F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diamond"/>
            <c:size val="13"/>
            <c:spPr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Sheet1!$A$2:$A$9</c:f>
              <c:strCache>
                <c:ptCount val="8"/>
                <c:pt idx="0">
                  <c:v>공공행정</c:v>
                </c:pt>
                <c:pt idx="1">
                  <c:v>제조업</c:v>
                </c:pt>
                <c:pt idx="2">
                  <c:v>상하수도</c:v>
                </c:pt>
                <c:pt idx="3">
                  <c:v>금융</c:v>
                </c:pt>
                <c:pt idx="4">
                  <c:v>통신</c:v>
                </c:pt>
                <c:pt idx="5">
                  <c:v>음식/숙박</c:v>
                </c:pt>
                <c:pt idx="6">
                  <c:v>의료</c:v>
                </c:pt>
                <c:pt idx="7">
                  <c:v>전력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76</c:v>
                </c:pt>
                <c:pt idx="1">
                  <c:v>85</c:v>
                </c:pt>
                <c:pt idx="2">
                  <c:v>70</c:v>
                </c:pt>
                <c:pt idx="3">
                  <c:v>82</c:v>
                </c:pt>
                <c:pt idx="4">
                  <c:v>80</c:v>
                </c:pt>
                <c:pt idx="5">
                  <c:v>73</c:v>
                </c:pt>
                <c:pt idx="6">
                  <c:v>85</c:v>
                </c:pt>
                <c:pt idx="7">
                  <c:v>88</c:v>
                </c:pt>
              </c:numCache>
            </c:numRef>
          </c:val>
        </c:ser>
        <c:axId val="137419392"/>
        <c:axId val="137476352"/>
      </c:radarChart>
      <c:catAx>
        <c:axId val="137419392"/>
        <c:scaling>
          <c:orientation val="minMax"/>
        </c:scaling>
        <c:axPos val="b"/>
        <c:majorGridlines/>
        <c:numFmt formatCode="yyyy/mm/dd" sourceLinked="1"/>
        <c:majorTickMark val="none"/>
        <c:tickLblPos val="nextTo"/>
        <c:txPr>
          <a:bodyPr/>
          <a:lstStyle/>
          <a:p>
            <a:pPr>
              <a:defRPr sz="1400"/>
            </a:pPr>
            <a:endParaRPr lang="ko-KR"/>
          </a:p>
        </c:txPr>
        <c:crossAx val="137476352"/>
        <c:crosses val="autoZero"/>
        <c:auto val="1"/>
        <c:lblAlgn val="ctr"/>
        <c:lblOffset val="100"/>
      </c:catAx>
      <c:valAx>
        <c:axId val="13747635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>
            <a:solidFill>
              <a:srgbClr val="00B0F0"/>
            </a:solidFill>
          </a:ln>
        </c:spPr>
        <c:txPr>
          <a:bodyPr/>
          <a:lstStyle/>
          <a:p>
            <a:pPr>
              <a:defRPr sz="1400">
                <a:latin typeface="+mj-lt"/>
              </a:defRPr>
            </a:pPr>
            <a:endParaRPr lang="ko-KR"/>
          </a:p>
        </c:txPr>
        <c:crossAx val="1374193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800970271924119"/>
          <c:y val="0.70618568489804412"/>
          <c:w val="0.17619629764426653"/>
          <c:h val="0.1946194651601765"/>
        </c:manualLayout>
      </c:layout>
      <c:txPr>
        <a:bodyPr/>
        <a:lstStyle/>
        <a:p>
          <a:pPr>
            <a:defRPr sz="1600">
              <a:latin typeface="+mj-lt"/>
            </a:defRPr>
          </a:pPr>
          <a:endParaRPr lang="ko-KR"/>
        </a:p>
      </c:txPr>
    </c:legend>
    <c:plotVisOnly val="1"/>
    <c:dispBlanksAs val="gap"/>
  </c:chart>
  <c:txPr>
    <a:bodyPr/>
    <a:lstStyle/>
    <a:p>
      <a:pPr>
        <a:defRPr sz="1800">
          <a:effectLst>
            <a:outerShdw blurRad="38100" dist="38100" dir="2700000" algn="tl">
              <a:srgbClr val="000000">
                <a:alpha val="43137"/>
              </a:srgbClr>
            </a:outerShdw>
          </a:effectLst>
        </a:defRPr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2008-08-29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2008-08-29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2008-08-29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2008-08-29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2008-08-29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2008-08-29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5D624C-A5BB-428F-9A9A-60C3D7839B23}" type="datetimeFigureOut">
              <a:rPr lang="ko-KR" altLang="en-US" smtClean="0"/>
              <a:pPr/>
              <a:t>2008-08-29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2008-08-29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2008-08-29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2008-08-29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2008-08-29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85D624C-A5BB-428F-9A9A-60C3D7839B23}" type="datetimeFigureOut">
              <a:rPr lang="ko-KR" altLang="en-US" smtClean="0"/>
              <a:pPr/>
              <a:t>2008-08-29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tx2">
                <a:lumMod val="10000"/>
              </a:schemeClr>
            </a:gs>
            <a:gs pos="60000">
              <a:schemeClr val="bg2">
                <a:shade val="38000"/>
                <a:satMod val="175000"/>
              </a:schemeClr>
            </a:gs>
            <a:gs pos="0">
              <a:schemeClr val="bg2">
                <a:shade val="30000"/>
                <a:satMod val="17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/>
        </p:nvGraphicFramePr>
        <p:xfrm>
          <a:off x="1142976" y="1428736"/>
          <a:ext cx="750099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28794" y="428604"/>
            <a:ext cx="528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2010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미 부문별 고객 만족도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중앙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77</TotalTime>
  <Words>7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도시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16</cp:revision>
  <dcterms:created xsi:type="dcterms:W3CDTF">2008-06-11T15:37:23Z</dcterms:created>
  <dcterms:modified xsi:type="dcterms:W3CDTF">2008-08-29T03:14:26Z</dcterms:modified>
</cp:coreProperties>
</file>