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4C31"/>
    <a:srgbClr val="4340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2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C0DD-041C-43BB-8B02-EF6B8B964BB2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57BE-6E49-41BE-B0D0-261208D32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타원 125"/>
          <p:cNvSpPr/>
          <p:nvPr/>
        </p:nvSpPr>
        <p:spPr>
          <a:xfrm>
            <a:off x="2786050" y="2928934"/>
            <a:ext cx="1928826" cy="1928826"/>
          </a:xfrm>
          <a:prstGeom prst="ellipse">
            <a:avLst/>
          </a:prstGeom>
          <a:gradFill>
            <a:gsLst>
              <a:gs pos="38000">
                <a:schemeClr val="tx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 descr="C:\Documents and Settings\loveme\My Documents\My Pictures\Microsoft Clip Organizer\j043395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9903" y="1357298"/>
            <a:ext cx="1292688" cy="1292688"/>
          </a:xfrm>
          <a:prstGeom prst="rect">
            <a:avLst/>
          </a:prstGeom>
          <a:noFill/>
        </p:spPr>
      </p:pic>
      <p:pic>
        <p:nvPicPr>
          <p:cNvPr id="1036" name="Picture 12" descr="C:\Documents and Settings\loveme\My Documents\My Pictures\Microsoft Clip Organizer\j04339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6719" y="3210866"/>
            <a:ext cx="1285884" cy="1285884"/>
          </a:xfrm>
          <a:prstGeom prst="rect">
            <a:avLst/>
          </a:prstGeom>
          <a:noFill/>
        </p:spPr>
      </p:pic>
      <p:pic>
        <p:nvPicPr>
          <p:cNvPr id="1037" name="Picture 13" descr="C:\Documents and Settings\loveme\My Documents\My Pictures\Microsoft Clip Organizer\j043487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9601" y="1222373"/>
            <a:ext cx="1551225" cy="1551225"/>
          </a:xfrm>
          <a:prstGeom prst="rect">
            <a:avLst/>
          </a:prstGeom>
          <a:noFill/>
        </p:spPr>
      </p:pic>
      <p:pic>
        <p:nvPicPr>
          <p:cNvPr id="1039" name="Picture 15" descr="C:\Documents and Settings\loveme\My Documents\My Pictures\Microsoft Clip Organizer\j043395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2716" y="707552"/>
            <a:ext cx="1292688" cy="1292688"/>
          </a:xfrm>
          <a:prstGeom prst="rect">
            <a:avLst/>
          </a:prstGeom>
          <a:noFill/>
        </p:spPr>
      </p:pic>
      <p:pic>
        <p:nvPicPr>
          <p:cNvPr id="1040" name="Picture 16" descr="C:\Documents and Settings\loveme\My Documents\My Pictures\Microsoft Clip Organizer\j043394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5143512"/>
            <a:ext cx="1357322" cy="1357322"/>
          </a:xfrm>
          <a:prstGeom prst="rect">
            <a:avLst/>
          </a:prstGeom>
          <a:noFill/>
        </p:spPr>
      </p:pic>
      <p:pic>
        <p:nvPicPr>
          <p:cNvPr id="1041" name="Picture 17" descr="C:\Documents and Settings\loveme\My Documents\My Pictures\Microsoft Clip Organizer\j043394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0364" y="3175147"/>
            <a:ext cx="1357322" cy="1357322"/>
          </a:xfrm>
          <a:prstGeom prst="rect">
            <a:avLst/>
          </a:prstGeom>
          <a:noFill/>
        </p:spPr>
      </p:pic>
      <p:pic>
        <p:nvPicPr>
          <p:cNvPr id="1042" name="Picture 18" descr="C:\Documents and Settings\loveme\My Documents\My Pictures\Microsoft Clip Organizer\j0431646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93332" y="5143512"/>
            <a:ext cx="1357322" cy="1357322"/>
          </a:xfrm>
          <a:prstGeom prst="rect">
            <a:avLst/>
          </a:prstGeom>
          <a:noFill/>
        </p:spPr>
      </p:pic>
      <p:pic>
        <p:nvPicPr>
          <p:cNvPr id="1044" name="Picture 20" descr="C:\Documents and Settings\loveme\My Documents\My Pictures\Microsoft Clip Organizer\j0433949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358082" y="3272099"/>
            <a:ext cx="1163419" cy="1163419"/>
          </a:xfrm>
          <a:prstGeom prst="rect">
            <a:avLst/>
          </a:prstGeom>
          <a:noFill/>
        </p:spPr>
      </p:pic>
      <p:pic>
        <p:nvPicPr>
          <p:cNvPr id="1047" name="Picture 23" descr="C:\Documents and Settings\loveme\Local Settings\Temporary Internet Files\Content.IE5\YZ52TET5\j0434888[1]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5786" y="3429000"/>
            <a:ext cx="1357322" cy="135732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14282" y="500042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커뮤니케이션 채널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5786" y="4753285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r>
              <a:rPr lang="en-US" altLang="ko-KR" sz="12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2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</a:t>
            </a:r>
            <a:endParaRPr lang="ko-KR" altLang="en-US" sz="12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43240" y="400050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리더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4678" y="6357958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 팀 리더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5008" y="4214818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00892" y="428625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서비스 엔지니어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72066" y="6366711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그래픽 디자이너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43570" y="2467269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고객센터 </a:t>
            </a:r>
            <a:r>
              <a:rPr lang="en-US" altLang="ko-KR" sz="1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안내요원</a:t>
            </a:r>
            <a:endParaRPr lang="en-US" altLang="ko-KR" sz="12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2396" y="2008993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고객</a:t>
            </a:r>
            <a:endParaRPr lang="en-US" altLang="ko-KR" sz="12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7620" y="2357430"/>
            <a:ext cx="107157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기획자</a:t>
            </a:r>
          </a:p>
        </p:txBody>
      </p:sp>
      <p:cxnSp>
        <p:nvCxnSpPr>
          <p:cNvPr id="42" name="직선 화살표 연결선 41"/>
          <p:cNvCxnSpPr>
            <a:stCxn id="1039" idx="1"/>
            <a:endCxn id="1037" idx="3"/>
          </p:cNvCxnSpPr>
          <p:nvPr/>
        </p:nvCxnSpPr>
        <p:spPr>
          <a:xfrm rot="10800000" flipV="1">
            <a:off x="6500826" y="1353896"/>
            <a:ext cx="921890" cy="644090"/>
          </a:xfrm>
          <a:prstGeom prst="straightConnector1">
            <a:avLst/>
          </a:prstGeom>
          <a:ln w="44450">
            <a:solidFill>
              <a:schemeClr val="accent3">
                <a:lumMod val="20000"/>
                <a:lumOff val="80000"/>
              </a:schemeClr>
            </a:solidFill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037" idx="1"/>
            <a:endCxn id="1035" idx="3"/>
          </p:cNvCxnSpPr>
          <p:nvPr/>
        </p:nvCxnSpPr>
        <p:spPr>
          <a:xfrm rot="10800000" flipV="1">
            <a:off x="4332591" y="1997986"/>
            <a:ext cx="617010" cy="5656"/>
          </a:xfrm>
          <a:prstGeom prst="straightConnector1">
            <a:avLst/>
          </a:prstGeom>
          <a:ln w="44450">
            <a:solidFill>
              <a:schemeClr val="accent3">
                <a:lumMod val="20000"/>
                <a:lumOff val="80000"/>
              </a:schemeClr>
            </a:solidFill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035" idx="2"/>
            <a:endCxn id="1041" idx="0"/>
          </p:cNvCxnSpPr>
          <p:nvPr/>
        </p:nvCxnSpPr>
        <p:spPr>
          <a:xfrm rot="5400000">
            <a:off x="3420056" y="2908955"/>
            <a:ext cx="525161" cy="7222"/>
          </a:xfrm>
          <a:prstGeom prst="straightConnector1">
            <a:avLst/>
          </a:prstGeom>
          <a:ln w="60325">
            <a:solidFill>
              <a:schemeClr val="tx2">
                <a:lumMod val="90000"/>
              </a:schemeClr>
            </a:solidFill>
            <a:headEnd type="triangle" w="sm" len="med"/>
            <a:tailEnd type="triangle" w="sm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041" idx="3"/>
            <a:endCxn id="1036" idx="1"/>
          </p:cNvCxnSpPr>
          <p:nvPr/>
        </p:nvCxnSpPr>
        <p:spPr>
          <a:xfrm>
            <a:off x="4357686" y="3853808"/>
            <a:ext cx="779033" cy="1588"/>
          </a:xfrm>
          <a:prstGeom prst="straightConnector1">
            <a:avLst/>
          </a:prstGeom>
          <a:ln w="60325">
            <a:solidFill>
              <a:schemeClr val="tx2">
                <a:lumMod val="90000"/>
              </a:schemeClr>
            </a:solidFill>
            <a:headEnd type="triangle" w="sm" len="med"/>
            <a:tailEnd type="triangle" w="sm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036" idx="2"/>
            <a:endCxn id="1042" idx="0"/>
          </p:cNvCxnSpPr>
          <p:nvPr/>
        </p:nvCxnSpPr>
        <p:spPr>
          <a:xfrm rot="5400000">
            <a:off x="5452446" y="4816297"/>
            <a:ext cx="646762" cy="7668"/>
          </a:xfrm>
          <a:prstGeom prst="straightConnector1">
            <a:avLst/>
          </a:prstGeom>
          <a:ln w="60325">
            <a:solidFill>
              <a:schemeClr val="tx2">
                <a:lumMod val="90000"/>
              </a:schemeClr>
            </a:solidFill>
            <a:headEnd type="triangle" w="sm" len="med"/>
            <a:tailEnd type="triangle" w="sm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36" idx="3"/>
            <a:endCxn id="1044" idx="1"/>
          </p:cNvCxnSpPr>
          <p:nvPr/>
        </p:nvCxnSpPr>
        <p:spPr>
          <a:xfrm>
            <a:off x="6422603" y="3853808"/>
            <a:ext cx="935479" cy="1"/>
          </a:xfrm>
          <a:prstGeom prst="straightConnector1">
            <a:avLst/>
          </a:prstGeom>
          <a:ln w="60325">
            <a:solidFill>
              <a:schemeClr val="tx2">
                <a:lumMod val="90000"/>
              </a:schemeClr>
            </a:solidFill>
            <a:headEnd type="triangle" w="sm" len="med"/>
            <a:tailEnd type="triangle" w="sm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41" idx="2"/>
            <a:endCxn id="1040" idx="0"/>
          </p:cNvCxnSpPr>
          <p:nvPr/>
        </p:nvCxnSpPr>
        <p:spPr>
          <a:xfrm rot="5400000">
            <a:off x="3373504" y="4837990"/>
            <a:ext cx="611043" cy="1588"/>
          </a:xfrm>
          <a:prstGeom prst="straightConnector1">
            <a:avLst/>
          </a:prstGeom>
          <a:ln w="60325">
            <a:solidFill>
              <a:schemeClr val="tx2">
                <a:lumMod val="90000"/>
              </a:schemeClr>
            </a:solidFill>
            <a:headEnd type="triangle" w="sm" len="med"/>
            <a:tailEnd type="triangle" w="sm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rot="10800000" flipV="1">
            <a:off x="2143108" y="2643182"/>
            <a:ext cx="1000132" cy="785818"/>
          </a:xfrm>
          <a:prstGeom prst="straightConnector1">
            <a:avLst/>
          </a:prstGeom>
          <a:ln w="60325">
            <a:solidFill>
              <a:schemeClr val="tx2">
                <a:lumMod val="90000"/>
              </a:schemeClr>
            </a:solidFill>
            <a:headEnd type="triangle" w="sm" len="med"/>
            <a:tailEnd type="triangle" w="sm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rot="10800000" flipV="1">
            <a:off x="2143109" y="3853808"/>
            <a:ext cx="785818" cy="3820"/>
          </a:xfrm>
          <a:prstGeom prst="straightConnector1">
            <a:avLst/>
          </a:prstGeom>
          <a:ln w="60325">
            <a:solidFill>
              <a:schemeClr val="tx2">
                <a:lumMod val="90000"/>
              </a:schemeClr>
            </a:solidFill>
            <a:headEnd type="triangle" w="sm" len="med"/>
            <a:tailEnd type="triangle" w="sm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10800000">
            <a:off x="2143108" y="4429134"/>
            <a:ext cx="1071570" cy="928692"/>
          </a:xfrm>
          <a:prstGeom prst="straightConnector1">
            <a:avLst/>
          </a:prstGeom>
          <a:ln w="60325">
            <a:solidFill>
              <a:schemeClr val="tx2">
                <a:lumMod val="90000"/>
              </a:schemeClr>
            </a:solidFill>
            <a:headEnd type="triangle" w="sm" len="med"/>
            <a:tailEnd type="triangle" w="sm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00232" y="250030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이슈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일정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/>
            </a:r>
            <a:br>
              <a:rPr lang="en-US" altLang="ko-KR" sz="1200" b="1" dirty="0" smtClean="0">
                <a:solidFill>
                  <a:schemeClr val="bg1"/>
                </a:solidFill>
              </a:rPr>
            </a:br>
            <a:r>
              <a:rPr lang="ko-KR" altLang="en-US" sz="1200" b="1" dirty="0" smtClean="0">
                <a:solidFill>
                  <a:schemeClr val="bg1"/>
                </a:solidFill>
              </a:rPr>
              <a:t>보고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71670" y="392906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이슈</a:t>
            </a:r>
            <a:r>
              <a:rPr lang="en-US" altLang="ko-KR" sz="1200" b="1" dirty="0">
                <a:solidFill>
                  <a:schemeClr val="bg1"/>
                </a:solidFill>
              </a:rPr>
              <a:t>/</a:t>
            </a:r>
            <a:r>
              <a:rPr lang="ko-KR" altLang="en-US" sz="1200" b="1" dirty="0">
                <a:solidFill>
                  <a:schemeClr val="bg1"/>
                </a:solidFill>
              </a:rPr>
              <a:t>일정 </a:t>
            </a:r>
            <a:r>
              <a:rPr lang="en-US" altLang="ko-KR" sz="1200" b="1" dirty="0">
                <a:solidFill>
                  <a:schemeClr val="bg1"/>
                </a:solidFill>
              </a:rPr>
              <a:t/>
            </a:r>
            <a:br>
              <a:rPr lang="en-US" altLang="ko-KR" sz="1200" b="1" dirty="0">
                <a:solidFill>
                  <a:schemeClr val="bg1"/>
                </a:solidFill>
              </a:rPr>
            </a:br>
            <a:r>
              <a:rPr lang="ko-KR" altLang="en-US" sz="1200" b="1" dirty="0">
                <a:solidFill>
                  <a:schemeClr val="bg1"/>
                </a:solidFill>
              </a:rPr>
              <a:t>보고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28794" y="4967599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이슈</a:t>
            </a:r>
            <a:r>
              <a:rPr lang="en-US" altLang="ko-KR" sz="1200" b="1" dirty="0">
                <a:solidFill>
                  <a:schemeClr val="bg1"/>
                </a:solidFill>
              </a:rPr>
              <a:t>/</a:t>
            </a:r>
            <a:r>
              <a:rPr lang="ko-KR" altLang="en-US" sz="1200" b="1" dirty="0">
                <a:solidFill>
                  <a:schemeClr val="bg1"/>
                </a:solidFill>
              </a:rPr>
              <a:t>일정 </a:t>
            </a:r>
            <a:r>
              <a:rPr lang="en-US" altLang="ko-KR" sz="1200" b="1" dirty="0">
                <a:solidFill>
                  <a:schemeClr val="bg1"/>
                </a:solidFill>
              </a:rPr>
              <a:t/>
            </a:r>
            <a:br>
              <a:rPr lang="en-US" altLang="ko-KR" sz="1200" b="1" dirty="0">
                <a:solidFill>
                  <a:schemeClr val="bg1"/>
                </a:solidFill>
              </a:rPr>
            </a:br>
            <a:r>
              <a:rPr lang="ko-KR" altLang="en-US" sz="1200" b="1" dirty="0">
                <a:solidFill>
                  <a:schemeClr val="bg1"/>
                </a:solidFill>
              </a:rPr>
              <a:t>보고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72198" y="1252823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기능개선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/>
            </a:r>
            <a:br>
              <a:rPr lang="en-US" altLang="ko-KR" sz="1200" b="1" dirty="0" smtClean="0">
                <a:solidFill>
                  <a:schemeClr val="bg1"/>
                </a:solidFill>
              </a:rPr>
            </a:br>
            <a:r>
              <a:rPr lang="ko-KR" altLang="en-US" sz="1200" b="1" dirty="0" smtClean="0">
                <a:solidFill>
                  <a:schemeClr val="bg1"/>
                </a:solidFill>
              </a:rPr>
              <a:t>요청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71934" y="142873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고객의견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/>
            </a:r>
            <a:br>
              <a:rPr lang="en-US" altLang="ko-KR" sz="1200" b="1" dirty="0" smtClean="0">
                <a:solidFill>
                  <a:schemeClr val="bg1"/>
                </a:solidFill>
              </a:rPr>
            </a:br>
            <a:r>
              <a:rPr lang="ko-KR" altLang="en-US" sz="1200" b="1" dirty="0" smtClean="0">
                <a:solidFill>
                  <a:schemeClr val="bg1"/>
                </a:solidFill>
              </a:rPr>
              <a:t>전달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14810" y="3324525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개발 일정 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협의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86512" y="328612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신규 장비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/>
            </a:r>
            <a:br>
              <a:rPr lang="en-US" altLang="ko-KR" sz="1200" b="1" dirty="0" smtClean="0">
                <a:solidFill>
                  <a:schemeClr val="bg1"/>
                </a:solidFill>
              </a:rPr>
            </a:br>
            <a:r>
              <a:rPr lang="ko-KR" altLang="en-US" sz="1200" b="1" dirty="0" smtClean="0">
                <a:solidFill>
                  <a:schemeClr val="bg1"/>
                </a:solidFill>
              </a:rPr>
              <a:t>요청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공급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57884" y="464344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기능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디자인협의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143372" y="5286388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디자인 일정 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협의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8" name="직선 화살표 연결선 117"/>
          <p:cNvCxnSpPr>
            <a:stCxn id="1040" idx="3"/>
            <a:endCxn id="1042" idx="1"/>
          </p:cNvCxnSpPr>
          <p:nvPr/>
        </p:nvCxnSpPr>
        <p:spPr>
          <a:xfrm>
            <a:off x="4357686" y="5822173"/>
            <a:ext cx="735646" cy="1588"/>
          </a:xfrm>
          <a:prstGeom prst="straightConnector1">
            <a:avLst/>
          </a:prstGeom>
          <a:ln w="60325">
            <a:solidFill>
              <a:schemeClr val="tx2">
                <a:lumMod val="90000"/>
              </a:schemeClr>
            </a:solidFill>
            <a:headEnd type="triangle" w="sm" len="med"/>
            <a:tailEnd type="triangle" w="sm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786182" y="271462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기획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기능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/>
            </a:r>
            <a:br>
              <a:rPr lang="en-US" altLang="ko-KR" sz="1200" b="1" dirty="0" smtClean="0">
                <a:solidFill>
                  <a:schemeClr val="bg1"/>
                </a:solidFill>
              </a:rPr>
            </a:br>
            <a:r>
              <a:rPr lang="ko-KR" altLang="en-US" sz="1200" b="1" dirty="0" smtClean="0">
                <a:solidFill>
                  <a:schemeClr val="bg1"/>
                </a:solidFill>
              </a:rPr>
              <a:t>협의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14744" y="464344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기능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디자인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/>
            </a:r>
            <a:br>
              <a:rPr lang="en-US" altLang="ko-KR" sz="1200" b="1" dirty="0" smtClean="0">
                <a:solidFill>
                  <a:schemeClr val="bg1"/>
                </a:solidFill>
              </a:rPr>
            </a:br>
            <a:r>
              <a:rPr lang="ko-KR" altLang="en-US" sz="1200" b="1" dirty="0" smtClean="0">
                <a:solidFill>
                  <a:schemeClr val="bg1"/>
                </a:solidFill>
              </a:rPr>
              <a:t>협의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00100" y="2967335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프로젝트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/>
            </a:r>
            <a:br>
              <a:rPr lang="en-US" altLang="ko-KR" sz="1200" b="1" dirty="0" smtClean="0">
                <a:solidFill>
                  <a:schemeClr val="bg1"/>
                </a:solidFill>
              </a:rPr>
            </a:br>
            <a:r>
              <a:rPr lang="ko-KR" altLang="en-US" sz="1200" b="1" dirty="0" smtClean="0">
                <a:solidFill>
                  <a:schemeClr val="bg1"/>
                </a:solidFill>
              </a:rPr>
              <a:t>방향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결정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46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2009-03-15T07:09:37Z</dcterms:created>
  <dcterms:modified xsi:type="dcterms:W3CDTF">2009-10-25T04:55:42Z</dcterms:modified>
</cp:coreProperties>
</file>