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932"/>
    <a:srgbClr val="364B5C"/>
    <a:srgbClr val="232B31"/>
    <a:srgbClr val="3A464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4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7D95-2C84-41D7-8C47-013379E2A1A2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A68-05FF-400A-904C-DBFBD54E4B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7D95-2C84-41D7-8C47-013379E2A1A2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A68-05FF-400A-904C-DBFBD54E4B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7D95-2C84-41D7-8C47-013379E2A1A2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A68-05FF-400A-904C-DBFBD54E4B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7D95-2C84-41D7-8C47-013379E2A1A2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A68-05FF-400A-904C-DBFBD54E4B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7D95-2C84-41D7-8C47-013379E2A1A2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A68-05FF-400A-904C-DBFBD54E4B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7D95-2C84-41D7-8C47-013379E2A1A2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A68-05FF-400A-904C-DBFBD54E4B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7D95-2C84-41D7-8C47-013379E2A1A2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A68-05FF-400A-904C-DBFBD54E4B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7D95-2C84-41D7-8C47-013379E2A1A2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A68-05FF-400A-904C-DBFBD54E4B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7D95-2C84-41D7-8C47-013379E2A1A2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A68-05FF-400A-904C-DBFBD54E4B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7D95-2C84-41D7-8C47-013379E2A1A2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A68-05FF-400A-904C-DBFBD54E4B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7D95-2C84-41D7-8C47-013379E2A1A2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A68-05FF-400A-904C-DBFBD54E4B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C7D95-2C84-41D7-8C47-013379E2A1A2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8DA68-05FF-400A-904C-DBFBD54E4B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rgbClr val="3A464C"/>
            </a:gs>
            <a:gs pos="65000">
              <a:srgbClr val="1E293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직선 연결선 37"/>
          <p:cNvCxnSpPr>
            <a:stCxn id="34" idx="1"/>
            <a:endCxn id="6" idx="3"/>
          </p:cNvCxnSpPr>
          <p:nvPr/>
        </p:nvCxnSpPr>
        <p:spPr>
          <a:xfrm rot="10800000" flipV="1">
            <a:off x="6429388" y="3536157"/>
            <a:ext cx="779696" cy="428628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  <a:effectLst>
            <a:outerShdw blurRad="381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6" idx="3"/>
            <a:endCxn id="35" idx="1"/>
          </p:cNvCxnSpPr>
          <p:nvPr/>
        </p:nvCxnSpPr>
        <p:spPr>
          <a:xfrm>
            <a:off x="6429388" y="3964785"/>
            <a:ext cx="785818" cy="1588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  <a:effectLst>
            <a:outerShdw blurRad="381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6" idx="3"/>
            <a:endCxn id="36" idx="1"/>
          </p:cNvCxnSpPr>
          <p:nvPr/>
        </p:nvCxnSpPr>
        <p:spPr>
          <a:xfrm>
            <a:off x="6429388" y="3964785"/>
            <a:ext cx="779696" cy="43475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  <a:effectLst>
            <a:outerShdw blurRad="381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6" idx="1"/>
            <a:endCxn id="45" idx="3"/>
          </p:cNvCxnSpPr>
          <p:nvPr/>
        </p:nvCxnSpPr>
        <p:spPr>
          <a:xfrm rot="10800000" flipV="1">
            <a:off x="6000760" y="5036355"/>
            <a:ext cx="422506" cy="428628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  <a:effectLst>
            <a:outerShdw blurRad="381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5" idx="3"/>
            <a:endCxn id="47" idx="1"/>
          </p:cNvCxnSpPr>
          <p:nvPr/>
        </p:nvCxnSpPr>
        <p:spPr>
          <a:xfrm>
            <a:off x="6000760" y="5464983"/>
            <a:ext cx="428628" cy="1588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  <a:effectLst>
            <a:outerShdw blurRad="381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53" idx="1"/>
            <a:endCxn id="52" idx="3"/>
          </p:cNvCxnSpPr>
          <p:nvPr/>
        </p:nvCxnSpPr>
        <p:spPr>
          <a:xfrm rot="10800000">
            <a:off x="6000760" y="2536025"/>
            <a:ext cx="493944" cy="1588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  <a:effectLst>
            <a:outerShdw blurRad="381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52" idx="3"/>
            <a:endCxn id="54" idx="1"/>
          </p:cNvCxnSpPr>
          <p:nvPr/>
        </p:nvCxnSpPr>
        <p:spPr>
          <a:xfrm>
            <a:off x="6000760" y="2536025"/>
            <a:ext cx="500066" cy="428628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  <a:effectLst>
            <a:outerShdw blurRad="381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6" idx="1"/>
            <a:endCxn id="57" idx="3"/>
          </p:cNvCxnSpPr>
          <p:nvPr/>
        </p:nvCxnSpPr>
        <p:spPr>
          <a:xfrm rot="10800000">
            <a:off x="4429124" y="3964785"/>
            <a:ext cx="1000132" cy="1588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7" idx="0"/>
            <a:endCxn id="52" idx="1"/>
          </p:cNvCxnSpPr>
          <p:nvPr/>
        </p:nvCxnSpPr>
        <p:spPr>
          <a:xfrm rot="5400000" flipH="1" flipV="1">
            <a:off x="3839761" y="2553885"/>
            <a:ext cx="1178727" cy="1143008"/>
          </a:xfrm>
          <a:prstGeom prst="straightConnector1">
            <a:avLst/>
          </a:prstGeom>
          <a:ln w="9525">
            <a:solidFill>
              <a:schemeClr val="tx1">
                <a:lumMod val="65000"/>
              </a:schemeClr>
            </a:solidFill>
            <a:tailEnd type="triangle"/>
          </a:ln>
          <a:effectLst>
            <a:outerShdw blurRad="381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7" idx="2"/>
            <a:endCxn id="45" idx="1"/>
          </p:cNvCxnSpPr>
          <p:nvPr/>
        </p:nvCxnSpPr>
        <p:spPr>
          <a:xfrm rot="16200000" flipH="1">
            <a:off x="3804042" y="4268396"/>
            <a:ext cx="1250165" cy="1143008"/>
          </a:xfrm>
          <a:prstGeom prst="straightConnector1">
            <a:avLst/>
          </a:prstGeom>
          <a:ln w="9525">
            <a:solidFill>
              <a:schemeClr val="tx1">
                <a:lumMod val="65000"/>
              </a:schemeClr>
            </a:solidFill>
            <a:tailEnd type="triangle"/>
          </a:ln>
          <a:effectLst>
            <a:outerShdw blurRad="381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6" idx="3"/>
            <a:endCxn id="67" idx="1"/>
          </p:cNvCxnSpPr>
          <p:nvPr/>
        </p:nvCxnSpPr>
        <p:spPr>
          <a:xfrm>
            <a:off x="5572132" y="6179363"/>
            <a:ext cx="428628" cy="1588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  <a:effectLst>
            <a:outerShdw blurRad="381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9" idx="3"/>
            <a:endCxn id="70" idx="1"/>
          </p:cNvCxnSpPr>
          <p:nvPr/>
        </p:nvCxnSpPr>
        <p:spPr>
          <a:xfrm>
            <a:off x="5572132" y="1750207"/>
            <a:ext cx="428628" cy="1588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  <a:effectLst>
            <a:outerShdw blurRad="381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7" idx="2"/>
            <a:endCxn id="66" idx="1"/>
          </p:cNvCxnSpPr>
          <p:nvPr/>
        </p:nvCxnSpPr>
        <p:spPr>
          <a:xfrm rot="16200000" flipH="1">
            <a:off x="3232538" y="4839900"/>
            <a:ext cx="1964545" cy="714380"/>
          </a:xfrm>
          <a:prstGeom prst="straightConnector1">
            <a:avLst/>
          </a:prstGeom>
          <a:ln w="9525">
            <a:solidFill>
              <a:schemeClr val="tx1">
                <a:lumMod val="65000"/>
              </a:schemeClr>
            </a:solidFill>
            <a:tailEnd type="triangle"/>
          </a:ln>
          <a:effectLst>
            <a:outerShdw blurRad="381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57" idx="0"/>
            <a:endCxn id="69" idx="1"/>
          </p:cNvCxnSpPr>
          <p:nvPr/>
        </p:nvCxnSpPr>
        <p:spPr>
          <a:xfrm rot="5400000" flipH="1" flipV="1">
            <a:off x="3232538" y="2375290"/>
            <a:ext cx="1964545" cy="714380"/>
          </a:xfrm>
          <a:prstGeom prst="straightConnector1">
            <a:avLst/>
          </a:prstGeom>
          <a:ln w="9525">
            <a:solidFill>
              <a:schemeClr val="tx1">
                <a:lumMod val="65000"/>
              </a:schemeClr>
            </a:solidFill>
            <a:tailEnd type="triangle"/>
          </a:ln>
          <a:effectLst>
            <a:outerShdw blurRad="381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57" idx="1"/>
          </p:cNvCxnSpPr>
          <p:nvPr/>
        </p:nvCxnSpPr>
        <p:spPr>
          <a:xfrm rot="10800000">
            <a:off x="2357422" y="3945395"/>
            <a:ext cx="928694" cy="19390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ffectLst>
            <a:outerShdw blurRad="381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78" idx="2"/>
            <a:endCxn id="87" idx="1"/>
          </p:cNvCxnSpPr>
          <p:nvPr/>
        </p:nvCxnSpPr>
        <p:spPr>
          <a:xfrm rot="16200000" flipH="1">
            <a:off x="1446588" y="4411272"/>
            <a:ext cx="1250165" cy="857256"/>
          </a:xfrm>
          <a:prstGeom prst="straightConnector1">
            <a:avLst/>
          </a:prstGeom>
          <a:ln w="9525">
            <a:solidFill>
              <a:schemeClr val="tx1">
                <a:lumMod val="65000"/>
              </a:schemeClr>
            </a:solidFill>
            <a:tailEnd type="triangle"/>
          </a:ln>
          <a:effectLst>
            <a:outerShdw blurRad="381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78" idx="0"/>
            <a:endCxn id="90" idx="1"/>
          </p:cNvCxnSpPr>
          <p:nvPr/>
        </p:nvCxnSpPr>
        <p:spPr>
          <a:xfrm rot="5400000" flipH="1" flipV="1">
            <a:off x="1573135" y="2677371"/>
            <a:ext cx="1068509" cy="928694"/>
          </a:xfrm>
          <a:prstGeom prst="straightConnector1">
            <a:avLst/>
          </a:prstGeom>
          <a:ln w="9525">
            <a:solidFill>
              <a:schemeClr val="tx1">
                <a:lumMod val="65000"/>
              </a:schemeClr>
            </a:solidFill>
            <a:tailEnd type="triangle"/>
          </a:ln>
          <a:effectLst>
            <a:outerShdw blurRad="381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5429256" y="3714752"/>
            <a:ext cx="1000132" cy="500066"/>
          </a:xfrm>
          <a:prstGeom prst="roundRect">
            <a:avLst>
              <a:gd name="adj" fmla="val 23945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381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 </a:t>
            </a:r>
            <a:r>
              <a:rPr lang="ko-KR" altLang="en-US" sz="1100" dirty="0" smtClean="0"/>
              <a:t>한강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살리기</a:t>
            </a:r>
            <a:endParaRPr lang="ko-KR" altLang="en-US" sz="11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7209084" y="3357562"/>
            <a:ext cx="1071570" cy="357190"/>
          </a:xfrm>
          <a:prstGeom prst="roundRect">
            <a:avLst>
              <a:gd name="adj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381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하수처리장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 </a:t>
            </a:r>
            <a:r>
              <a:rPr lang="ko-KR" altLang="en-US" sz="1000" dirty="0" smtClean="0"/>
              <a:t>확충</a:t>
            </a:r>
            <a:endParaRPr lang="ko-KR" altLang="en-US" sz="10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7215206" y="3786190"/>
            <a:ext cx="1071570" cy="357190"/>
          </a:xfrm>
          <a:prstGeom prst="roundRect">
            <a:avLst>
              <a:gd name="adj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381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정수장</a:t>
            </a:r>
            <a:r>
              <a:rPr lang="ko-KR" altLang="en-US" sz="1000" dirty="0" smtClean="0"/>
              <a:t> 건설</a:t>
            </a:r>
            <a:endParaRPr lang="ko-KR" altLang="en-US" sz="10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209084" y="4220940"/>
            <a:ext cx="1071570" cy="357190"/>
          </a:xfrm>
          <a:prstGeom prst="roundRect">
            <a:avLst>
              <a:gd name="adj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381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시민 환경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감시단 창설</a:t>
            </a:r>
            <a:endParaRPr lang="ko-KR" altLang="en-US" sz="10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000628" y="5214950"/>
            <a:ext cx="1000132" cy="500066"/>
          </a:xfrm>
          <a:prstGeom prst="roundRect">
            <a:avLst>
              <a:gd name="adj" fmla="val 17414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381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유람선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쓰레기</a:t>
            </a:r>
            <a:endParaRPr lang="ko-KR" altLang="en-US" sz="11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6423266" y="4857760"/>
            <a:ext cx="1071570" cy="357190"/>
          </a:xfrm>
          <a:prstGeom prst="roundRect">
            <a:avLst>
              <a:gd name="adj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381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쓰레기통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설치 확대</a:t>
            </a:r>
            <a:endParaRPr lang="ko-KR" altLang="en-US" sz="10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6429388" y="5286388"/>
            <a:ext cx="1071570" cy="357190"/>
          </a:xfrm>
          <a:prstGeom prst="roundRect">
            <a:avLst>
              <a:gd name="adj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381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집으로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가져가기 운동</a:t>
            </a:r>
            <a:endParaRPr lang="ko-KR" altLang="en-US" sz="10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000628" y="2285992"/>
            <a:ext cx="1000132" cy="500066"/>
          </a:xfrm>
          <a:prstGeom prst="roundRect">
            <a:avLst>
              <a:gd name="adj" fmla="val 23945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381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수질개선</a:t>
            </a:r>
            <a:endParaRPr lang="ko-KR" altLang="en-US" sz="11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6494704" y="2357430"/>
            <a:ext cx="1071570" cy="357190"/>
          </a:xfrm>
          <a:prstGeom prst="roundRect">
            <a:avLst>
              <a:gd name="adj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381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하수처리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시설 개선</a:t>
            </a:r>
            <a:endParaRPr lang="ko-KR" altLang="en-US" sz="10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6500826" y="2786058"/>
            <a:ext cx="1214446" cy="357190"/>
          </a:xfrm>
          <a:prstGeom prst="roundRect">
            <a:avLst>
              <a:gd name="adj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381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강물 속 쓰레기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꺼내기 행사</a:t>
            </a:r>
            <a:endParaRPr lang="ko-KR" altLang="en-US" sz="10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286116" y="3714752"/>
            <a:ext cx="1143008" cy="500066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381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폐수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폐기물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방출 방지</a:t>
            </a:r>
            <a:endParaRPr lang="en-US" altLang="ko-KR" sz="1100" dirty="0" smtClean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6000760" y="6000768"/>
            <a:ext cx="1071570" cy="357190"/>
          </a:xfrm>
          <a:prstGeom prst="roundRect">
            <a:avLst>
              <a:gd name="adj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381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수질 감시</a:t>
            </a:r>
            <a:endParaRPr lang="ko-KR" altLang="en-US" sz="10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4572000" y="1500174"/>
            <a:ext cx="1000132" cy="500066"/>
          </a:xfrm>
          <a:prstGeom prst="roundRect">
            <a:avLst>
              <a:gd name="adj" fmla="val 21769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381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선박의 폐수 방출 방지</a:t>
            </a:r>
            <a:endParaRPr lang="ko-KR" altLang="en-US" sz="11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000760" y="1571612"/>
            <a:ext cx="1071570" cy="357190"/>
          </a:xfrm>
          <a:prstGeom prst="roundRect">
            <a:avLst>
              <a:gd name="adj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381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폐유방출 감시</a:t>
            </a:r>
            <a:endParaRPr lang="ko-KR" altLang="en-US" sz="10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928662" y="3675972"/>
            <a:ext cx="1428760" cy="538846"/>
          </a:xfrm>
          <a:prstGeom prst="roundRect">
            <a:avLst>
              <a:gd name="adj" fmla="val 47667"/>
            </a:avLst>
          </a:prstGeom>
          <a:solidFill>
            <a:schemeClr val="accent3">
              <a:lumMod val="75000"/>
            </a:schemeClr>
          </a:solidFill>
          <a:ln w="25400">
            <a:solidFill>
              <a:schemeClr val="bg2">
                <a:lumMod val="20000"/>
                <a:lumOff val="80000"/>
              </a:schemeClr>
            </a:solidFill>
          </a:ln>
          <a:effectLst>
            <a:outerShdw blurRad="381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법적 제재</a:t>
            </a:r>
            <a:endParaRPr lang="ko-KR" altLang="en-US" sz="1200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2500298" y="5214950"/>
            <a:ext cx="1000132" cy="500066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381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형량 강화</a:t>
            </a:r>
            <a:endParaRPr lang="ko-KR" altLang="en-US" sz="1200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2571736" y="2357430"/>
            <a:ext cx="1000132" cy="500066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381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강력한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벌금</a:t>
            </a:r>
            <a:endParaRPr lang="ko-KR" altLang="en-US" sz="12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4572000" y="5929330"/>
            <a:ext cx="1000132" cy="500066"/>
          </a:xfrm>
          <a:prstGeom prst="roundRect">
            <a:avLst>
              <a:gd name="adj" fmla="val 21769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381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산업 및 농업 폐기물</a:t>
            </a:r>
            <a:endParaRPr lang="ko-KR" altLang="en-US" sz="1100" dirty="0"/>
          </a:p>
        </p:txBody>
      </p:sp>
      <p:grpSp>
        <p:nvGrpSpPr>
          <p:cNvPr id="182" name="그룹 181"/>
          <p:cNvGrpSpPr/>
          <p:nvPr/>
        </p:nvGrpSpPr>
        <p:grpSpPr>
          <a:xfrm>
            <a:off x="1000100" y="3324511"/>
            <a:ext cx="4846898" cy="433161"/>
            <a:chOff x="1071538" y="3110197"/>
            <a:chExt cx="4846898" cy="433161"/>
          </a:xfrm>
        </p:grpSpPr>
        <p:sp>
          <p:nvSpPr>
            <p:cNvPr id="179" name="TextBox 178"/>
            <p:cNvSpPr txBox="1"/>
            <p:nvPr/>
          </p:nvSpPr>
          <p:spPr>
            <a:xfrm>
              <a:off x="5418370" y="3137126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Tahoma" pitchFamily="34" charset="0"/>
                </a:rPr>
                <a:t>1</a:t>
              </a:r>
              <a:endParaRPr lang="ko-KR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346668" y="3143248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Tahoma" pitchFamily="34" charset="0"/>
                </a:rPr>
                <a:t>2</a:t>
              </a:r>
              <a:endParaRPr lang="ko-KR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071538" y="3110197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cs typeface="Tahoma" pitchFamily="34" charset="0"/>
                </a:rPr>
                <a:t>3</a:t>
              </a:r>
              <a:endParaRPr lang="ko-KR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5236976" y="3236720"/>
            <a:ext cx="3280812" cy="1456130"/>
          </a:xfrm>
          <a:prstGeom prst="roundRect">
            <a:avLst>
              <a:gd name="adj" fmla="val 13641"/>
            </a:avLst>
          </a:prstGeom>
          <a:noFill/>
          <a:ln w="127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85786" y="671436"/>
            <a:ext cx="442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한강을 살리는 방법은 무엇일까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45</Words>
  <Application>Microsoft Office PowerPoint</Application>
  <PresentationFormat>화면 슬라이드 쇼(4:3)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12</cp:revision>
  <dcterms:created xsi:type="dcterms:W3CDTF">2009-04-23T05:45:18Z</dcterms:created>
  <dcterms:modified xsi:type="dcterms:W3CDTF">2009-04-25T11:12:25Z</dcterms:modified>
</cp:coreProperties>
</file>