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3B"/>
    <a:srgbClr val="16778E"/>
    <a:srgbClr val="58746B"/>
    <a:srgbClr val="273735"/>
    <a:srgbClr val="4F6961"/>
    <a:srgbClr val="223B3C"/>
    <a:srgbClr val="467172"/>
    <a:srgbClr val="3F6779"/>
    <a:srgbClr val="113A4D"/>
    <a:srgbClr val="4570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9.5852353853173339E-2"/>
          <c:y val="0.11111022233954007"/>
          <c:w val="0.81585970858028811"/>
          <c:h val="0.8088199024395447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보급률</c:v>
                </c:pt>
              </c:strCache>
            </c:strRef>
          </c:tx>
          <c:spPr>
            <a:ln w="76200" cap="sq">
              <a:solidFill>
                <a:schemeClr val="tx2">
                  <a:lumMod val="75000"/>
                </a:schemeClr>
              </a:solidFill>
              <a:prstDash val="solid"/>
              <a:round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/>
              </a:sp3d>
            </c:spPr>
          </c:marker>
          <c:dLbls>
            <c:dLbl>
              <c:idx val="0"/>
              <c:layout>
                <c:manualLayout>
                  <c:x val="3.2432303595871376E-2"/>
                  <c:y val="8.4655492141704012E-3"/>
                </c:manualLayout>
              </c:layout>
              <c:dLblPos val="t"/>
              <c:showVal val="1"/>
            </c:dLbl>
            <c:dLbl>
              <c:idx val="2"/>
              <c:layout>
                <c:manualLayout>
                  <c:x val="-3.7837687528516607E-2"/>
                  <c:y val="2.5396647642511191E-2"/>
                </c:manualLayout>
              </c:layout>
              <c:dLblPos val="t"/>
              <c:showVal val="1"/>
            </c:dLbl>
            <c:dLbl>
              <c:idx val="3"/>
              <c:layout>
                <c:manualLayout>
                  <c:x val="-1.9819741086365836E-2"/>
                  <c:y val="0"/>
                </c:manualLayout>
              </c:layout>
              <c:dLblPos val="t"/>
              <c:showVal val="1"/>
            </c:dLbl>
            <c:dLbl>
              <c:idx val="4"/>
              <c:layout>
                <c:manualLayout>
                  <c:x val="-3.0630508951656293E-2"/>
                  <c:y val="1.2913850927233164E-3"/>
                </c:manualLayout>
              </c:layout>
              <c:dLblPos val="t"/>
              <c:showVal val="1"/>
            </c:dLbl>
            <c:dLbl>
              <c:idx val="6"/>
              <c:layout>
                <c:manualLayout>
                  <c:x val="-3.6035892884301528E-2"/>
                  <c:y val="5.6436994761136054E-3"/>
                </c:manualLayout>
              </c:layout>
              <c:dLblPos val="t"/>
              <c:showVal val="1"/>
            </c:dLbl>
            <c:txPr>
              <a:bodyPr/>
              <a:lstStyle/>
              <a:p>
                <a:pPr>
                  <a:defRPr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Tahoma" pitchFamily="34" charset="0"/>
                  </a:defRPr>
                </a:pPr>
                <a:endParaRPr lang="ko-KR"/>
              </a:p>
            </c:txPr>
            <c:dLblPos val="t"/>
            <c:showVal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 formatCode="0.0%">
                  <c:v>1.0000000000000002E-3</c:v>
                </c:pt>
                <c:pt idx="1">
                  <c:v>1.0000000000000002E-2</c:v>
                </c:pt>
                <c:pt idx="2">
                  <c:v>0.1</c:v>
                </c:pt>
                <c:pt idx="3">
                  <c:v>0.5</c:v>
                </c:pt>
                <c:pt idx="4">
                  <c:v>0.9</c:v>
                </c:pt>
                <c:pt idx="5">
                  <c:v>0.99</c:v>
                </c:pt>
                <c:pt idx="6" formatCode="0.0%">
                  <c:v>0.999</c:v>
                </c:pt>
              </c:numCache>
            </c:numRef>
          </c:val>
          <c:smooth val="1"/>
        </c:ser>
        <c:dLbls>
          <c:showVal val="1"/>
        </c:dLbls>
        <c:hiLowLines/>
        <c:marker val="1"/>
        <c:axId val="145234176"/>
        <c:axId val="147444480"/>
      </c:lineChart>
      <c:catAx>
        <c:axId val="145234176"/>
        <c:scaling>
          <c:orientation val="minMax"/>
        </c:scaling>
        <c:axPos val="b"/>
        <c:majorGridlines>
          <c:spPr>
            <a:ln w="6350">
              <a:solidFill>
                <a:schemeClr val="tx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 w="25400">
            <a:solidFill>
              <a:schemeClr val="tx1">
                <a:lumMod val="75000"/>
              </a:schemeClr>
            </a:solidFill>
          </a:ln>
        </c:spPr>
        <c:crossAx val="147444480"/>
        <c:crosses val="autoZero"/>
        <c:auto val="1"/>
        <c:lblAlgn val="ctr"/>
        <c:lblOffset val="200"/>
      </c:catAx>
      <c:valAx>
        <c:axId val="147444480"/>
        <c:scaling>
          <c:orientation val="minMax"/>
          <c:max val="1"/>
          <c:min val="0"/>
        </c:scaling>
        <c:axPos val="l"/>
        <c:majorGridlines>
          <c:spPr>
            <a:ln w="0">
              <a:solidFill>
                <a:schemeClr val="tx1">
                  <a:lumMod val="65000"/>
                </a:schemeClr>
              </a:solidFill>
            </a:ln>
          </c:spPr>
        </c:majorGridlines>
        <c:numFmt formatCode="0%" sourceLinked="0"/>
        <c:tickLblPos val="nextTo"/>
        <c:spPr>
          <a:noFill/>
          <a:ln w="25400">
            <a:solidFill>
              <a:schemeClr val="tx1">
                <a:lumMod val="75000"/>
              </a:schemeClr>
            </a:solidFill>
          </a:ln>
        </c:spPr>
        <c:txPr>
          <a:bodyPr/>
          <a:lstStyle/>
          <a:p>
            <a: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ko-KR"/>
          </a:p>
        </c:txPr>
        <c:crossAx val="145234176"/>
        <c:crosses val="autoZero"/>
        <c:crossBetween val="midCat"/>
      </c:valAx>
      <c:spPr>
        <a:noFill/>
        <a:ln w="6350">
          <a:solidFill>
            <a:schemeClr val="tx1"/>
          </a:solidFill>
        </a:ln>
      </c:spPr>
    </c:plotArea>
    <c:plotVisOnly val="1"/>
  </c:chart>
  <c:spPr>
    <a:noFill/>
  </c:spPr>
  <c:txPr>
    <a:bodyPr/>
    <a:lstStyle/>
    <a:p>
      <a:pPr>
        <a:defRPr sz="12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6778E"/>
            </a:gs>
            <a:gs pos="100000">
              <a:srgbClr val="07323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857356" y="4929197"/>
            <a:ext cx="2000264" cy="678111"/>
          </a:xfrm>
          <a:prstGeom prst="roundRect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7620" y="2321161"/>
            <a:ext cx="1857388" cy="2782781"/>
          </a:xfrm>
          <a:prstGeom prst="roundRect">
            <a:avLst>
              <a:gd name="adj" fmla="val 7831"/>
            </a:avLst>
          </a:prstGeom>
          <a:ln w="41275">
            <a:solidFill>
              <a:schemeClr val="accent6"/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15008" y="1618504"/>
            <a:ext cx="2000264" cy="714380"/>
          </a:xfrm>
          <a:prstGeom prst="roundRect">
            <a:avLst>
              <a:gd name="adj" fmla="val 7831"/>
            </a:avLst>
          </a:prstGeom>
          <a:ln w="41275">
            <a:solidFill>
              <a:schemeClr val="accent4"/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8" y="642918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디지털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TV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보급률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커브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238248" y="1428736"/>
          <a:ext cx="7048528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918890" y="5714130"/>
            <a:ext cx="5736885" cy="428628"/>
            <a:chOff x="1823618" y="5857006"/>
            <a:chExt cx="5736885" cy="428628"/>
          </a:xfrm>
        </p:grpSpPr>
        <p:grpSp>
          <p:nvGrpSpPr>
            <p:cNvPr id="8" name="그룹 7"/>
            <p:cNvGrpSpPr/>
            <p:nvPr/>
          </p:nvGrpSpPr>
          <p:grpSpPr>
            <a:xfrm>
              <a:off x="1823618" y="5857006"/>
              <a:ext cx="5736885" cy="428628"/>
              <a:chOff x="1828784" y="6072206"/>
              <a:chExt cx="5736885" cy="428628"/>
            </a:xfrm>
          </p:grpSpPr>
          <p:cxnSp>
            <p:nvCxnSpPr>
              <p:cNvPr id="28" name="직선 연결선 27"/>
              <p:cNvCxnSpPr/>
              <p:nvPr/>
            </p:nvCxnSpPr>
            <p:spPr>
              <a:xfrm rot="5400000">
                <a:off x="1615264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3529589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5400000">
                <a:off x="5439602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5400000">
                <a:off x="7350561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/>
            <p:cNvCxnSpPr/>
            <p:nvPr/>
          </p:nvCxnSpPr>
          <p:spPr>
            <a:xfrm>
              <a:off x="1857356" y="6072206"/>
              <a:ext cx="1857388" cy="1588"/>
            </a:xfrm>
            <a:prstGeom prst="straightConnector1">
              <a:avLst/>
            </a:prstGeom>
            <a:ln w="41275">
              <a:solidFill>
                <a:schemeClr val="accent3"/>
              </a:solidFill>
              <a:headEnd type="triangle"/>
              <a:tailEnd type="triangle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786182" y="6072206"/>
              <a:ext cx="1857388" cy="1588"/>
            </a:xfrm>
            <a:prstGeom prst="straightConnector1">
              <a:avLst/>
            </a:prstGeom>
            <a:ln w="41275">
              <a:solidFill>
                <a:schemeClr val="accent6"/>
              </a:solidFill>
              <a:headEnd type="triangle"/>
              <a:tailEnd type="triangle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691562" y="6072206"/>
              <a:ext cx="1857388" cy="1588"/>
            </a:xfrm>
            <a:prstGeom prst="straightConnector1">
              <a:avLst/>
            </a:prstGeom>
            <a:ln w="41275">
              <a:solidFill>
                <a:schemeClr val="accent4"/>
              </a:solidFill>
              <a:headEnd type="triangle"/>
              <a:tailEnd type="triangle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57810" y="595529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태동기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6636" y="595529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성장기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5462" y="595529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성숙기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10</cp:revision>
  <dcterms:created xsi:type="dcterms:W3CDTF">2008-06-22T06:52:11Z</dcterms:created>
  <dcterms:modified xsi:type="dcterms:W3CDTF">2009-03-30T05:34:05Z</dcterms:modified>
</cp:coreProperties>
</file>