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23B"/>
    <a:srgbClr val="16778E"/>
    <a:srgbClr val="58746B"/>
    <a:srgbClr val="273735"/>
    <a:srgbClr val="4F6961"/>
    <a:srgbClr val="223B3C"/>
    <a:srgbClr val="467172"/>
    <a:srgbClr val="3F6779"/>
    <a:srgbClr val="113A4D"/>
    <a:srgbClr val="45708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4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>
        <c:manualLayout>
          <c:layoutTarget val="inner"/>
          <c:xMode val="edge"/>
          <c:yMode val="edge"/>
          <c:x val="9.5852353853173311E-2"/>
          <c:y val="0.11111022233954007"/>
          <c:w val="0.815859708580288"/>
          <c:h val="0.8088199024395446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보급률</c:v>
                </c:pt>
              </c:strCache>
            </c:strRef>
          </c:tx>
          <c:spPr>
            <a:ln w="76200" cap="sq">
              <a:solidFill>
                <a:schemeClr val="accent2"/>
              </a:solidFill>
              <a:prstDash val="solid"/>
              <a:round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10"/>
            <c:spPr>
              <a:solidFill>
                <a:schemeClr val="accent2"/>
              </a:solidFill>
              <a:ln w="12700">
                <a:solidFill>
                  <a:schemeClr val="tx1"/>
                </a:solidFill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38100"/>
              </a:sp3d>
            </c:spPr>
          </c:marker>
          <c:dLbls>
            <c:dLbl>
              <c:idx val="0"/>
              <c:layout>
                <c:manualLayout>
                  <c:x val="3.2432303595871362E-2"/>
                  <c:y val="8.465549214170396E-3"/>
                </c:manualLayout>
              </c:layout>
              <c:dLblPos val="t"/>
              <c:showVal val="1"/>
            </c:dLbl>
            <c:dLbl>
              <c:idx val="2"/>
              <c:layout>
                <c:manualLayout>
                  <c:x val="-3.7837687528516593E-2"/>
                  <c:y val="2.5396647642511188E-2"/>
                </c:manualLayout>
              </c:layout>
              <c:dLblPos val="t"/>
              <c:showVal val="1"/>
            </c:dLbl>
            <c:dLbl>
              <c:idx val="3"/>
              <c:layout>
                <c:manualLayout>
                  <c:x val="-1.9819741086365833E-2"/>
                  <c:y val="0"/>
                </c:manualLayout>
              </c:layout>
              <c:dLblPos val="t"/>
              <c:showVal val="1"/>
            </c:dLbl>
            <c:dLbl>
              <c:idx val="4"/>
              <c:layout>
                <c:manualLayout>
                  <c:x val="-3.0630508951656289E-2"/>
                  <c:y val="1.2913850927233162E-3"/>
                </c:manualLayout>
              </c:layout>
              <c:dLblPos val="t"/>
              <c:showVal val="1"/>
            </c:dLbl>
            <c:dLbl>
              <c:idx val="6"/>
              <c:layout>
                <c:manualLayout>
                  <c:x val="-3.6035892884301514E-2"/>
                  <c:y val="5.6436994761136037E-3"/>
                </c:manualLayout>
              </c:layout>
              <c:dLblPos val="t"/>
              <c:showVal val="1"/>
            </c:dLbl>
            <c:txPr>
              <a:bodyPr/>
              <a:lstStyle/>
              <a:p>
                <a:pPr>
                  <a:defRPr>
                    <a:effectLst/>
                    <a:latin typeface="Tahoma" pitchFamily="34" charset="0"/>
                    <a:cs typeface="Tahoma" pitchFamily="34" charset="0"/>
                  </a:defRPr>
                </a:pPr>
                <a:endParaRPr lang="ko-KR"/>
              </a:p>
            </c:txPr>
            <c:dLblPos val="t"/>
            <c:showVal val="1"/>
          </c:dLbls>
          <c:cat>
            <c:numRef>
              <c:f>Sheet1!$A$2:$A$8</c:f>
              <c:numCache>
                <c:formatCode>0%</c:formatCode>
                <c:ptCount val="7"/>
              </c:numCache>
            </c:numRef>
          </c:cat>
          <c:val>
            <c:numRef>
              <c:f>Sheet1!$B$2:$B$8</c:f>
              <c:numCache>
                <c:formatCode>0%</c:formatCode>
                <c:ptCount val="7"/>
                <c:pt idx="0" formatCode="0.0%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0.5</c:v>
                </c:pt>
                <c:pt idx="4">
                  <c:v>0.9</c:v>
                </c:pt>
                <c:pt idx="5">
                  <c:v>0.99</c:v>
                </c:pt>
                <c:pt idx="6" formatCode="0.0%">
                  <c:v>0.999</c:v>
                </c:pt>
              </c:numCache>
            </c:numRef>
          </c:val>
          <c:smooth val="1"/>
        </c:ser>
        <c:dLbls>
          <c:showVal val="1"/>
        </c:dLbls>
        <c:hiLowLines/>
        <c:marker val="1"/>
        <c:axId val="141881728"/>
        <c:axId val="141883264"/>
      </c:lineChart>
      <c:catAx>
        <c:axId val="141881728"/>
        <c:scaling>
          <c:orientation val="minMax"/>
        </c:scaling>
        <c:axPos val="b"/>
        <c:majorGridlines>
          <c:spPr>
            <a:ln w="6350">
              <a:solidFill>
                <a:schemeClr val="bg1">
                  <a:lumMod val="50000"/>
                </a:schemeClr>
              </a:solidFill>
            </a:ln>
          </c:spPr>
        </c:majorGridlines>
        <c:numFmt formatCode="0.0%" sourceLinked="1"/>
        <c:tickLblPos val="nextTo"/>
        <c:spPr>
          <a:ln w="25400">
            <a:solidFill>
              <a:schemeClr val="tx1">
                <a:lumMod val="75000"/>
              </a:schemeClr>
            </a:solidFill>
          </a:ln>
        </c:spPr>
        <c:crossAx val="141883264"/>
        <c:crosses val="autoZero"/>
        <c:auto val="1"/>
        <c:lblAlgn val="ctr"/>
        <c:lblOffset val="200"/>
      </c:catAx>
      <c:valAx>
        <c:axId val="141883264"/>
        <c:scaling>
          <c:orientation val="minMax"/>
          <c:max val="1"/>
          <c:min val="0"/>
        </c:scaling>
        <c:axPos val="l"/>
        <c:majorGridlines>
          <c:spPr>
            <a:ln w="0">
              <a:solidFill>
                <a:schemeClr val="bg1">
                  <a:lumMod val="65000"/>
                </a:schemeClr>
              </a:solidFill>
            </a:ln>
          </c:spPr>
        </c:majorGridlines>
        <c:numFmt formatCode="0%" sourceLinked="0"/>
        <c:tickLblPos val="nextTo"/>
        <c:spPr>
          <a:noFill/>
          <a:ln w="25400"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>
                <a:effectLst/>
              </a:defRPr>
            </a:pPr>
            <a:endParaRPr lang="ko-KR"/>
          </a:p>
        </c:txPr>
        <c:crossAx val="141881728"/>
        <c:crosses val="autoZero"/>
        <c:crossBetween val="midCat"/>
      </c:valAx>
      <c:spPr>
        <a:noFill/>
        <a:ln w="6350">
          <a:solidFill>
            <a:schemeClr val="bg1">
              <a:lumMod val="50000"/>
            </a:schemeClr>
          </a:solidFill>
        </a:ln>
      </c:spPr>
    </c:plotArea>
    <c:plotVisOnly val="1"/>
  </c:chart>
  <c:spPr>
    <a:noFill/>
  </c:spPr>
  <c:txPr>
    <a:bodyPr/>
    <a:lstStyle/>
    <a:p>
      <a:pPr>
        <a:defRPr sz="1200"/>
      </a:pPr>
      <a:endParaRPr lang="ko-K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A1570-6D64-4BCA-823C-3E35D8774A7C}" type="datetimeFigureOut">
              <a:rPr lang="ko-KR" altLang="en-US" smtClean="0"/>
              <a:pPr/>
              <a:t>2009-03-30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6000">
              <a:schemeClr val="bg1">
                <a:tint val="80000"/>
                <a:satMod val="300000"/>
              </a:schemeClr>
            </a:gs>
            <a:gs pos="90000">
              <a:schemeClr val="accent5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1857356" y="4929197"/>
            <a:ext cx="2000264" cy="678111"/>
          </a:xfrm>
          <a:prstGeom prst="roundRect">
            <a:avLst/>
          </a:prstGeom>
          <a:ln w="41275">
            <a:solidFill>
              <a:schemeClr val="accent3"/>
            </a:solidFill>
            <a:prstDash val="sysDot"/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57620" y="2321161"/>
            <a:ext cx="1857388" cy="2782781"/>
          </a:xfrm>
          <a:prstGeom prst="roundRect">
            <a:avLst>
              <a:gd name="adj" fmla="val 7831"/>
            </a:avLst>
          </a:prstGeom>
          <a:ln w="41275">
            <a:solidFill>
              <a:schemeClr val="accent6"/>
            </a:solidFill>
            <a:prstDash val="sysDot"/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15008" y="1618504"/>
            <a:ext cx="2000264" cy="714380"/>
          </a:xfrm>
          <a:prstGeom prst="roundRect">
            <a:avLst>
              <a:gd name="adj" fmla="val 7831"/>
            </a:avLst>
          </a:prstGeom>
          <a:ln w="41275">
            <a:solidFill>
              <a:schemeClr val="accent4"/>
            </a:solidFill>
            <a:prstDash val="sysDot"/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67008" y="571480"/>
            <a:ext cx="3786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lt"/>
              </a:rPr>
              <a:t>디지털 </a:t>
            </a:r>
            <a:r>
              <a:rPr lang="en-US" altLang="ko-KR" sz="2800" b="1" dirty="0" smtClean="0">
                <a:latin typeface="+mj-lt"/>
              </a:rPr>
              <a:t>TV </a:t>
            </a:r>
            <a:r>
              <a:rPr lang="ko-KR" altLang="en-US" sz="2800" b="1" dirty="0" smtClean="0">
                <a:latin typeface="+mj-lt"/>
              </a:rPr>
              <a:t>보급률</a:t>
            </a:r>
            <a:endParaRPr lang="en-US" altLang="ko-KR" sz="2800" b="1" dirty="0" smtClean="0">
              <a:latin typeface="+mj-lt"/>
            </a:endParaRPr>
          </a:p>
          <a:p>
            <a:pPr algn="ctr"/>
            <a:r>
              <a:rPr lang="en-US" altLang="ko-KR" sz="2000" dirty="0" smtClean="0">
                <a:latin typeface="+mj-lt"/>
              </a:rPr>
              <a:t>S </a:t>
            </a:r>
            <a:r>
              <a:rPr lang="ko-KR" altLang="en-US" sz="2000" dirty="0" smtClean="0">
                <a:latin typeface="+mj-lt"/>
              </a:rPr>
              <a:t>커브</a:t>
            </a:r>
            <a:endParaRPr lang="ko-KR" altLang="en-US" sz="2000" dirty="0">
              <a:latin typeface="+mj-lt"/>
            </a:endParaRPr>
          </a:p>
        </p:txBody>
      </p:sp>
      <p:graphicFrame>
        <p:nvGraphicFramePr>
          <p:cNvPr id="22" name="차트 21"/>
          <p:cNvGraphicFramePr/>
          <p:nvPr/>
        </p:nvGraphicFramePr>
        <p:xfrm>
          <a:off x="1238248" y="1428736"/>
          <a:ext cx="7048528" cy="4500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918890" y="5714130"/>
            <a:ext cx="5736885" cy="428628"/>
            <a:chOff x="1823618" y="5857006"/>
            <a:chExt cx="5736885" cy="428628"/>
          </a:xfrm>
          <a:effectLst/>
        </p:grpSpPr>
        <p:grpSp>
          <p:nvGrpSpPr>
            <p:cNvPr id="8" name="그룹 7"/>
            <p:cNvGrpSpPr/>
            <p:nvPr/>
          </p:nvGrpSpPr>
          <p:grpSpPr>
            <a:xfrm>
              <a:off x="1823618" y="5857006"/>
              <a:ext cx="5736885" cy="428628"/>
              <a:chOff x="1828784" y="6072206"/>
              <a:chExt cx="5736885" cy="428628"/>
            </a:xfrm>
          </p:grpSpPr>
          <p:cxnSp>
            <p:nvCxnSpPr>
              <p:cNvPr id="28" name="직선 연결선 27"/>
              <p:cNvCxnSpPr/>
              <p:nvPr/>
            </p:nvCxnSpPr>
            <p:spPr>
              <a:xfrm rot="5400000">
                <a:off x="1615264" y="6285726"/>
                <a:ext cx="428628" cy="1588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rot="5400000">
                <a:off x="3529589" y="6285726"/>
                <a:ext cx="428628" cy="1588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rot="5400000">
                <a:off x="5439602" y="6285726"/>
                <a:ext cx="428628" cy="1588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rot="5400000">
                <a:off x="7350561" y="6285726"/>
                <a:ext cx="428628" cy="1588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직선 화살표 연결선 9"/>
            <p:cNvCxnSpPr/>
            <p:nvPr/>
          </p:nvCxnSpPr>
          <p:spPr>
            <a:xfrm>
              <a:off x="1857356" y="6072206"/>
              <a:ext cx="1857388" cy="1588"/>
            </a:xfrm>
            <a:prstGeom prst="straightConnector1">
              <a:avLst/>
            </a:prstGeom>
            <a:ln w="41275">
              <a:solidFill>
                <a:schemeClr val="accent3"/>
              </a:solidFill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3786182" y="6072206"/>
              <a:ext cx="1857388" cy="1588"/>
            </a:xfrm>
            <a:prstGeom prst="straightConnector1">
              <a:avLst/>
            </a:prstGeom>
            <a:ln w="41275">
              <a:solidFill>
                <a:schemeClr val="accent6"/>
              </a:solidFill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5691562" y="6072206"/>
              <a:ext cx="1857388" cy="1588"/>
            </a:xfrm>
            <a:prstGeom prst="straightConnector1">
              <a:avLst/>
            </a:prstGeom>
            <a:ln w="41275">
              <a:solidFill>
                <a:schemeClr val="accent4"/>
              </a:solidFill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357810" y="5955297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태동</a:t>
            </a:r>
            <a:r>
              <a:rPr lang="ko-KR" altLang="en-US" sz="1400" b="1" dirty="0" smtClean="0"/>
              <a:t>기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86636" y="5955297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성장기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215462" y="5955297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성숙기</a:t>
            </a:r>
            <a:endParaRPr lang="ko-KR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18</Words>
  <Application>Microsoft Office PowerPoint</Application>
  <PresentationFormat>화면 슬라이드 쇼(4:3)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10</cp:revision>
  <dcterms:created xsi:type="dcterms:W3CDTF">2008-06-22T06:52:11Z</dcterms:created>
  <dcterms:modified xsi:type="dcterms:W3CDTF">2009-03-30T05:33:45Z</dcterms:modified>
</cp:coreProperties>
</file>