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E30"/>
    <a:srgbClr val="344262"/>
    <a:srgbClr val="30456E"/>
    <a:srgbClr val="1A1B20"/>
    <a:srgbClr val="30446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91" d="100"/>
          <a:sy n="91" d="100"/>
        </p:scale>
        <p:origin x="-102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97F2A-A0F7-48B9-9C17-0FDBB8E1A53F}" type="datetimeFigureOut">
              <a:rPr lang="ko-KR" altLang="en-US" smtClean="0"/>
              <a:pPr/>
              <a:t>2009-04-24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22AC-A4BE-47AC-A894-9DE19D91F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44262"/>
            </a:gs>
            <a:gs pos="50000">
              <a:srgbClr val="1C1E3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순서도: 대체 처리 151"/>
          <p:cNvSpPr/>
          <p:nvPr/>
        </p:nvSpPr>
        <p:spPr>
          <a:xfrm>
            <a:off x="967788" y="2563639"/>
            <a:ext cx="7429552" cy="62973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799026" y="1121675"/>
            <a:ext cx="1714512" cy="6711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중장기</a:t>
            </a:r>
            <a:endParaRPr lang="en-US" altLang="ko-KR" sz="1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가치 창출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39226" y="1697101"/>
            <a:ext cx="1143008" cy="5544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비용구조개선</a:t>
            </a:r>
            <a:endParaRPr lang="ko-KR" altLang="en-US" sz="1200"/>
          </a:p>
        </p:txBody>
      </p:sp>
      <p:sp>
        <p:nvSpPr>
          <p:cNvPr id="7" name="타원 6"/>
          <p:cNvSpPr/>
          <p:nvPr/>
        </p:nvSpPr>
        <p:spPr>
          <a:xfrm>
            <a:off x="2539424" y="1697101"/>
            <a:ext cx="1143008" cy="5544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신규수익기회발굴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5611258" y="1697101"/>
            <a:ext cx="1143008" cy="5544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신제품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출시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254332" y="1697101"/>
            <a:ext cx="1143008" cy="5544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고객가치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증대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1039226" y="2659472"/>
            <a:ext cx="889568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확장성</a:t>
            </a:r>
            <a:endParaRPr lang="ko-KR" altLang="en-US" sz="1100" dirty="0"/>
          </a:p>
        </p:txBody>
      </p:sp>
      <p:sp>
        <p:nvSpPr>
          <p:cNvPr id="12" name="타원 11"/>
          <p:cNvSpPr/>
          <p:nvPr/>
        </p:nvSpPr>
        <p:spPr>
          <a:xfrm>
            <a:off x="2079891" y="2659472"/>
            <a:ext cx="967422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개인화</a:t>
            </a:r>
            <a:endParaRPr lang="ko-KR" altLang="en-US" sz="1100" dirty="0" smtClean="0"/>
          </a:p>
        </p:txBody>
      </p:sp>
      <p:sp>
        <p:nvSpPr>
          <p:cNvPr id="14" name="타원 13"/>
          <p:cNvSpPr/>
          <p:nvPr/>
        </p:nvSpPr>
        <p:spPr>
          <a:xfrm>
            <a:off x="3198409" y="2659472"/>
            <a:ext cx="900267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제품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통합</a:t>
            </a:r>
          </a:p>
        </p:txBody>
      </p:sp>
      <p:sp>
        <p:nvSpPr>
          <p:cNvPr id="15" name="타원 14"/>
          <p:cNvSpPr/>
          <p:nvPr/>
        </p:nvSpPr>
        <p:spPr>
          <a:xfrm>
            <a:off x="4249772" y="2659472"/>
            <a:ext cx="900267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가용성</a:t>
            </a:r>
          </a:p>
        </p:txBody>
      </p:sp>
      <p:sp>
        <p:nvSpPr>
          <p:cNvPr id="16" name="타원 15"/>
          <p:cNvSpPr/>
          <p:nvPr/>
        </p:nvSpPr>
        <p:spPr>
          <a:xfrm>
            <a:off x="5301135" y="2659472"/>
            <a:ext cx="900267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솔루션</a:t>
            </a:r>
          </a:p>
        </p:txBody>
      </p:sp>
      <p:sp>
        <p:nvSpPr>
          <p:cNvPr id="17" name="타원 16"/>
          <p:cNvSpPr/>
          <p:nvPr/>
        </p:nvSpPr>
        <p:spPr>
          <a:xfrm>
            <a:off x="6352498" y="2659472"/>
            <a:ext cx="900267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사용자</a:t>
            </a:r>
            <a:endParaRPr lang="en-US" altLang="ko-KR" sz="1100" dirty="0" err="1" smtClean="0"/>
          </a:p>
          <a:p>
            <a:pPr algn="ctr"/>
            <a:r>
              <a:rPr lang="ko-KR" altLang="en-US" sz="1100" dirty="0" smtClean="0"/>
              <a:t>경험</a:t>
            </a:r>
          </a:p>
        </p:txBody>
      </p:sp>
      <p:sp>
        <p:nvSpPr>
          <p:cNvPr id="18" name="타원 17"/>
          <p:cNvSpPr/>
          <p:nvPr/>
        </p:nvSpPr>
        <p:spPr>
          <a:xfrm>
            <a:off x="7403863" y="2659472"/>
            <a:ext cx="900267" cy="406730"/>
          </a:xfrm>
          <a:prstGeom prst="ellipse">
            <a:avLst/>
          </a:prstGeom>
          <a:solidFill>
            <a:schemeClr val="accent2"/>
          </a:solidFill>
          <a:ln w="12700">
            <a:noFill/>
            <a:prstDash val="sysDot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브랜드신뢰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114401" y="6046135"/>
            <a:ext cx="7125081" cy="491448"/>
            <a:chOff x="1214414" y="6019818"/>
            <a:chExt cx="7500990" cy="491448"/>
          </a:xfrm>
        </p:grpSpPr>
        <p:sp>
          <p:nvSpPr>
            <p:cNvPr id="123" name="순서도: 대체 처리 122"/>
            <p:cNvSpPr/>
            <p:nvPr/>
          </p:nvSpPr>
          <p:spPr>
            <a:xfrm>
              <a:off x="1214414" y="6019818"/>
              <a:ext cx="7500990" cy="491448"/>
            </a:xfrm>
            <a:prstGeom prst="flowChartAlternateProcess">
              <a:avLst/>
            </a:prstGeom>
            <a:solidFill>
              <a:schemeClr val="accent2">
                <a:alpha val="84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443028" y="6077057"/>
              <a:ext cx="1175061" cy="3244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 w="15875">
              <a:noFill/>
              <a:prstDash val="sysDot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문화</a:t>
              </a:r>
              <a:endParaRPr lang="ko-KR" altLang="en-US" sz="12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462077" y="6094065"/>
              <a:ext cx="1175061" cy="3244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 w="15875">
              <a:noFill/>
              <a:prstDash val="sysDot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리더십</a:t>
              </a:r>
              <a:endParaRPr lang="ko-KR" altLang="en-US" sz="1200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290686" y="6082803"/>
              <a:ext cx="1175061" cy="3244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 w="15875">
              <a:noFill/>
              <a:prstDash val="sysDot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창의력</a:t>
              </a:r>
              <a:endParaRPr lang="ko-KR" altLang="en-US" sz="1200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216278" y="6089301"/>
              <a:ext cx="1175061" cy="3244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 w="15875">
              <a:noFill/>
              <a:prstDash val="sysDot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팀워크</a:t>
              </a:r>
              <a:endParaRPr lang="ko-KR" altLang="en-US" sz="1200" dirty="0"/>
            </a:p>
          </p:txBody>
        </p:sp>
      </p:grpSp>
      <p:cxnSp>
        <p:nvCxnSpPr>
          <p:cNvPr id="48" name="직선 화살표 연결선 47"/>
          <p:cNvCxnSpPr>
            <a:stCxn id="6" idx="7"/>
            <a:endCxn id="5" idx="2"/>
          </p:cNvCxnSpPr>
          <p:nvPr/>
        </p:nvCxnSpPr>
        <p:spPr>
          <a:xfrm rot="5400000" flipH="1" flipV="1">
            <a:off x="2746408" y="725687"/>
            <a:ext cx="321055" cy="178418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7" idx="0"/>
            <a:endCxn id="5" idx="2"/>
          </p:cNvCxnSpPr>
          <p:nvPr/>
        </p:nvCxnSpPr>
        <p:spPr>
          <a:xfrm rot="5400000" flipH="1" flipV="1">
            <a:off x="3335052" y="1233127"/>
            <a:ext cx="239851" cy="68809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9" idx="1"/>
            <a:endCxn id="5" idx="6"/>
          </p:cNvCxnSpPr>
          <p:nvPr/>
        </p:nvCxnSpPr>
        <p:spPr>
          <a:xfrm rot="16200000" flipV="1">
            <a:off x="6307103" y="663686"/>
            <a:ext cx="321055" cy="190818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8" idx="0"/>
            <a:endCxn id="5" idx="6"/>
          </p:cNvCxnSpPr>
          <p:nvPr/>
        </p:nvCxnSpPr>
        <p:spPr>
          <a:xfrm rot="16200000" flipV="1">
            <a:off x="5728225" y="1242564"/>
            <a:ext cx="239851" cy="66922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2020920" y="1050237"/>
            <a:ext cx="1265196" cy="317832"/>
          </a:xfrm>
          <a:prstGeom prst="roundRect">
            <a:avLst>
              <a:gd name="adj" fmla="val 10136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생산성</a:t>
            </a:r>
            <a:endParaRPr lang="ko-KR" altLang="en-US" sz="12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000760" y="1050237"/>
            <a:ext cx="1265196" cy="317832"/>
          </a:xfrm>
          <a:prstGeom prst="roundRect">
            <a:avLst>
              <a:gd name="adj" fmla="val 10136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성장</a:t>
            </a:r>
            <a:endParaRPr lang="ko-KR" altLang="en-US" sz="1200" dirty="0"/>
          </a:p>
        </p:txBody>
      </p:sp>
      <p:cxnSp>
        <p:nvCxnSpPr>
          <p:cNvPr id="105" name="직선 연결선 104"/>
          <p:cNvCxnSpPr/>
          <p:nvPr/>
        </p:nvCxnSpPr>
        <p:spPr>
          <a:xfrm>
            <a:off x="357158" y="2374399"/>
            <a:ext cx="8429684" cy="6690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357158" y="3336253"/>
            <a:ext cx="8429684" cy="6690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1065660" y="3553970"/>
            <a:ext cx="2115680" cy="1024094"/>
            <a:chOff x="1179618" y="3530906"/>
            <a:chExt cx="1428760" cy="10240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모서리가 둥근 직사각형 19"/>
            <p:cNvSpPr/>
            <p:nvPr/>
          </p:nvSpPr>
          <p:spPr>
            <a:xfrm>
              <a:off x="1179618" y="3807962"/>
              <a:ext cx="1428760" cy="747038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생산 설비 개선</a:t>
              </a:r>
              <a:endParaRPr lang="ko-KR" altLang="en-US" sz="11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79618" y="3530906"/>
              <a:ext cx="1428760" cy="373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운영관리</a:t>
              </a:r>
              <a:endParaRPr lang="ko-KR" altLang="en-US" sz="1200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3500430" y="3553970"/>
            <a:ext cx="2471424" cy="1024094"/>
            <a:chOff x="3103102" y="3530906"/>
            <a:chExt cx="1428760" cy="10240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>
              <a:off x="3103102" y="3807962"/>
              <a:ext cx="1428760" cy="747038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고객 참여 확대</a:t>
              </a:r>
              <a:r>
                <a:rPr lang="en-US" altLang="ko-KR" sz="1100" dirty="0" smtClean="0"/>
                <a:t/>
              </a:r>
              <a:br>
                <a:rPr lang="en-US" altLang="ko-KR" sz="1100" dirty="0" smtClean="0"/>
              </a:br>
              <a:r>
                <a:rPr lang="ko-KR" altLang="en-US" sz="1100" dirty="0" smtClean="0"/>
                <a:t>신규고객 확보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103102" y="3530906"/>
              <a:ext cx="1428760" cy="373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고객관리</a:t>
              </a:r>
              <a:endParaRPr lang="ko-KR" altLang="en-US" sz="1200" dirty="0"/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6215074" y="3550567"/>
            <a:ext cx="2114234" cy="1024094"/>
            <a:chOff x="5103366" y="3537028"/>
            <a:chExt cx="1428760" cy="10240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" name="모서리가 둥근 직사각형 23"/>
            <p:cNvSpPr/>
            <p:nvPr/>
          </p:nvSpPr>
          <p:spPr>
            <a:xfrm>
              <a:off x="5103366" y="3814084"/>
              <a:ext cx="1428760" cy="747038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사용자 주도 제품 개발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글로벌 플랫폼 강화 </a:t>
              </a:r>
              <a:endParaRPr lang="en-US" altLang="ko-KR" sz="1100" dirty="0" smtClean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103366" y="3537028"/>
              <a:ext cx="1428760" cy="373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혁신관리</a:t>
              </a:r>
              <a:endParaRPr lang="ko-KR" altLang="en-US" sz="1200" dirty="0"/>
            </a:p>
          </p:txBody>
        </p:sp>
      </p:grpSp>
      <p:cxnSp>
        <p:nvCxnSpPr>
          <p:cNvPr id="179" name="직선 연결선 178"/>
          <p:cNvCxnSpPr/>
          <p:nvPr/>
        </p:nvCxnSpPr>
        <p:spPr>
          <a:xfrm>
            <a:off x="357158" y="4779476"/>
            <a:ext cx="8429684" cy="6690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74373" y="1867458"/>
            <a:ext cx="793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>
                    <a:lumMod val="85000"/>
                  </a:schemeClr>
                </a:solidFill>
              </a:rPr>
              <a:t>재무관점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42843" y="2717453"/>
            <a:ext cx="793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>
                    <a:lumMod val="85000"/>
                  </a:schemeClr>
                </a:solidFill>
              </a:rPr>
              <a:t>고객관점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35203" y="3979195"/>
            <a:ext cx="793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>
                    <a:lumMod val="85000"/>
                  </a:schemeClr>
                </a:solidFill>
              </a:rPr>
              <a:t>내부관점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1406" y="5336517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>
                    <a:lumMod val="85000"/>
                  </a:schemeClr>
                </a:solidFill>
              </a:rPr>
              <a:t>학습</a:t>
            </a:r>
            <a:r>
              <a:rPr lang="en-US" altLang="ko-KR" sz="1100" b="1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100" b="1" dirty="0" smtClean="0">
                <a:solidFill>
                  <a:schemeClr val="bg1">
                    <a:lumMod val="85000"/>
                  </a:schemeClr>
                </a:solidFill>
              </a:rPr>
              <a:t>성장</a:t>
            </a:r>
            <a:r>
              <a:rPr lang="en-US" altLang="ko-KR" sz="1100" b="1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altLang="ko-KR" sz="1100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ko-KR" altLang="en-US" sz="1100" b="1" dirty="0" smtClean="0">
                <a:solidFill>
                  <a:schemeClr val="bg1">
                    <a:lumMod val="85000"/>
                  </a:schemeClr>
                </a:solidFill>
              </a:rPr>
              <a:t>관점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1164430" y="4919790"/>
            <a:ext cx="1470366" cy="1047769"/>
            <a:chOff x="1164430" y="4919790"/>
            <a:chExt cx="1470366" cy="1047769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164430" y="4919790"/>
              <a:ext cx="1470366" cy="1047769"/>
            </a:xfrm>
            <a:prstGeom prst="roundRect">
              <a:avLst>
                <a:gd name="adj" fmla="val 761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271563" y="5017270"/>
              <a:ext cx="1256978" cy="378785"/>
            </a:xfrm>
            <a:prstGeom prst="roundRect">
              <a:avLst>
                <a:gd name="adj" fmla="val 12281"/>
              </a:avLst>
            </a:prstGeom>
            <a:solidFill>
              <a:schemeClr val="accent2">
                <a:lumMod val="75000"/>
              </a:schemeClr>
            </a:solidFill>
            <a:ln w="15875">
              <a:noFill/>
              <a:prstDash val="sysDot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프로젝트 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dirty="0" smtClean="0"/>
                <a:t>관리기술 배양</a:t>
              </a:r>
              <a:endParaRPr lang="ko-KR" altLang="en-US" sz="1000" dirty="0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1271563" y="5459077"/>
              <a:ext cx="1256978" cy="378785"/>
            </a:xfrm>
            <a:prstGeom prst="roundRect">
              <a:avLst>
                <a:gd name="adj" fmla="val 14795"/>
              </a:avLst>
            </a:prstGeom>
            <a:solidFill>
              <a:schemeClr val="accent2">
                <a:lumMod val="75000"/>
              </a:schemeClr>
            </a:solidFill>
            <a:ln w="15875">
              <a:noFill/>
              <a:prstDash val="sysDot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비즈니스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dirty="0" smtClean="0"/>
                <a:t>프로세스개선</a:t>
              </a:r>
              <a:endParaRPr lang="ko-KR" altLang="en-US" sz="10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087126" y="4919790"/>
            <a:ext cx="1422740" cy="1047769"/>
            <a:chOff x="3054009" y="4795847"/>
            <a:chExt cx="1422740" cy="1047769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54009" y="4795847"/>
              <a:ext cx="1422740" cy="1047769"/>
            </a:xfrm>
            <a:prstGeom prst="roundRect">
              <a:avLst>
                <a:gd name="adj" fmla="val 761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157527" y="4902852"/>
              <a:ext cx="1256978" cy="378785"/>
            </a:xfrm>
            <a:prstGeom prst="roundRect">
              <a:avLst>
                <a:gd name="adj" fmla="val 12281"/>
              </a:avLst>
            </a:prstGeom>
            <a:solidFill>
              <a:schemeClr val="accent2">
                <a:lumMod val="75000"/>
              </a:schemeClr>
            </a:solidFill>
            <a:ln w="15875">
              <a:noFill/>
              <a:prstDash val="sysDot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파트너 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dirty="0" smtClean="0"/>
                <a:t>관계강화</a:t>
              </a:r>
              <a:endParaRPr lang="ko-KR" altLang="en-US" sz="1000" dirty="0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156779" y="5348301"/>
              <a:ext cx="1256978" cy="378785"/>
            </a:xfrm>
            <a:prstGeom prst="roundRect">
              <a:avLst>
                <a:gd name="adj" fmla="val 12281"/>
              </a:avLst>
            </a:prstGeom>
            <a:solidFill>
              <a:schemeClr val="accent2">
                <a:lumMod val="75000"/>
              </a:schemeClr>
            </a:solidFill>
            <a:ln w="15875">
              <a:noFill/>
              <a:prstDash val="sysDot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구매 정보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dirty="0" smtClean="0"/>
                <a:t>시스템 도입</a:t>
              </a:r>
              <a:endParaRPr lang="ko-KR" altLang="en-US" sz="1000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6687822" y="4919790"/>
            <a:ext cx="1527516" cy="1047769"/>
            <a:chOff x="6687822" y="4805372"/>
            <a:chExt cx="1527516" cy="1047769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6687822" y="4805372"/>
              <a:ext cx="1527516" cy="1047769"/>
            </a:xfrm>
            <a:prstGeom prst="roundRect">
              <a:avLst>
                <a:gd name="adj" fmla="val 761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829440" y="4902852"/>
              <a:ext cx="1256978" cy="378785"/>
            </a:xfrm>
            <a:prstGeom prst="roundRect">
              <a:avLst>
                <a:gd name="adj" fmla="val 12281"/>
              </a:avLst>
            </a:prstGeom>
            <a:solidFill>
              <a:schemeClr val="accent2">
                <a:lumMod val="75000"/>
              </a:schemeClr>
            </a:solidFill>
            <a:ln w="15875">
              <a:noFill/>
              <a:prstDash val="sysDot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사업영역 집중</a:t>
              </a:r>
              <a:endParaRPr lang="ko-KR" altLang="en-US" sz="1000" dirty="0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829440" y="5354184"/>
              <a:ext cx="1256978" cy="378785"/>
            </a:xfrm>
            <a:prstGeom prst="roundRect">
              <a:avLst>
                <a:gd name="adj" fmla="val 14795"/>
              </a:avLst>
            </a:prstGeom>
            <a:solidFill>
              <a:schemeClr val="accent2">
                <a:lumMod val="75000"/>
              </a:schemeClr>
            </a:solidFill>
            <a:ln w="15875">
              <a:noFill/>
              <a:prstDash val="sysDot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고객지원</a:t>
              </a:r>
              <a:r>
                <a:rPr lang="en-US" altLang="ko-KR" sz="1000" dirty="0" smtClean="0"/>
                <a:t> </a:t>
              </a:r>
              <a:br>
                <a:rPr lang="en-US" altLang="ko-KR" sz="1000" dirty="0" smtClean="0"/>
              </a:br>
              <a:r>
                <a:rPr lang="ko-KR" altLang="en-US" sz="1000" dirty="0" smtClean="0"/>
                <a:t>시스템 개선</a:t>
              </a:r>
              <a:endParaRPr lang="ko-KR" altLang="en-US" sz="10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186763" y="6141385"/>
            <a:ext cx="85725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ko-KR" altLang="en-US" sz="1100" b="1" dirty="0" smtClean="0">
                <a:solidFill>
                  <a:schemeClr val="bg1">
                    <a:lumMod val="85000"/>
                  </a:schemeClr>
                </a:solidFill>
              </a:rPr>
              <a:t>조직자원</a:t>
            </a:r>
          </a:p>
          <a:p>
            <a:pPr algn="ctr"/>
            <a:endParaRPr lang="ko-KR" altLang="en-US" sz="11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86763" y="4998378"/>
            <a:ext cx="85725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ko-KR" altLang="en-US" sz="1100" b="1" dirty="0" smtClean="0">
                <a:solidFill>
                  <a:schemeClr val="bg1">
                    <a:lumMod val="85000"/>
                  </a:schemeClr>
                </a:solidFill>
              </a:rPr>
              <a:t>인력자원</a:t>
            </a:r>
          </a:p>
          <a:p>
            <a:pPr algn="ctr"/>
            <a:endParaRPr lang="ko-KR" altLang="en-US" sz="11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186763" y="5587387"/>
            <a:ext cx="85725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ko-KR" altLang="en-US" sz="1100" b="1" dirty="0" smtClean="0">
                <a:solidFill>
                  <a:schemeClr val="bg1">
                    <a:lumMod val="85000"/>
                  </a:schemeClr>
                </a:solidFill>
              </a:rPr>
              <a:t>정보자원</a:t>
            </a:r>
          </a:p>
          <a:p>
            <a:pPr algn="ctr"/>
            <a:endParaRPr lang="ko-KR" altLang="en-US" sz="11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887474" y="4919790"/>
            <a:ext cx="1422740" cy="1047769"/>
            <a:chOff x="4578020" y="4786322"/>
            <a:chExt cx="1422740" cy="1047769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4578020" y="4786322"/>
              <a:ext cx="1422740" cy="1047769"/>
            </a:xfrm>
            <a:prstGeom prst="roundRect">
              <a:avLst>
                <a:gd name="adj" fmla="val 761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4653292" y="4910148"/>
              <a:ext cx="1256978" cy="378785"/>
            </a:xfrm>
            <a:prstGeom prst="roundRect">
              <a:avLst>
                <a:gd name="adj" fmla="val 14795"/>
              </a:avLst>
            </a:prstGeom>
            <a:solidFill>
              <a:schemeClr val="accent2">
                <a:lumMod val="75000"/>
              </a:schemeClr>
            </a:solidFill>
            <a:ln w="15875">
              <a:noFill/>
              <a:prstDash val="sysDot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커뮤니케이션 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dirty="0" smtClean="0"/>
                <a:t>활성화</a:t>
              </a:r>
              <a:endParaRPr lang="ko-KR" altLang="en-US" sz="1000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4666500" y="5355281"/>
              <a:ext cx="1256978" cy="378785"/>
            </a:xfrm>
            <a:prstGeom prst="roundRect">
              <a:avLst>
                <a:gd name="adj" fmla="val 12281"/>
              </a:avLst>
            </a:prstGeom>
            <a:solidFill>
              <a:schemeClr val="accent2">
                <a:lumMod val="75000"/>
              </a:schemeClr>
            </a:solidFill>
            <a:ln w="15875">
              <a:noFill/>
              <a:prstDash val="sysDot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회계 시스템 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dirty="0" smtClean="0"/>
                <a:t>통합</a:t>
              </a:r>
              <a:endParaRPr lang="ko-KR" altLang="en-US" sz="1000" dirty="0"/>
            </a:p>
          </p:txBody>
        </p:sp>
      </p:grpSp>
      <p:sp>
        <p:nvSpPr>
          <p:cNvPr id="127" name="위쪽 화살표 126"/>
          <p:cNvSpPr/>
          <p:nvPr/>
        </p:nvSpPr>
        <p:spPr>
          <a:xfrm>
            <a:off x="1785918" y="4550699"/>
            <a:ext cx="285752" cy="357190"/>
          </a:xfrm>
          <a:prstGeom prst="upArrow">
            <a:avLst/>
          </a:prstGeom>
          <a:solidFill>
            <a:schemeClr val="accent6">
              <a:lumMod val="75000"/>
              <a:alpha val="80000"/>
            </a:schemeClr>
          </a:solidFill>
          <a:ln cap="rnd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위쪽 화살표 127"/>
          <p:cNvSpPr/>
          <p:nvPr/>
        </p:nvSpPr>
        <p:spPr>
          <a:xfrm>
            <a:off x="4572000" y="4563055"/>
            <a:ext cx="285752" cy="357190"/>
          </a:xfrm>
          <a:prstGeom prst="upArrow">
            <a:avLst/>
          </a:prstGeom>
          <a:solidFill>
            <a:schemeClr val="accent6">
              <a:lumMod val="75000"/>
              <a:alpha val="80000"/>
            </a:schemeClr>
          </a:solidFill>
          <a:ln cap="rnd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위쪽 화살표 128"/>
          <p:cNvSpPr/>
          <p:nvPr/>
        </p:nvSpPr>
        <p:spPr>
          <a:xfrm>
            <a:off x="7358082" y="4581589"/>
            <a:ext cx="285752" cy="357190"/>
          </a:xfrm>
          <a:prstGeom prst="upArrow">
            <a:avLst/>
          </a:prstGeom>
          <a:solidFill>
            <a:schemeClr val="accent6">
              <a:lumMod val="75000"/>
              <a:alpha val="80000"/>
            </a:schemeClr>
          </a:solidFill>
          <a:ln cap="rnd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위쪽 화살표 129"/>
          <p:cNvSpPr/>
          <p:nvPr/>
        </p:nvSpPr>
        <p:spPr>
          <a:xfrm>
            <a:off x="1785918" y="3205733"/>
            <a:ext cx="185351" cy="304286"/>
          </a:xfrm>
          <a:prstGeom prst="upArrow">
            <a:avLst/>
          </a:prstGeom>
          <a:solidFill>
            <a:schemeClr val="accent6">
              <a:lumMod val="75000"/>
              <a:alpha val="80000"/>
            </a:schemeClr>
          </a:solidFill>
          <a:ln cap="rnd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위쪽 화살표 130"/>
          <p:cNvSpPr/>
          <p:nvPr/>
        </p:nvSpPr>
        <p:spPr>
          <a:xfrm>
            <a:off x="4572000" y="3218089"/>
            <a:ext cx="185351" cy="304286"/>
          </a:xfrm>
          <a:prstGeom prst="upArrow">
            <a:avLst/>
          </a:prstGeom>
          <a:solidFill>
            <a:schemeClr val="accent6">
              <a:lumMod val="75000"/>
              <a:alpha val="80000"/>
            </a:schemeClr>
          </a:solidFill>
          <a:ln cap="rnd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위쪽 화살표 131"/>
          <p:cNvSpPr/>
          <p:nvPr/>
        </p:nvSpPr>
        <p:spPr>
          <a:xfrm>
            <a:off x="7358082" y="3208048"/>
            <a:ext cx="185351" cy="304286"/>
          </a:xfrm>
          <a:prstGeom prst="upArrow">
            <a:avLst/>
          </a:prstGeom>
          <a:solidFill>
            <a:schemeClr val="accent6">
              <a:lumMod val="75000"/>
              <a:alpha val="80000"/>
            </a:schemeClr>
          </a:solidFill>
          <a:ln cap="rnd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위쪽 화살표 132"/>
          <p:cNvSpPr/>
          <p:nvPr/>
        </p:nvSpPr>
        <p:spPr>
          <a:xfrm>
            <a:off x="1512522" y="2252327"/>
            <a:ext cx="164890" cy="291930"/>
          </a:xfrm>
          <a:prstGeom prst="upArrow">
            <a:avLst/>
          </a:prstGeom>
          <a:solidFill>
            <a:schemeClr val="accent6">
              <a:lumMod val="75000"/>
              <a:alpha val="55000"/>
            </a:schemeClr>
          </a:solidFill>
          <a:ln cap="rnd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위쪽 화살표 133"/>
          <p:cNvSpPr/>
          <p:nvPr/>
        </p:nvSpPr>
        <p:spPr>
          <a:xfrm>
            <a:off x="3000364" y="2246149"/>
            <a:ext cx="164890" cy="291930"/>
          </a:xfrm>
          <a:prstGeom prst="upArrow">
            <a:avLst/>
          </a:prstGeom>
          <a:solidFill>
            <a:schemeClr val="accent6">
              <a:lumMod val="75000"/>
              <a:alpha val="55000"/>
            </a:schemeClr>
          </a:solidFill>
          <a:ln cap="rnd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위쪽 화살표 134"/>
          <p:cNvSpPr/>
          <p:nvPr/>
        </p:nvSpPr>
        <p:spPr>
          <a:xfrm>
            <a:off x="6143636" y="2246149"/>
            <a:ext cx="164890" cy="291930"/>
          </a:xfrm>
          <a:prstGeom prst="upArrow">
            <a:avLst/>
          </a:prstGeom>
          <a:solidFill>
            <a:schemeClr val="accent6">
              <a:lumMod val="75000"/>
              <a:alpha val="55000"/>
            </a:schemeClr>
          </a:solidFill>
          <a:ln cap="rnd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위쪽 화살표 135"/>
          <p:cNvSpPr/>
          <p:nvPr/>
        </p:nvSpPr>
        <p:spPr>
          <a:xfrm>
            <a:off x="7836134" y="2246149"/>
            <a:ext cx="164890" cy="291930"/>
          </a:xfrm>
          <a:prstGeom prst="upArrow">
            <a:avLst/>
          </a:prstGeom>
          <a:solidFill>
            <a:schemeClr val="accent6">
              <a:lumMod val="75000"/>
              <a:alpha val="55000"/>
            </a:schemeClr>
          </a:solidFill>
          <a:ln cap="rnd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2357422" y="345024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JKL 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그룹  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전략 체계도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66</Words>
  <Application>Microsoft Office PowerPoint</Application>
  <PresentationFormat>화면 슬라이드 쇼(4:3)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18</cp:revision>
  <dcterms:created xsi:type="dcterms:W3CDTF">2009-04-22T14:26:03Z</dcterms:created>
  <dcterms:modified xsi:type="dcterms:W3CDTF">2009-04-23T16:43:11Z</dcterms:modified>
</cp:coreProperties>
</file>