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30"/>
    <a:srgbClr val="344262"/>
    <a:srgbClr val="30456E"/>
    <a:srgbClr val="1A1B20"/>
    <a:srgbClr val="3044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60000"/>
                <a:lumOff val="40000"/>
                <a:alpha val="6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순서도: 대체 처리 151"/>
          <p:cNvSpPr/>
          <p:nvPr/>
        </p:nvSpPr>
        <p:spPr>
          <a:xfrm>
            <a:off x="967788" y="2563639"/>
            <a:ext cx="7429552" cy="6297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99026" y="1121675"/>
            <a:ext cx="1714512" cy="671150"/>
          </a:xfrm>
          <a:prstGeom prst="ellipse">
            <a:avLst/>
          </a:prstGeom>
          <a:solidFill>
            <a:schemeClr val="accent4">
              <a:lumMod val="75000"/>
              <a:alpha val="8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중장기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가치 창출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39226" y="1697101"/>
            <a:ext cx="1143008" cy="5544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비용구조개선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39424" y="1697101"/>
            <a:ext cx="1143008" cy="5544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신규수익기회발굴</a:t>
            </a:r>
          </a:p>
        </p:txBody>
      </p:sp>
      <p:sp>
        <p:nvSpPr>
          <p:cNvPr id="8" name="타원 7"/>
          <p:cNvSpPr/>
          <p:nvPr/>
        </p:nvSpPr>
        <p:spPr>
          <a:xfrm>
            <a:off x="5611258" y="1697101"/>
            <a:ext cx="1143008" cy="5544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신제품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출시</a:t>
            </a:r>
          </a:p>
        </p:txBody>
      </p:sp>
      <p:sp>
        <p:nvSpPr>
          <p:cNvPr id="9" name="타원 8"/>
          <p:cNvSpPr/>
          <p:nvPr/>
        </p:nvSpPr>
        <p:spPr>
          <a:xfrm>
            <a:off x="7254332" y="1697101"/>
            <a:ext cx="1143008" cy="5544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고객가치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증대</a:t>
            </a:r>
          </a:p>
        </p:txBody>
      </p:sp>
      <p:sp>
        <p:nvSpPr>
          <p:cNvPr id="11" name="타원 10"/>
          <p:cNvSpPr/>
          <p:nvPr/>
        </p:nvSpPr>
        <p:spPr>
          <a:xfrm>
            <a:off x="1039226" y="2659472"/>
            <a:ext cx="889568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확장성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79891" y="2659472"/>
            <a:ext cx="967422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개인화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98409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</a:t>
            </a:r>
          </a:p>
        </p:txBody>
      </p:sp>
      <p:sp>
        <p:nvSpPr>
          <p:cNvPr id="15" name="타원 14"/>
          <p:cNvSpPr/>
          <p:nvPr/>
        </p:nvSpPr>
        <p:spPr>
          <a:xfrm>
            <a:off x="4249772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가용성</a:t>
            </a:r>
          </a:p>
        </p:txBody>
      </p:sp>
      <p:sp>
        <p:nvSpPr>
          <p:cNvPr id="16" name="타원 15"/>
          <p:cNvSpPr/>
          <p:nvPr/>
        </p:nvSpPr>
        <p:spPr>
          <a:xfrm>
            <a:off x="5301135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솔루션</a:t>
            </a:r>
          </a:p>
        </p:txBody>
      </p:sp>
      <p:sp>
        <p:nvSpPr>
          <p:cNvPr id="17" name="타원 16"/>
          <p:cNvSpPr/>
          <p:nvPr/>
        </p:nvSpPr>
        <p:spPr>
          <a:xfrm>
            <a:off x="6352498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</a:t>
            </a:r>
            <a:endParaRPr lang="en-US" altLang="ko-KR" sz="1100" dirty="0" err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경험</a:t>
            </a:r>
          </a:p>
        </p:txBody>
      </p:sp>
      <p:sp>
        <p:nvSpPr>
          <p:cNvPr id="18" name="타원 17"/>
          <p:cNvSpPr/>
          <p:nvPr/>
        </p:nvSpPr>
        <p:spPr>
          <a:xfrm>
            <a:off x="7403863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브랜드신뢰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1114401" y="6046135"/>
            <a:ext cx="7125081" cy="49144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31558" y="6103374"/>
            <a:ext cx="1116173" cy="32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49423" y="6120382"/>
            <a:ext cx="1116173" cy="32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리더십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86392" y="6119158"/>
            <a:ext cx="1116173" cy="32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창의력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15484" y="6115618"/>
            <a:ext cx="1116173" cy="32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팀워크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6" idx="7"/>
            <a:endCxn id="5" idx="2"/>
          </p:cNvCxnSpPr>
          <p:nvPr/>
        </p:nvCxnSpPr>
        <p:spPr>
          <a:xfrm rot="5400000" flipH="1" flipV="1">
            <a:off x="2746408" y="725687"/>
            <a:ext cx="321055" cy="17841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5" idx="2"/>
          </p:cNvCxnSpPr>
          <p:nvPr/>
        </p:nvCxnSpPr>
        <p:spPr>
          <a:xfrm rot="5400000" flipH="1" flipV="1">
            <a:off x="3335052" y="1233127"/>
            <a:ext cx="239851" cy="68809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1"/>
            <a:endCxn id="5" idx="6"/>
          </p:cNvCxnSpPr>
          <p:nvPr/>
        </p:nvCxnSpPr>
        <p:spPr>
          <a:xfrm rot="16200000" flipV="1">
            <a:off x="6307103" y="663686"/>
            <a:ext cx="321055" cy="190818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" idx="0"/>
            <a:endCxn id="5" idx="6"/>
          </p:cNvCxnSpPr>
          <p:nvPr/>
        </p:nvCxnSpPr>
        <p:spPr>
          <a:xfrm rot="16200000" flipV="1">
            <a:off x="5728225" y="1242564"/>
            <a:ext cx="239851" cy="66922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2020920" y="1050237"/>
            <a:ext cx="1265196" cy="317832"/>
          </a:xfrm>
          <a:prstGeom prst="roundRect">
            <a:avLst>
              <a:gd name="adj" fmla="val 10136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000760" y="1050237"/>
            <a:ext cx="1265196" cy="317832"/>
          </a:xfrm>
          <a:prstGeom prst="roundRect">
            <a:avLst>
              <a:gd name="adj" fmla="val 10136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성장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57158" y="2374399"/>
            <a:ext cx="8429684" cy="669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57158" y="3336253"/>
            <a:ext cx="8429684" cy="669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1065660" y="3553970"/>
            <a:ext cx="2115680" cy="1024094"/>
            <a:chOff x="1179618" y="3530906"/>
            <a:chExt cx="1428760" cy="1024094"/>
          </a:xfrm>
          <a:effectLst/>
        </p:grpSpPr>
        <p:sp>
          <p:nvSpPr>
            <p:cNvPr id="20" name="모서리가 둥근 직사각형 19"/>
            <p:cNvSpPr/>
            <p:nvPr/>
          </p:nvSpPr>
          <p:spPr>
            <a:xfrm>
              <a:off x="1179618" y="3807962"/>
              <a:ext cx="1428760" cy="7470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생산 설비 개선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18" y="3530906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운영관리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500430" y="3553970"/>
            <a:ext cx="2471424" cy="1024094"/>
            <a:chOff x="3103102" y="3530906"/>
            <a:chExt cx="1428760" cy="1024094"/>
          </a:xfrm>
          <a:effectLst/>
        </p:grpSpPr>
        <p:sp>
          <p:nvSpPr>
            <p:cNvPr id="22" name="모서리가 둥근 직사각형 21"/>
            <p:cNvSpPr/>
            <p:nvPr/>
          </p:nvSpPr>
          <p:spPr>
            <a:xfrm>
              <a:off x="3103102" y="3807962"/>
              <a:ext cx="1428760" cy="7470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고객 참여 확대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</a:rPr>
                <a:t>신규고객 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03102" y="3530906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고객관리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6215074" y="3550567"/>
            <a:ext cx="2114234" cy="1024094"/>
            <a:chOff x="5103366" y="3537028"/>
            <a:chExt cx="1428760" cy="1024094"/>
          </a:xfrm>
          <a:effectLst/>
        </p:grpSpPr>
        <p:sp>
          <p:nvSpPr>
            <p:cNvPr id="24" name="모서리가 둥근 직사각형 23"/>
            <p:cNvSpPr/>
            <p:nvPr/>
          </p:nvSpPr>
          <p:spPr>
            <a:xfrm>
              <a:off x="5103366" y="3814084"/>
              <a:ext cx="1428760" cy="7470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사용자 주도 제품 개발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글로벌 플랫폼 강화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03366" y="3537028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혁신관리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9" name="직선 연결선 178"/>
          <p:cNvCxnSpPr/>
          <p:nvPr/>
        </p:nvCxnSpPr>
        <p:spPr>
          <a:xfrm>
            <a:off x="357158" y="4748654"/>
            <a:ext cx="8429684" cy="669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74373" y="1867458"/>
            <a:ext cx="79359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재무관점</a:t>
            </a:r>
            <a:endParaRPr lang="ko-KR" altLang="en-US" sz="11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142843" y="2717453"/>
            <a:ext cx="79359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고객관점</a:t>
            </a:r>
            <a:endParaRPr lang="ko-KR" altLang="en-US" sz="11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135203" y="3979195"/>
            <a:ext cx="79359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내부관점</a:t>
            </a:r>
            <a:endParaRPr lang="ko-KR" altLang="en-US" sz="11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71406" y="5336517"/>
            <a:ext cx="928694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학습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성장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관점</a:t>
            </a:r>
            <a:endParaRPr lang="ko-KR" altLang="en-US" sz="11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64430" y="4919790"/>
            <a:ext cx="1470366" cy="1047769"/>
          </a:xfrm>
          <a:prstGeom prst="roundRect">
            <a:avLst>
              <a:gd name="adj" fmla="val 761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71563" y="5017270"/>
            <a:ext cx="1256978" cy="378785"/>
          </a:xfrm>
          <a:prstGeom prst="roundRect">
            <a:avLst>
              <a:gd name="adj" fmla="val 12281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관리기술 배양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271563" y="5459077"/>
            <a:ext cx="1256978" cy="378785"/>
          </a:xfrm>
          <a:prstGeom prst="roundRect">
            <a:avLst>
              <a:gd name="adj" fmla="val 14795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비즈니스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프로세스개선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087126" y="4919790"/>
            <a:ext cx="1422740" cy="1047769"/>
          </a:xfrm>
          <a:prstGeom prst="roundRect">
            <a:avLst>
              <a:gd name="adj" fmla="val 761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180134" y="5026795"/>
            <a:ext cx="1256978" cy="378785"/>
          </a:xfrm>
          <a:prstGeom prst="roundRect">
            <a:avLst>
              <a:gd name="adj" fmla="val 12281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파트너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관계강화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79386" y="5472244"/>
            <a:ext cx="1256978" cy="378785"/>
          </a:xfrm>
          <a:prstGeom prst="roundRect">
            <a:avLst>
              <a:gd name="adj" fmla="val 12281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 정보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시스템 도입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87822" y="4919790"/>
            <a:ext cx="1527516" cy="1047769"/>
          </a:xfrm>
          <a:prstGeom prst="roundRect">
            <a:avLst>
              <a:gd name="adj" fmla="val 761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829440" y="5017270"/>
            <a:ext cx="1256978" cy="378785"/>
          </a:xfrm>
          <a:prstGeom prst="roundRect">
            <a:avLst>
              <a:gd name="adj" fmla="val 12281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사업영역 집중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829440" y="5468602"/>
            <a:ext cx="1256978" cy="378785"/>
          </a:xfrm>
          <a:prstGeom prst="roundRect">
            <a:avLst>
              <a:gd name="adj" fmla="val 14795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고객지원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시스템 개선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86763" y="6141385"/>
            <a:ext cx="857256" cy="43088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/>
              <a:t>조직자원</a:t>
            </a:r>
          </a:p>
          <a:p>
            <a:pPr algn="ctr"/>
            <a:endParaRPr lang="ko-KR" altLang="en-US" sz="1100" b="1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8186763" y="4998378"/>
            <a:ext cx="857256" cy="43088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/>
              <a:t>인력자원</a:t>
            </a:r>
            <a:endParaRPr lang="ko-KR" altLang="en-US" sz="1100" b="1" dirty="0" smtClean="0"/>
          </a:p>
          <a:p>
            <a:pPr algn="ctr"/>
            <a:endParaRPr lang="ko-KR" altLang="en-US" sz="1100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8186763" y="5587387"/>
            <a:ext cx="857256" cy="43088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/>
              <a:t>정보자원</a:t>
            </a:r>
          </a:p>
          <a:p>
            <a:pPr algn="ctr"/>
            <a:endParaRPr lang="ko-KR" altLang="en-US" sz="1100" b="1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887474" y="4919790"/>
            <a:ext cx="1422740" cy="1047769"/>
          </a:xfrm>
          <a:prstGeom prst="roundRect">
            <a:avLst>
              <a:gd name="adj" fmla="val 761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962746" y="5043616"/>
            <a:ext cx="1256978" cy="378785"/>
          </a:xfrm>
          <a:prstGeom prst="roundRect">
            <a:avLst>
              <a:gd name="adj" fmla="val 14795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커뮤니케이션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활성화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5954" y="5488749"/>
            <a:ext cx="1256978" cy="378785"/>
          </a:xfrm>
          <a:prstGeom prst="roundRect">
            <a:avLst>
              <a:gd name="adj" fmla="val 12281"/>
            </a:avLst>
          </a:prstGeom>
          <a:solidFill>
            <a:schemeClr val="accent2">
              <a:lumMod val="75000"/>
            </a:schemeClr>
          </a:solidFill>
          <a:ln w="158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회계 시스템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통합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7" name="위쪽 화살표 126"/>
          <p:cNvSpPr/>
          <p:nvPr/>
        </p:nvSpPr>
        <p:spPr>
          <a:xfrm>
            <a:off x="1785918" y="4550699"/>
            <a:ext cx="285752" cy="357190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위쪽 화살표 127"/>
          <p:cNvSpPr/>
          <p:nvPr/>
        </p:nvSpPr>
        <p:spPr>
          <a:xfrm>
            <a:off x="4572000" y="4573329"/>
            <a:ext cx="285752" cy="357190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위쪽 화살표 128"/>
          <p:cNvSpPr/>
          <p:nvPr/>
        </p:nvSpPr>
        <p:spPr>
          <a:xfrm>
            <a:off x="7358082" y="4571315"/>
            <a:ext cx="285752" cy="357190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위쪽 화살표 129"/>
          <p:cNvSpPr/>
          <p:nvPr/>
        </p:nvSpPr>
        <p:spPr>
          <a:xfrm>
            <a:off x="1785918" y="3205733"/>
            <a:ext cx="185351" cy="304286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위쪽 화살표 130"/>
          <p:cNvSpPr/>
          <p:nvPr/>
        </p:nvSpPr>
        <p:spPr>
          <a:xfrm>
            <a:off x="4572000" y="3218089"/>
            <a:ext cx="185351" cy="304286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위쪽 화살표 131"/>
          <p:cNvSpPr/>
          <p:nvPr/>
        </p:nvSpPr>
        <p:spPr>
          <a:xfrm>
            <a:off x="7358082" y="3208048"/>
            <a:ext cx="185351" cy="304286"/>
          </a:xfrm>
          <a:prstGeom prst="upArrow">
            <a:avLst/>
          </a:prstGeom>
          <a:solidFill>
            <a:schemeClr val="accent1">
              <a:alpha val="8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위쪽 화살표 132"/>
          <p:cNvSpPr/>
          <p:nvPr/>
        </p:nvSpPr>
        <p:spPr>
          <a:xfrm>
            <a:off x="1512522" y="2252327"/>
            <a:ext cx="164890" cy="291930"/>
          </a:xfrm>
          <a:prstGeom prst="upArrow">
            <a:avLst/>
          </a:prstGeom>
          <a:solidFill>
            <a:schemeClr val="accent1">
              <a:alpha val="6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위쪽 화살표 133"/>
          <p:cNvSpPr/>
          <p:nvPr/>
        </p:nvSpPr>
        <p:spPr>
          <a:xfrm>
            <a:off x="3000364" y="2246149"/>
            <a:ext cx="164890" cy="291930"/>
          </a:xfrm>
          <a:prstGeom prst="upArrow">
            <a:avLst/>
          </a:prstGeom>
          <a:solidFill>
            <a:schemeClr val="accent1">
              <a:alpha val="6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위쪽 화살표 134"/>
          <p:cNvSpPr/>
          <p:nvPr/>
        </p:nvSpPr>
        <p:spPr>
          <a:xfrm>
            <a:off x="6143636" y="2246149"/>
            <a:ext cx="164890" cy="291930"/>
          </a:xfrm>
          <a:prstGeom prst="upArrow">
            <a:avLst/>
          </a:prstGeom>
          <a:solidFill>
            <a:schemeClr val="accent1">
              <a:alpha val="6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위쪽 화살표 135"/>
          <p:cNvSpPr/>
          <p:nvPr/>
        </p:nvSpPr>
        <p:spPr>
          <a:xfrm>
            <a:off x="7836134" y="2246149"/>
            <a:ext cx="164890" cy="291930"/>
          </a:xfrm>
          <a:prstGeom prst="upArrow">
            <a:avLst/>
          </a:prstGeom>
          <a:solidFill>
            <a:schemeClr val="accent1">
              <a:alpha val="60000"/>
            </a:schemeClr>
          </a:solidFill>
          <a:ln cap="rnd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57422" y="345024"/>
            <a:ext cx="4572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JKL </a:t>
            </a:r>
            <a:r>
              <a:rPr lang="ko-KR" altLang="en-US" sz="2000" b="1" dirty="0" smtClean="0"/>
              <a:t>그룹  </a:t>
            </a:r>
            <a:r>
              <a:rPr lang="en-US" altLang="ko-KR" sz="2000" b="1" dirty="0" smtClean="0"/>
              <a:t>2010</a:t>
            </a:r>
            <a:r>
              <a:rPr lang="ko-KR" altLang="en-US" sz="2000" b="1" dirty="0" smtClean="0"/>
              <a:t>년 전략 체계도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66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20</cp:revision>
  <dcterms:created xsi:type="dcterms:W3CDTF">2009-04-22T14:26:03Z</dcterms:created>
  <dcterms:modified xsi:type="dcterms:W3CDTF">2009-04-23T16:42:12Z</dcterms:modified>
</cp:coreProperties>
</file>