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08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&lt;Presentation Title&gt;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&lt;Date&gt;</a:t>
            </a:r>
          </a:p>
          <a:p>
            <a:pPr lvl="0">
              <a:defRPr sz="1800"/>
            </a:pPr>
            <a:r>
              <a:rPr sz="3200" dirty="0"/>
              <a:t>&lt;Presented By&gt;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 dirty="0"/>
              <a:t>Thank you.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 dirty="0"/>
              <a:t>We have an opportunity.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1727" dirty="0"/>
              <a:t>State your claim. For example:</a:t>
            </a:r>
          </a:p>
          <a:p>
            <a:pPr lvl="0" defTabSz="280415">
              <a:defRPr sz="1800"/>
            </a:pPr>
            <a:r>
              <a:rPr sz="1727" dirty="0"/>
              <a:t>Spending $20,000 on a project to improve our customer service content will save money and increase customer satisfaction.</a:t>
            </a:r>
          </a:p>
        </p:txBody>
      </p:sp>
      <p:pic>
        <p:nvPicPr>
          <p:cNvPr id="37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612900" y="546100"/>
            <a:ext cx="9779000" cy="591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Why?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lvl="0" indent="-413384" defTabSz="543305">
              <a:spcBef>
                <a:spcPts val="3900"/>
              </a:spcBef>
              <a:buNone/>
              <a:defRPr sz="1800"/>
            </a:pPr>
            <a:r>
              <a:rPr sz="3348" dirty="0"/>
              <a:t>List the grounds for your claim. For example:</a:t>
            </a:r>
          </a:p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 dirty="0"/>
              <a:t>80% of calls to customer support are for problems customers should be able to solve with online help content. </a:t>
            </a:r>
          </a:p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 dirty="0"/>
              <a:t>9 out of 10 customers surveyed reported that they could not find the answer they needed online and called customer support as a last resort.</a:t>
            </a:r>
          </a:p>
          <a:p>
            <a:pPr marL="413384" lvl="0" indent="-413384" defTabSz="543305">
              <a:spcBef>
                <a:spcPts val="3900"/>
              </a:spcBef>
              <a:defRPr sz="1800"/>
            </a:pPr>
            <a:r>
              <a:rPr sz="3348" dirty="0"/>
              <a:t>Add additional slides as needed. Visualize data if possible (use a different slide template).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So what?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 dirty="0"/>
              <a:t>Provide reasons why leaders should care.</a:t>
            </a:r>
          </a:p>
          <a:p>
            <a:pPr marL="342264" lvl="0" indent="-342264" defTabSz="449833">
              <a:spcBef>
                <a:spcPts val="3200"/>
              </a:spcBef>
              <a:defRPr sz="1800"/>
            </a:pPr>
            <a:r>
              <a:rPr sz="2772" dirty="0"/>
              <a:t>Think like a business person. What’s the damage to the bottom line, the brand, etc.? For example:</a:t>
            </a:r>
          </a:p>
          <a:p>
            <a:pPr marL="786764" lvl="1" indent="-342264" defTabSz="449833">
              <a:spcBef>
                <a:spcPts val="3200"/>
              </a:spcBef>
              <a:defRPr sz="1800"/>
            </a:pPr>
            <a:r>
              <a:rPr sz="2772" dirty="0"/>
              <a:t>We pay an average of $3 per customer service call, </a:t>
            </a:r>
            <a:r>
              <a:rPr sz="2772" dirty="0" smtClean="0"/>
              <a:t>equaling </a:t>
            </a:r>
            <a:r>
              <a:rPr sz="2772" dirty="0"/>
              <a:t>$3 million per </a:t>
            </a:r>
            <a:r>
              <a:rPr sz="2772" dirty="0" smtClean="0"/>
              <a:t>year</a:t>
            </a:r>
            <a:r>
              <a:rPr lang="en-US" sz="2772" dirty="0" smtClean="0"/>
              <a:t>,</a:t>
            </a:r>
            <a:r>
              <a:rPr sz="2772" dirty="0" smtClean="0"/>
              <a:t> </a:t>
            </a:r>
            <a:r>
              <a:rPr sz="2772" dirty="0"/>
              <a:t>and at least half of our calls are from people who could have solved their problem with online content.</a:t>
            </a:r>
          </a:p>
          <a:p>
            <a:pPr marL="786764" lvl="1" indent="-342264" defTabSz="449833">
              <a:spcBef>
                <a:spcPts val="3200"/>
              </a:spcBef>
              <a:defRPr sz="1800"/>
            </a:pPr>
            <a:r>
              <a:rPr sz="2772" dirty="0"/>
              <a:t>Last quarter, there were 10,000 tweets from customers complaining about our support content and mentioning us by name.</a:t>
            </a:r>
          </a:p>
          <a:p>
            <a:pPr marL="786764" lvl="1" indent="-342264" defTabSz="449833">
              <a:spcBef>
                <a:spcPts val="3200"/>
              </a:spcBef>
              <a:defRPr sz="1800"/>
            </a:pPr>
            <a:r>
              <a:rPr sz="2772" dirty="0"/>
              <a:t>Add additional slides as needed. Visualize data if possible (use a different slide template).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There’s </a:t>
            </a:r>
            <a:r>
              <a:rPr sz="8000" dirty="0" smtClean="0"/>
              <a:t>more</a:t>
            </a:r>
            <a:endParaRPr sz="8000" dirty="0"/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8940">
              <a:spcBef>
                <a:spcPts val="2900"/>
              </a:spcBef>
              <a:buNone/>
              <a:defRPr sz="1800"/>
            </a:pPr>
            <a:r>
              <a:rPr sz="2520" dirty="0"/>
              <a:t>Provide additional information supporting your </a:t>
            </a:r>
            <a:r>
              <a:rPr lang="en-US" sz="2520" dirty="0" smtClean="0"/>
              <a:t>"</a:t>
            </a:r>
            <a:r>
              <a:rPr sz="2520" dirty="0" smtClean="0"/>
              <a:t>so what</a:t>
            </a:r>
            <a:r>
              <a:rPr lang="en-US" sz="2520" dirty="0" smtClean="0"/>
              <a:t>"</a:t>
            </a:r>
            <a:r>
              <a:rPr sz="2520" dirty="0" smtClean="0"/>
              <a:t> </a:t>
            </a:r>
            <a:r>
              <a:rPr sz="2520" dirty="0"/>
              <a:t>statements. For example:</a:t>
            </a:r>
          </a:p>
          <a:p>
            <a:pPr marL="311150" lvl="0" indent="-311150" defTabSz="408940">
              <a:spcBef>
                <a:spcPts val="2900"/>
              </a:spcBef>
              <a:defRPr sz="1800"/>
            </a:pPr>
            <a:r>
              <a:rPr sz="2520" dirty="0"/>
              <a:t>Customers who call customer service after looking for an answer online are twice as likely to say they are dissatisfied with their experience with us. </a:t>
            </a:r>
          </a:p>
          <a:p>
            <a:pPr marL="311150" lvl="0" indent="-311150" defTabSz="408940">
              <a:spcBef>
                <a:spcPts val="2900"/>
              </a:spcBef>
              <a:defRPr sz="1800"/>
            </a:pPr>
            <a:r>
              <a:rPr sz="2520" dirty="0"/>
              <a:t>Call center calls from people who looked online first take 30% longer than calls from people who did not. </a:t>
            </a:r>
          </a:p>
          <a:p>
            <a:pPr marL="311150" lvl="0" indent="-311150" defTabSz="408940">
              <a:spcBef>
                <a:spcPts val="2900"/>
              </a:spcBef>
              <a:defRPr sz="1800"/>
            </a:pPr>
            <a:r>
              <a:rPr sz="2520" dirty="0"/>
              <a:t>90% of customers surveyed say they have complained about our customer support content to a friend, co-worker, or family member in-person or on social media channels.</a:t>
            </a:r>
          </a:p>
          <a:p>
            <a:pPr marL="311150" lvl="0" indent="-311150" defTabSz="408940">
              <a:spcBef>
                <a:spcPts val="2900"/>
              </a:spcBef>
              <a:defRPr sz="1800"/>
            </a:pPr>
            <a:r>
              <a:rPr sz="2520" dirty="0"/>
              <a:t>Add additional slides as needed. Visualize data if possible (use a different slide template).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270000" y="2197100"/>
            <a:ext cx="10464800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spcBef>
                <a:spcPts val="3200"/>
              </a:spcBef>
              <a:defRPr sz="1800"/>
            </a:pPr>
            <a:r>
              <a:rPr sz="2800" dirty="0"/>
              <a:t>Provide an example from a case study or quote from an expert to help make your case. (Add more slides if necessary.) For example:</a:t>
            </a:r>
          </a:p>
          <a:p>
            <a:pPr lvl="0" algn="l">
              <a:spcBef>
                <a:spcPts val="3200"/>
              </a:spcBef>
              <a:defRPr sz="1800"/>
            </a:pPr>
            <a:endParaRPr sz="2800" dirty="0" smtClean="0"/>
          </a:p>
          <a:p>
            <a:pPr lvl="1" indent="0" algn="l" defTabSz="457200">
              <a:defRPr sz="1800"/>
            </a:pPr>
            <a:r>
              <a:rPr sz="2800" dirty="0" smtClean="0"/>
              <a:t>“</a:t>
            </a:r>
            <a:r>
              <a:rPr sz="2800" dirty="0"/>
              <a:t>Our 2014 survey respondents told us that Service and Support was the strongest differentiator [among technology companies]. This content is a critical, often forgotten element of delivering a great customer experience.”</a:t>
            </a:r>
          </a:p>
          <a:p>
            <a:pPr lvl="0" algn="l" defTabSz="457200">
              <a:defRPr sz="1800"/>
            </a:pPr>
            <a:endParaRPr sz="2800" dirty="0"/>
          </a:p>
          <a:p>
            <a:pPr lvl="0" algn="r" defTabSz="457200">
              <a:defRPr sz="1800"/>
            </a:pPr>
            <a:r>
              <a:rPr sz="2800" dirty="0"/>
              <a:t> – Hank Barnes, Research Director, Gartner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What are the risks?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578358">
              <a:spcBef>
                <a:spcPts val="3100"/>
              </a:spcBef>
              <a:buNone/>
              <a:defRPr sz="1800"/>
            </a:pPr>
            <a:r>
              <a:rPr sz="2772" dirty="0"/>
              <a:t>Lay out the best and worst case scenarios in one or more slides. Visualize and quantify if possible. For example:</a:t>
            </a:r>
          </a:p>
          <a:p>
            <a:pPr marL="339470" lvl="0" indent="-339470" defTabSz="578358">
              <a:spcBef>
                <a:spcPts val="3100"/>
              </a:spcBef>
              <a:defRPr sz="1800"/>
            </a:pPr>
            <a:r>
              <a:rPr sz="2772" dirty="0"/>
              <a:t>Assuming a 25% chance that improving the content won’t cut costs or improve customer satisfaction, we stand to lose approximately $5,000.</a:t>
            </a:r>
          </a:p>
          <a:p>
            <a:pPr marL="339470" lvl="0" indent="-339470" defTabSz="578358">
              <a:spcBef>
                <a:spcPts val="3100"/>
              </a:spcBef>
              <a:defRPr sz="1800"/>
            </a:pPr>
            <a:r>
              <a:rPr sz="2772" dirty="0"/>
              <a:t>Assuming a 75% chance that improving the content will cut call center calls in half, we stand to save over $1 million.</a:t>
            </a:r>
          </a:p>
        </p:txBody>
      </p:sp>
      <p:pic>
        <p:nvPicPr>
          <p:cNvPr id="52" name="pasted-image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31000" y="2603500"/>
            <a:ext cx="533400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What will it take?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939800" y="2514600"/>
            <a:ext cx="11099800" cy="55435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Provide an overview of the activities and costs. See </a:t>
            </a:r>
            <a:r>
              <a:rPr sz="3600" b="1" dirty="0"/>
              <a:t>Table 2.1 </a:t>
            </a:r>
            <a:r>
              <a:rPr sz="3600" dirty="0"/>
              <a:t>on page 17 of </a:t>
            </a:r>
            <a:r>
              <a:rPr sz="3600" i="1" dirty="0"/>
              <a:t>The Content Strategy Toolkit</a:t>
            </a:r>
            <a:r>
              <a:rPr sz="3600" dirty="0"/>
              <a:t> for an example. </a:t>
            </a:r>
          </a:p>
          <a:p>
            <a:pPr lvl="0">
              <a:defRPr sz="1800"/>
            </a:pPr>
            <a:r>
              <a:rPr sz="3600" dirty="0"/>
              <a:t>Provide an overview of the milestones and timeline. See page 55 of </a:t>
            </a:r>
            <a:r>
              <a:rPr sz="3600" i="1" dirty="0"/>
              <a:t>The Content Strategy Toolkit</a:t>
            </a:r>
            <a:r>
              <a:rPr sz="3600" dirty="0"/>
              <a:t> for </a:t>
            </a:r>
            <a:r>
              <a:rPr lang="en-US" sz="3600" dirty="0" smtClean="0"/>
              <a:t>an </a:t>
            </a:r>
            <a:r>
              <a:rPr sz="3600" dirty="0" smtClean="0"/>
              <a:t>example.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/>
              <a:t>What’s next?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939800" y="2590800"/>
            <a:ext cx="11099800" cy="5086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List </a:t>
            </a:r>
            <a:r>
              <a:rPr lang="en-US" sz="3600" dirty="0" smtClean="0"/>
              <a:t>the </a:t>
            </a:r>
            <a:r>
              <a:rPr sz="3600" dirty="0" smtClean="0"/>
              <a:t>next </a:t>
            </a:r>
            <a:r>
              <a:rPr sz="3600" dirty="0"/>
              <a:t>steps for the project, including getting approval to move forward. </a:t>
            </a:r>
          </a:p>
          <a:p>
            <a:pPr lvl="0">
              <a:defRPr sz="1800"/>
            </a:pPr>
            <a:r>
              <a:rPr sz="3600" dirty="0"/>
              <a:t>Additional next steps could be </a:t>
            </a:r>
            <a:r>
              <a:rPr sz="3600" dirty="0" smtClean="0"/>
              <a:t>assigning </a:t>
            </a:r>
            <a:r>
              <a:rPr sz="3600" dirty="0"/>
              <a:t>resources, hiring a contractor or consultant, </a:t>
            </a:r>
            <a:r>
              <a:rPr sz="3600" dirty="0" smtClean="0"/>
              <a:t>conducting </a:t>
            </a:r>
            <a:r>
              <a:rPr sz="3600" dirty="0"/>
              <a:t>stakeholder </a:t>
            </a:r>
            <a:r>
              <a:rPr sz="3600" dirty="0" smtClean="0"/>
              <a:t>interviews</a:t>
            </a:r>
            <a:r>
              <a:rPr lang="en-US" sz="3600" dirty="0" smtClean="0"/>
              <a:t>, and so on</a:t>
            </a:r>
            <a:r>
              <a:rPr sz="3600" dirty="0" smtClean="0"/>
              <a:t>.</a:t>
            </a:r>
            <a:endParaRPr sz="3600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573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&lt;Presentation Title&gt;</vt:lpstr>
      <vt:lpstr>We have an opportunity.</vt:lpstr>
      <vt:lpstr>Why?</vt:lpstr>
      <vt:lpstr>So what?</vt:lpstr>
      <vt:lpstr>There’s more</vt:lpstr>
      <vt:lpstr>Slide 6</vt:lpstr>
      <vt:lpstr>What are the risks?</vt:lpstr>
      <vt:lpstr>What will it take?</vt:lpstr>
      <vt:lpstr>What’s next?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Title&gt;</dc:title>
  <cp:lastModifiedBy>Robyn Thomas</cp:lastModifiedBy>
  <cp:revision>3</cp:revision>
  <dcterms:modified xsi:type="dcterms:W3CDTF">2015-05-29T21:15:01Z</dcterms:modified>
</cp:coreProperties>
</file>