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4ABEC-D068-4C66-9602-AF54639DA45B}" type="datetimeFigureOut">
              <a:rPr lang="es-MX" smtClean="0"/>
              <a:t>01/04/2024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FABDA-6B03-4B8D-A89A-16CF0E55E3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6515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F9A3-6D7B-4C07-82AF-7A54A8E453AF}" type="datetime1">
              <a:rPr lang="es-MX" smtClean="0"/>
              <a:t>01/04/2024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HERDEZ, S.A. DE C.V. | INDUSTRIAS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03325-E22A-447D-A240-5EB67D690BA3}" type="datetime1">
              <a:rPr lang="es-MX" smtClean="0"/>
              <a:t>01/04/2024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HERDEZ, S.A. DE C.V. | INDUSTRIAS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67F1-B220-414F-8A3B-FA6ABD35E774}" type="datetime1">
              <a:rPr lang="es-MX" smtClean="0"/>
              <a:t>01/04/2024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HERDEZ, S.A. DE C.V. | INDUSTRIAS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B146-3DE2-4A9D-9951-867AA2A070CA}" type="datetime1">
              <a:rPr lang="es-MX" smtClean="0"/>
              <a:t>01/04/2024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HERDEZ, S.A. DE C.V. | INDUSTRIAS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6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4214-7B55-4666-B0BB-2C83041D1327}" type="datetime1">
              <a:rPr lang="es-MX" smtClean="0"/>
              <a:t>01/04/2024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HERDEZ, S.A. DE C.V. | INDUSTRIAS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6872-5B1F-452A-A6C7-8C24F88EBCA6}" type="datetime1">
              <a:rPr lang="es-MX" smtClean="0"/>
              <a:t>01/04/2024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HERDEZ, S.A. DE C.V. | INDUSTRIAS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790B-9AC9-484A-881A-2B740F62EDC2}" type="datetime1">
              <a:rPr lang="es-MX" smtClean="0"/>
              <a:t>01/04/2024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HERDEZ, S.A. DE C.V. | INDUSTRIAS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614E-00AA-49BD-B4C9-0133AC771B7F}" type="datetime1">
              <a:rPr lang="es-MX" smtClean="0"/>
              <a:t>01/04/2024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HERDEZ, S.A. DE C.V. | INDUSTRIAS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4F82-32C7-4E92-975A-2F42C4E1B0EF}" type="datetime1">
              <a:rPr lang="es-MX" smtClean="0"/>
              <a:t>01/04/2024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HERDEZ, S.A. DE C.V. | INDUSTRIAS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BDE5-9693-4BEE-A819-39F15CC5B164}" type="datetime1">
              <a:rPr lang="es-MX" smtClean="0"/>
              <a:t>01/04/2024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HERDEZ, S.A. DE C.V. | INDUSTRIAS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AAF8-CD0F-4AC3-9115-0FF4ACC1C29A}" type="datetime1">
              <a:rPr lang="es-MX" smtClean="0"/>
              <a:t>01/04/2024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HERDEZ, S.A. DE C.V. | INDUSTRIAS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0DC20-8CEE-4A4C-8B39-6CD910092CA8}" type="datetime1">
              <a:rPr lang="es-MX" smtClean="0"/>
              <a:t>01/04/2024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HERDEZ, S.A. DE C.V. | INDUSTRIAS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8A4AA75-6257-472A-B7D4-0906B1611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975" y="4606083"/>
            <a:ext cx="9144000" cy="1655762"/>
          </a:xfrm>
        </p:spPr>
        <p:txBody>
          <a:bodyPr>
            <a:noAutofit/>
          </a:bodyPr>
          <a:lstStyle/>
          <a:p>
            <a:r>
              <a:rPr lang="es-MX" sz="2000" b="1" i="1" dirty="0"/>
              <a:t>Informe de seguimiento diario.</a:t>
            </a:r>
          </a:p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Cliente: </a:t>
            </a:r>
            <a:r>
              <a:rPr lang="es-MX" sz="2000" dirty="0"/>
              <a:t>HERDEZ, S.A. DE C.V.</a:t>
            </a:r>
          </a:p>
          <a:p>
            <a:r>
              <a:rPr lang="es-MX" sz="2000" b="1" dirty="0"/>
              <a:t>Proyecto: </a:t>
            </a:r>
            <a:r>
              <a:rPr lang="es-MX" sz="2000" dirty="0"/>
              <a:t>Adquisición de equipos para incremento de estándares para línea 1 y 2 salsas de frasco.</a:t>
            </a:r>
          </a:p>
          <a:p>
            <a:r>
              <a:rPr lang="es-MX" sz="2000" b="1" dirty="0"/>
              <a:t>Planta: </a:t>
            </a:r>
            <a:r>
              <a:rPr lang="es-MX" sz="2000" dirty="0"/>
              <a:t>Industrias.</a:t>
            </a:r>
          </a:p>
          <a:p>
            <a:r>
              <a:rPr lang="es-MX" sz="2000" b="1" dirty="0"/>
              <a:t>Fecha: </a:t>
            </a:r>
            <a:r>
              <a:rPr lang="es-MX" sz="2000" dirty="0"/>
              <a:t>01/04/2024</a:t>
            </a:r>
            <a:endParaRPr lang="es-MX" sz="20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D9ED026-9CB5-4462-9815-7EE3CC431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6" y="294512"/>
            <a:ext cx="10822659" cy="3900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oogle Shape;193;g21edb281baa_0_37">
            <a:extLst>
              <a:ext uri="{FF2B5EF4-FFF2-40B4-BE49-F238E27FC236}">
                <a16:creationId xmlns:a16="http://schemas.microsoft.com/office/drawing/2014/main" id="{028B739F-14D7-43A8-9023-C1655F15224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6952" y="6259933"/>
            <a:ext cx="1296292" cy="515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129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;p2">
            <a:extLst>
              <a:ext uri="{FF2B5EF4-FFF2-40B4-BE49-F238E27FC236}">
                <a16:creationId xmlns:a16="http://schemas.microsoft.com/office/drawing/2014/main" id="{0FFD9CD2-40B7-43B1-A2C9-CFCBAE881B04}"/>
              </a:ext>
            </a:extLst>
          </p:cNvPr>
          <p:cNvSpPr txBox="1">
            <a:spLocks/>
          </p:cNvSpPr>
          <p:nvPr/>
        </p:nvSpPr>
        <p:spPr>
          <a:xfrm>
            <a:off x="838200" y="352425"/>
            <a:ext cx="10850909" cy="5824538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400"/>
            </a:pPr>
            <a:r>
              <a:rPr lang="es-ES" sz="14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TEMAS IMPORTANTES:</a:t>
            </a:r>
            <a:endParaRPr lang="es-ES" dirty="0"/>
          </a:p>
          <a:p>
            <a:pPr marL="628650" lvl="1" indent="-171450">
              <a:lnSpc>
                <a:spcPct val="100000"/>
              </a:lnSpc>
              <a:buClr>
                <a:schemeClr val="dk2"/>
              </a:buClr>
              <a:buSzPts val="1400"/>
            </a:pPr>
            <a:r>
              <a:rPr lang="es-ES" sz="1200" dirty="0">
                <a:solidFill>
                  <a:srgbClr val="000000"/>
                </a:solidFill>
              </a:rPr>
              <a:t>   Conexión eléctrica y neumática de válvulas así como su conexión a tablero 6. </a:t>
            </a:r>
            <a:endParaRPr lang="es-ES" sz="800" b="1" dirty="0">
              <a:solidFill>
                <a:schemeClr val="dk2"/>
              </a:solidFill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  <a:buClr>
                <a:schemeClr val="dk2"/>
              </a:buClr>
              <a:buSzPts val="1400"/>
            </a:pPr>
            <a:r>
              <a:rPr lang="es-ES" sz="14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SEGURIDAD</a:t>
            </a:r>
            <a:r>
              <a:rPr lang="es-ES" sz="13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s-ES" dirty="0"/>
          </a:p>
          <a:p>
            <a:pPr marL="628650" lvl="1" indent="-171450">
              <a:lnSpc>
                <a:spcPct val="100000"/>
              </a:lnSpc>
              <a:buClr>
                <a:schemeClr val="dk2"/>
              </a:buClr>
              <a:buSzPts val="1400"/>
            </a:pPr>
            <a:r>
              <a:rPr lang="es-ES" sz="1200" dirty="0">
                <a:solidFill>
                  <a:srgbClr val="000000"/>
                </a:solidFill>
              </a:rPr>
              <a:t>5´s al lugar de Trabajo. </a:t>
            </a:r>
          </a:p>
          <a:p>
            <a:pPr marL="628650" lvl="1" indent="-171450">
              <a:lnSpc>
                <a:spcPct val="100000"/>
              </a:lnSpc>
              <a:buClr>
                <a:schemeClr val="dk2"/>
              </a:buClr>
              <a:buSzPts val="1400"/>
            </a:pPr>
            <a:endParaRPr lang="es-ES" sz="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  <a:buClr>
                <a:schemeClr val="dk2"/>
              </a:buClr>
              <a:buSzPts val="1400"/>
            </a:pPr>
            <a:r>
              <a:rPr lang="es-ES" sz="14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AVANCES.</a:t>
            </a:r>
            <a:endParaRPr lang="es-ES"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s-ES" sz="1300" b="1" dirty="0"/>
              <a:t>(</a:t>
            </a:r>
            <a:r>
              <a:rPr lang="es-ES" sz="1300" b="1" dirty="0" err="1"/>
              <a:t>Sysma</a:t>
            </a:r>
            <a:r>
              <a:rPr lang="es-ES" sz="1300" b="1" dirty="0"/>
              <a:t>) Instalación (% avance)</a:t>
            </a:r>
            <a:r>
              <a:rPr lang="es-ES" sz="1300" b="1" dirty="0">
                <a:latin typeface="Arial"/>
                <a:ea typeface="Arial"/>
                <a:cs typeface="Arial"/>
                <a:sym typeface="Arial"/>
              </a:rPr>
              <a:t>:</a:t>
            </a:r>
            <a:endParaRPr lang="es-ES" sz="1300" dirty="0"/>
          </a:p>
          <a:p>
            <a:pPr marL="539750" lvl="1" indent="0">
              <a:lnSpc>
                <a:spcPct val="100000"/>
              </a:lnSpc>
              <a:spcBef>
                <a:spcPts val="1000"/>
              </a:spcBef>
              <a:buSzPts val="1300"/>
              <a:buNone/>
            </a:pPr>
            <a:r>
              <a:rPr lang="es-ES" sz="1300" i="1" dirty="0">
                <a:solidFill>
                  <a:schemeClr val="bg2">
                    <a:lumMod val="25000"/>
                  </a:schemeClr>
                </a:solidFill>
              </a:rPr>
              <a:t>Fecha:  31/03/2024</a:t>
            </a:r>
          </a:p>
          <a:p>
            <a:pPr marL="825500" lvl="1" indent="-285750">
              <a:lnSpc>
                <a:spcPct val="100000"/>
              </a:lnSpc>
              <a:spcBef>
                <a:spcPts val="1000"/>
              </a:spcBef>
              <a:buSzPts val="1300"/>
            </a:pPr>
            <a:r>
              <a:rPr lang="es-ES" sz="1300" dirty="0"/>
              <a:t>Revisión de válvulas en línea 2. </a:t>
            </a:r>
          </a:p>
          <a:p>
            <a:pPr marL="825500" lvl="1" indent="-285750">
              <a:lnSpc>
                <a:spcPct val="100000"/>
              </a:lnSpc>
              <a:spcBef>
                <a:spcPts val="1000"/>
              </a:spcBef>
              <a:buSzPts val="1300"/>
            </a:pPr>
            <a:r>
              <a:rPr lang="es-ES" sz="1300" dirty="0"/>
              <a:t>Retrabajo de corte y soldado de tubería previamente instalada.</a:t>
            </a:r>
          </a:p>
          <a:p>
            <a:pPr marL="488950" lvl="1" indent="0">
              <a:lnSpc>
                <a:spcPct val="100000"/>
              </a:lnSpc>
              <a:buSzPts val="1300"/>
              <a:buNone/>
            </a:pPr>
            <a:endParaRPr lang="es-ES" sz="1300" dirty="0"/>
          </a:p>
          <a:p>
            <a:pPr lvl="2" indent="-196850">
              <a:lnSpc>
                <a:spcPct val="100000"/>
              </a:lnSpc>
              <a:buSzPts val="1300"/>
            </a:pPr>
            <a:endParaRPr lang="es-ES" sz="1300" dirty="0"/>
          </a:p>
          <a:p>
            <a:pPr marL="488950" lvl="1" indent="0">
              <a:lnSpc>
                <a:spcPct val="100000"/>
              </a:lnSpc>
              <a:buSzPts val="1300"/>
              <a:buFont typeface="Arial" panose="020B0604020202020204" pitchFamily="34" charset="0"/>
              <a:buNone/>
            </a:pPr>
            <a:endParaRPr lang="es-ES" sz="1300" dirty="0"/>
          </a:p>
        </p:txBody>
      </p:sp>
      <p:pic>
        <p:nvPicPr>
          <p:cNvPr id="5" name="Google Shape;192;g21edb281baa_0_37">
            <a:extLst>
              <a:ext uri="{FF2B5EF4-FFF2-40B4-BE49-F238E27FC236}">
                <a16:creationId xmlns:a16="http://schemas.microsoft.com/office/drawing/2014/main" id="{14CF49E6-EF2A-420C-9395-E34D19EB00C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18564" y="201613"/>
            <a:ext cx="870545" cy="95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93;g21edb281baa_0_37">
            <a:extLst>
              <a:ext uri="{FF2B5EF4-FFF2-40B4-BE49-F238E27FC236}">
                <a16:creationId xmlns:a16="http://schemas.microsoft.com/office/drawing/2014/main" id="{E1AD4C1E-166C-476E-85F4-F16E3B093E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6952" y="6259933"/>
            <a:ext cx="1296292" cy="51543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97F1F0-F2F0-4561-8E48-67DF045A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E5F1-3874-40CC-8059-DC604663F0AD}" type="datetime1">
              <a:rPr lang="es-MX" b="0" smtClean="0">
                <a:latin typeface="Arial" panose="020B0604020202020204" pitchFamily="34" charset="0"/>
                <a:cs typeface="Arial" panose="020B0604020202020204" pitchFamily="34" charset="0"/>
              </a:rPr>
              <a:t>01/04/2024</a:t>
            </a:fld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8F5463-7B96-4BA4-B7AB-B715E57E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HERDEZ, S.A. DE C.V. | INDUSTRIAS</a:t>
            </a:r>
          </a:p>
        </p:txBody>
      </p:sp>
    </p:spTree>
    <p:extLst>
      <p:ext uri="{BB962C8B-B14F-4D97-AF65-F5344CB8AC3E}">
        <p14:creationId xmlns:p14="http://schemas.microsoft.com/office/powerpoint/2010/main" val="10470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6;p3">
            <a:extLst>
              <a:ext uri="{FF2B5EF4-FFF2-40B4-BE49-F238E27FC236}">
                <a16:creationId xmlns:a16="http://schemas.microsoft.com/office/drawing/2014/main" id="{754303AE-4A34-49FC-B844-F4C3B87354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531"/>
              </a:buClr>
              <a:buSzPts val="2000"/>
              <a:buFont typeface="Arial"/>
              <a:buNone/>
            </a:pPr>
            <a:r>
              <a:rPr lang="es-MX" sz="2000" b="1" dirty="0">
                <a:latin typeface="Arial"/>
                <a:ea typeface="Arial"/>
                <a:cs typeface="Arial"/>
                <a:sym typeface="Arial"/>
              </a:rPr>
              <a:t>Plan de T</a:t>
            </a:r>
            <a:r>
              <a:rPr lang="es-MX" sz="2000" b="1" dirty="0"/>
              <a:t>rabajo.</a:t>
            </a:r>
            <a:endParaRPr sz="2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192;g21edb281baa_0_37">
            <a:extLst>
              <a:ext uri="{FF2B5EF4-FFF2-40B4-BE49-F238E27FC236}">
                <a16:creationId xmlns:a16="http://schemas.microsoft.com/office/drawing/2014/main" id="{53AA524D-0A29-4A74-85BB-DB0FF113FC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18564" y="201613"/>
            <a:ext cx="870545" cy="95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93;g21edb281baa_0_37">
            <a:extLst>
              <a:ext uri="{FF2B5EF4-FFF2-40B4-BE49-F238E27FC236}">
                <a16:creationId xmlns:a16="http://schemas.microsoft.com/office/drawing/2014/main" id="{C72EF89B-FB13-4E9D-8141-3E9EE410860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6952" y="6259933"/>
            <a:ext cx="1296292" cy="51543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D52C6C-30D1-47DB-8131-572498D8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20AA-DF4C-47AB-9F83-F7B34D967952}" type="datetime1">
              <a:rPr lang="es-MX" b="0" smtClean="0">
                <a:latin typeface="Arial" panose="020B0604020202020204" pitchFamily="34" charset="0"/>
                <a:cs typeface="Arial" panose="020B0604020202020204" pitchFamily="34" charset="0"/>
              </a:rPr>
              <a:t>01/04/2024</a:t>
            </a:fld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A62F49-8EEF-4A2A-85A2-B070793E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HERDEZ, S.A. DE C.V. | INDUSTRIAS</a:t>
            </a:r>
          </a:p>
        </p:txBody>
      </p:sp>
    </p:spTree>
    <p:extLst>
      <p:ext uri="{BB962C8B-B14F-4D97-AF65-F5344CB8AC3E}">
        <p14:creationId xmlns:p14="http://schemas.microsoft.com/office/powerpoint/2010/main" val="226658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6;p3">
            <a:extLst>
              <a:ext uri="{FF2B5EF4-FFF2-40B4-BE49-F238E27FC236}">
                <a16:creationId xmlns:a16="http://schemas.microsoft.com/office/drawing/2014/main" id="{754303AE-4A34-49FC-B844-F4C3B87354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531"/>
              </a:buClr>
              <a:buSzPts val="2000"/>
              <a:buFont typeface="Arial"/>
              <a:buNone/>
            </a:pPr>
            <a:r>
              <a:rPr lang="es-MX" sz="2000" b="1" dirty="0">
                <a:latin typeface="Arial"/>
                <a:ea typeface="Arial"/>
                <a:cs typeface="Arial"/>
                <a:sym typeface="Arial"/>
              </a:rPr>
              <a:t>Plan de T</a:t>
            </a:r>
            <a:r>
              <a:rPr lang="es-MX" sz="2000" b="1" dirty="0"/>
              <a:t>rabajo.</a:t>
            </a:r>
            <a:endParaRPr sz="2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192;g21edb281baa_0_37">
            <a:extLst>
              <a:ext uri="{FF2B5EF4-FFF2-40B4-BE49-F238E27FC236}">
                <a16:creationId xmlns:a16="http://schemas.microsoft.com/office/drawing/2014/main" id="{53AA524D-0A29-4A74-85BB-DB0FF113FC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18564" y="201613"/>
            <a:ext cx="870545" cy="95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93;g21edb281baa_0_37">
            <a:extLst>
              <a:ext uri="{FF2B5EF4-FFF2-40B4-BE49-F238E27FC236}">
                <a16:creationId xmlns:a16="http://schemas.microsoft.com/office/drawing/2014/main" id="{C72EF89B-FB13-4E9D-8141-3E9EE410860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6952" y="6259933"/>
            <a:ext cx="1296292" cy="51543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D52C6C-30D1-47DB-8131-572498D8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20AA-DF4C-47AB-9F83-F7B34D967952}" type="datetime1">
              <a:rPr lang="es-MX" b="0" smtClean="0">
                <a:latin typeface="Arial" panose="020B0604020202020204" pitchFamily="34" charset="0"/>
                <a:cs typeface="Arial" panose="020B0604020202020204" pitchFamily="34" charset="0"/>
              </a:rPr>
              <a:t>01/04/2024</a:t>
            </a:fld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A62F49-8EEF-4A2A-85A2-B070793E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HERDEZ, S.A. DE C.V. | INDUSTRIAS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DAB687A-D36F-4889-8A6D-D01B00BA7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46" y="1161191"/>
            <a:ext cx="5167736" cy="510313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E24BDD1-C12B-4CEC-8EDB-0B37ED70D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164387"/>
            <a:ext cx="5169600" cy="255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0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6;p3">
            <a:extLst>
              <a:ext uri="{FF2B5EF4-FFF2-40B4-BE49-F238E27FC236}">
                <a16:creationId xmlns:a16="http://schemas.microsoft.com/office/drawing/2014/main" id="{93D1F72E-5B12-4276-A4CF-E801690D193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73531"/>
              </a:buClr>
              <a:buSzPts val="2000"/>
            </a:pPr>
            <a:r>
              <a:rPr lang="es-MX" sz="2000" b="1" dirty="0">
                <a:solidFill>
                  <a:schemeClr val="tx1"/>
                </a:solidFill>
              </a:rPr>
              <a:t>LAYOUT | Línea 2</a:t>
            </a:r>
          </a:p>
        </p:txBody>
      </p:sp>
      <p:pic>
        <p:nvPicPr>
          <p:cNvPr id="3" name="Google Shape;192;g21edb281baa_0_37">
            <a:extLst>
              <a:ext uri="{FF2B5EF4-FFF2-40B4-BE49-F238E27FC236}">
                <a16:creationId xmlns:a16="http://schemas.microsoft.com/office/drawing/2014/main" id="{734FA5A4-A25A-4FF9-99D9-4672ACD0753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18564" y="201613"/>
            <a:ext cx="870545" cy="95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93;g21edb281baa_0_37">
            <a:extLst>
              <a:ext uri="{FF2B5EF4-FFF2-40B4-BE49-F238E27FC236}">
                <a16:creationId xmlns:a16="http://schemas.microsoft.com/office/drawing/2014/main" id="{BC803BCB-23DB-4489-9F37-AAA2556328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6952" y="6259933"/>
            <a:ext cx="1296292" cy="5154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8BAC86-EC92-4BEF-B8EA-A012D609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HERDEZ, S.A. DE C.V. | INDUSTRIAS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9BDBDD-8C03-4AA6-AA2B-69CFA38C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s-MX" b="0" dirty="0">
                <a:latin typeface="Arial" panose="020B0604020202020204" pitchFamily="34" charset="0"/>
                <a:cs typeface="Arial" panose="020B0604020202020204" pitchFamily="34" charset="0"/>
              </a:rPr>
              <a:t>30/03/2024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FAA545-4B81-4F16-A393-42B763428B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50" b="15282"/>
          <a:stretch/>
        </p:blipFill>
        <p:spPr>
          <a:xfrm>
            <a:off x="1252438" y="1104900"/>
            <a:ext cx="8907896" cy="4881481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30EE3B2-FB3C-44E4-ABDF-4A76AEA2913E}"/>
              </a:ext>
            </a:extLst>
          </p:cNvPr>
          <p:cNvSpPr/>
          <p:nvPr/>
        </p:nvSpPr>
        <p:spPr>
          <a:xfrm>
            <a:off x="6095999" y="2218414"/>
            <a:ext cx="3159319" cy="36814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95CDF0F-5FB5-476D-97CA-BEDE27BFC091}"/>
              </a:ext>
            </a:extLst>
          </p:cNvPr>
          <p:cNvSpPr/>
          <p:nvPr/>
        </p:nvSpPr>
        <p:spPr>
          <a:xfrm>
            <a:off x="10160334" y="3896139"/>
            <a:ext cx="1844702" cy="1232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>
                <a:solidFill>
                  <a:schemeClr val="tx1"/>
                </a:solidFill>
              </a:rPr>
              <a:t>Zona enmarcada es area de trabajo </a:t>
            </a:r>
          </a:p>
        </p:txBody>
      </p:sp>
    </p:spTree>
    <p:extLst>
      <p:ext uri="{BB962C8B-B14F-4D97-AF65-F5344CB8AC3E}">
        <p14:creationId xmlns:p14="http://schemas.microsoft.com/office/powerpoint/2010/main" val="273577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C898193-7BB2-4431-AE1D-16CBDE7BEE42}"/>
              </a:ext>
            </a:extLst>
          </p:cNvPr>
          <p:cNvSpPr txBox="1"/>
          <p:nvPr/>
        </p:nvSpPr>
        <p:spPr>
          <a:xfrm>
            <a:off x="769303" y="295475"/>
            <a:ext cx="10287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90000"/>
              </a:lnSpc>
              <a:buClr>
                <a:srgbClr val="273531"/>
              </a:buClr>
              <a:buSzPts val="2000"/>
              <a:buNone/>
              <a:defRPr sz="2000" b="1">
                <a:solidFill>
                  <a:srgbClr val="273531"/>
                </a:solidFill>
              </a:defRPr>
            </a:lvl1pPr>
            <a:lvl2pPr>
              <a:buSzPts val="1400"/>
              <a:buNone/>
              <a:defRPr sz="1800"/>
            </a:lvl2pPr>
            <a:lvl3pPr>
              <a:buSzPts val="1400"/>
              <a:buNone/>
              <a:defRPr sz="1800"/>
            </a:lvl3pPr>
            <a:lvl4pPr>
              <a:buSzPts val="1400"/>
              <a:buNone/>
              <a:defRPr sz="1800"/>
            </a:lvl4pPr>
            <a:lvl5pPr>
              <a:buSzPts val="1400"/>
              <a:buNone/>
              <a:defRPr sz="1800"/>
            </a:lvl5pPr>
            <a:lvl6pPr>
              <a:buSzPts val="1400"/>
              <a:buNone/>
              <a:defRPr sz="1800"/>
            </a:lvl6pPr>
            <a:lvl7pPr>
              <a:buSzPts val="1400"/>
              <a:buNone/>
              <a:defRPr sz="1800"/>
            </a:lvl7pPr>
            <a:lvl8pPr>
              <a:buSzPts val="1400"/>
              <a:buNone/>
              <a:defRPr sz="1800"/>
            </a:lvl8pPr>
            <a:lvl9pPr>
              <a:buSzPts val="1400"/>
              <a:buNone/>
              <a:defRPr sz="1800"/>
            </a:lvl9pPr>
          </a:lstStyle>
          <a:p>
            <a:r>
              <a:rPr lang="es-ES" dirty="0">
                <a:solidFill>
                  <a:schemeClr val="tx1"/>
                </a:solidFill>
              </a:rPr>
              <a:t>Área de Trabajo y Actividad: Corrección de soldado de tubería de línea 2.</a:t>
            </a: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3" name="Google Shape;192;g21edb281baa_0_37">
            <a:extLst>
              <a:ext uri="{FF2B5EF4-FFF2-40B4-BE49-F238E27FC236}">
                <a16:creationId xmlns:a16="http://schemas.microsoft.com/office/drawing/2014/main" id="{35D7C222-86A3-477E-8CA6-3A6FBA04DDA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18564" y="201613"/>
            <a:ext cx="870545" cy="95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93;g21edb281baa_0_37">
            <a:extLst>
              <a:ext uri="{FF2B5EF4-FFF2-40B4-BE49-F238E27FC236}">
                <a16:creationId xmlns:a16="http://schemas.microsoft.com/office/drawing/2014/main" id="{2436BDCB-093B-414D-82EF-DE8802F64F2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6952" y="6259933"/>
            <a:ext cx="1296292" cy="5154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02D50-4BD8-4901-B8BA-EEF37C89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D55D-06B3-4FA2-8589-668AC1BA7142}" type="datetime1">
              <a:rPr lang="es-MX" b="0" smtClean="0">
                <a:latin typeface="Arial" panose="020B0604020202020204" pitchFamily="34" charset="0"/>
                <a:cs typeface="Arial" panose="020B0604020202020204" pitchFamily="34" charset="0"/>
              </a:rPr>
              <a:t>01/04/2024</a:t>
            </a:fld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995FAB-ECD1-4B52-8EA7-52E741B2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HERDEZ, S.A. DE C.V. | INDUSTRIAS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8F8208E-8272-400D-A1DD-062A71C241A9}"/>
              </a:ext>
            </a:extLst>
          </p:cNvPr>
          <p:cNvSpPr txBox="1"/>
          <p:nvPr/>
        </p:nvSpPr>
        <p:spPr>
          <a:xfrm>
            <a:off x="1063489" y="5234070"/>
            <a:ext cx="3657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/>
              <a:t>Imagen 1 y 2. Problemática con soldadura de tubería línea 2. 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9795B91-04EF-429B-804E-9BF3F1AB2FF5}"/>
              </a:ext>
            </a:extLst>
          </p:cNvPr>
          <p:cNvSpPr txBox="1"/>
          <p:nvPr/>
        </p:nvSpPr>
        <p:spPr>
          <a:xfrm>
            <a:off x="5055381" y="5207892"/>
            <a:ext cx="5763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/>
              <a:t>Imagen 3, 4, 5, 6 y 7. Retrabajo de corte y soldado de tubería instalada en línea 2.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0899BBEC-048E-43EE-9890-92360E91B541}"/>
              </a:ext>
            </a:extLst>
          </p:cNvPr>
          <p:cNvGrpSpPr/>
          <p:nvPr/>
        </p:nvGrpSpPr>
        <p:grpSpPr>
          <a:xfrm>
            <a:off x="1063488" y="1161191"/>
            <a:ext cx="3657088" cy="4052647"/>
            <a:chOff x="991499" y="1161191"/>
            <a:chExt cx="2195743" cy="182880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8E5DE0E3-8903-41C8-AA53-90C97AB5E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8542" y="1161191"/>
              <a:ext cx="1028700" cy="1828800"/>
            </a:xfrm>
            <a:prstGeom prst="rect">
              <a:avLst/>
            </a:prstGeom>
          </p:spPr>
        </p:pic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C90CED7D-CAFF-4AFF-BE90-96CE3B826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499" y="1161191"/>
              <a:ext cx="1028700" cy="1828800"/>
            </a:xfrm>
            <a:prstGeom prst="rect">
              <a:avLst/>
            </a:prstGeom>
          </p:spPr>
        </p:pic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C5F8C884-F808-45F5-8A04-D5FF62CA43A0}"/>
              </a:ext>
            </a:extLst>
          </p:cNvPr>
          <p:cNvGrpSpPr/>
          <p:nvPr/>
        </p:nvGrpSpPr>
        <p:grpSpPr>
          <a:xfrm>
            <a:off x="5067300" y="1155247"/>
            <a:ext cx="5751262" cy="4052647"/>
            <a:chOff x="5067300" y="1155247"/>
            <a:chExt cx="5751262" cy="1828801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4CF9DAEE-7DAF-460A-BC77-23D7F8661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5023" y="1155248"/>
              <a:ext cx="1028700" cy="1828800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B4DE4E7D-DBFB-42F1-AF05-B23DD2100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6716" y="1155248"/>
              <a:ext cx="1028700" cy="1828800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35DDA038-4BE6-4C66-9CE2-32341D2EC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7300" y="1155248"/>
              <a:ext cx="1028700" cy="1828800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E3BA5594-D924-4ABD-AC6F-2B4D9FD4B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6132" y="1155248"/>
              <a:ext cx="1028700" cy="1828800"/>
            </a:xfrm>
            <a:prstGeom prst="rect">
              <a:avLst/>
            </a:prstGeom>
          </p:spPr>
        </p:pic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A1431578-113B-44E5-B623-472435E7B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3914" y="1155247"/>
              <a:ext cx="1114648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42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4;g21edb281baa_0_37">
            <a:extLst>
              <a:ext uri="{FF2B5EF4-FFF2-40B4-BE49-F238E27FC236}">
                <a16:creationId xmlns:a16="http://schemas.microsoft.com/office/drawing/2014/main" id="{DEF0F68B-3BFE-45DC-82D6-5A2C4A027813}"/>
              </a:ext>
            </a:extLst>
          </p:cNvPr>
          <p:cNvSpPr txBox="1">
            <a:spLocks/>
          </p:cNvSpPr>
          <p:nvPr/>
        </p:nvSpPr>
        <p:spPr>
          <a:xfrm>
            <a:off x="838200" y="381657"/>
            <a:ext cx="10097181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73531"/>
              </a:buClr>
              <a:buSzPts val="2000"/>
            </a:pPr>
            <a:r>
              <a:rPr lang="es-ES" sz="2000" b="1" dirty="0">
                <a:solidFill>
                  <a:schemeClr val="tx1"/>
                </a:solidFill>
              </a:rPr>
              <a:t>Área de Trabajo y Actividad:</a:t>
            </a:r>
          </a:p>
          <a:p>
            <a:pPr>
              <a:buClr>
                <a:srgbClr val="273531"/>
              </a:buClr>
              <a:buSzPts val="2000"/>
            </a:pPr>
            <a:r>
              <a:rPr lang="es-ES" sz="2000" b="1" dirty="0">
                <a:solidFill>
                  <a:schemeClr val="tx1"/>
                </a:solidFill>
              </a:rPr>
              <a:t>SYSMA</a:t>
            </a:r>
            <a:r>
              <a:rPr lang="es-ES" sz="1800" b="1" dirty="0">
                <a:solidFill>
                  <a:schemeClr val="tx1"/>
                </a:solidFill>
              </a:rPr>
              <a:t> | Seguimiento del Proyecto.</a:t>
            </a:r>
            <a:br>
              <a:rPr lang="es-ES" sz="1800" b="1" dirty="0">
                <a:solidFill>
                  <a:schemeClr val="tx1"/>
                </a:solidFill>
              </a:rPr>
            </a:br>
            <a:endParaRPr lang="es-ES" sz="2000" b="1" dirty="0">
              <a:solidFill>
                <a:schemeClr val="tx1"/>
              </a:solidFill>
            </a:endParaRP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9C420115-6AC2-4013-BE95-5D0DD3B0A1AA}"/>
              </a:ext>
            </a:extLst>
          </p:cNvPr>
          <p:cNvSpPr txBox="1">
            <a:spLocks/>
          </p:cNvSpPr>
          <p:nvPr/>
        </p:nvSpPr>
        <p:spPr>
          <a:xfrm>
            <a:off x="838199" y="1493134"/>
            <a:ext cx="10097181" cy="3193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 algn="just">
              <a:buSzPts val="1300"/>
              <a:buFont typeface="Arial" panose="020B0604020202020204" pitchFamily="34" charset="0"/>
              <a:buNone/>
            </a:pPr>
            <a:r>
              <a:rPr lang="es-ES" sz="1600" i="1" dirty="0">
                <a:solidFill>
                  <a:schemeClr val="bg2">
                    <a:lumMod val="25000"/>
                  </a:schemeClr>
                </a:solidFill>
              </a:rPr>
              <a:t>Actividades Siguientes:</a:t>
            </a:r>
            <a:endParaRPr lang="es-E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774700" indent="-285750" algn="just">
              <a:buSzPts val="1300"/>
            </a:pPr>
            <a:r>
              <a:rPr lang="es-ES" sz="1600" dirty="0"/>
              <a:t>Chequeo y ajuste de válvulas. (/04/2024)</a:t>
            </a:r>
          </a:p>
          <a:p>
            <a:pPr marL="774700" indent="-285750" algn="just">
              <a:buSzPts val="1300"/>
            </a:pPr>
            <a:r>
              <a:rPr lang="es-ES" sz="1600" dirty="0"/>
              <a:t>Pruebas de motor instalado. (/04/2024)</a:t>
            </a:r>
          </a:p>
          <a:p>
            <a:pPr marL="774700" indent="-285750" algn="just">
              <a:buSzPts val="1300"/>
            </a:pPr>
            <a:r>
              <a:rPr lang="es-ES" sz="1600" dirty="0"/>
              <a:t>Prueba con agua en sistema para verificar funcionamiento de válvulas y ajustar en caso de requerir. (/04/2024)</a:t>
            </a:r>
          </a:p>
          <a:p>
            <a:pPr marL="774700" indent="-285750" algn="just">
              <a:buSzPts val="1300"/>
            </a:pPr>
            <a:endParaRPr lang="es-ES" sz="1600" dirty="0"/>
          </a:p>
        </p:txBody>
      </p:sp>
      <p:pic>
        <p:nvPicPr>
          <p:cNvPr id="10" name="Google Shape;192;g21edb281baa_0_37">
            <a:extLst>
              <a:ext uri="{FF2B5EF4-FFF2-40B4-BE49-F238E27FC236}">
                <a16:creationId xmlns:a16="http://schemas.microsoft.com/office/drawing/2014/main" id="{2CD34626-1012-44DA-B49C-0085E8FB7C6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18564" y="201613"/>
            <a:ext cx="870545" cy="95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93;g21edb281baa_0_37">
            <a:extLst>
              <a:ext uri="{FF2B5EF4-FFF2-40B4-BE49-F238E27FC236}">
                <a16:creationId xmlns:a16="http://schemas.microsoft.com/office/drawing/2014/main" id="{67540A77-55BA-4554-B461-798ACCD554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6952" y="6259933"/>
            <a:ext cx="1296292" cy="51543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Marcador de fecha 11">
            <a:extLst>
              <a:ext uri="{FF2B5EF4-FFF2-40B4-BE49-F238E27FC236}">
                <a16:creationId xmlns:a16="http://schemas.microsoft.com/office/drawing/2014/main" id="{238704B2-64BC-4F37-B9AE-100FE4E5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273B-84DC-4EA7-B6DD-4E7D4C734E8D}" type="datetime1">
              <a:rPr lang="es-MX" b="0" smtClean="0">
                <a:latin typeface="Arial" panose="020B0604020202020204" pitchFamily="34" charset="0"/>
                <a:cs typeface="Arial" panose="020B0604020202020204" pitchFamily="34" charset="0"/>
              </a:rPr>
              <a:t>01/04/2024</a:t>
            </a:fld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Marcador de pie de página 12">
            <a:extLst>
              <a:ext uri="{FF2B5EF4-FFF2-40B4-BE49-F238E27FC236}">
                <a16:creationId xmlns:a16="http://schemas.microsoft.com/office/drawing/2014/main" id="{DB84AFB8-7E8D-4BBA-A41C-FFC72081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HERDEZ, S.A. DE C.V. | INDUSTRIAS</a:t>
            </a:r>
          </a:p>
        </p:txBody>
      </p:sp>
    </p:spTree>
    <p:extLst>
      <p:ext uri="{BB962C8B-B14F-4D97-AF65-F5344CB8AC3E}">
        <p14:creationId xmlns:p14="http://schemas.microsoft.com/office/powerpoint/2010/main" val="62664083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Degradado</Template>
  <TotalTime>119</TotalTime>
  <Words>306</Words>
  <Application>Microsoft Office PowerPoint</Application>
  <PresentationFormat>Panorámica</PresentationFormat>
  <Paragraphs>41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Univers</vt:lpstr>
      <vt:lpstr>GradientVTI</vt:lpstr>
      <vt:lpstr>Presentación de PowerPoint</vt:lpstr>
      <vt:lpstr>Presentación de PowerPoint</vt:lpstr>
      <vt:lpstr>Plan de Trabajo.</vt:lpstr>
      <vt:lpstr>Plan de Trabajo.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Alejandro</dc:creator>
  <cp:lastModifiedBy>Miriam Juana Acosta Loyola</cp:lastModifiedBy>
  <cp:revision>23</cp:revision>
  <dcterms:created xsi:type="dcterms:W3CDTF">2024-02-07T15:02:23Z</dcterms:created>
  <dcterms:modified xsi:type="dcterms:W3CDTF">2024-04-01T23:29:23Z</dcterms:modified>
</cp:coreProperties>
</file>