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304" r:id="rId6"/>
    <p:sldId id="269" r:id="rId7"/>
    <p:sldId id="302" r:id="rId8"/>
    <p:sldId id="305" r:id="rId9"/>
    <p:sldId id="306" r:id="rId10"/>
    <p:sldId id="308" r:id="rId11"/>
    <p:sldId id="307" r:id="rId12"/>
    <p:sldId id="313" r:id="rId13"/>
    <p:sldId id="309" r:id="rId14"/>
    <p:sldId id="310" r:id="rId15"/>
    <p:sldId id="312" r:id="rId16"/>
    <p:sldId id="311" r:id="rId17"/>
    <p:sldId id="292" r:id="rId18"/>
    <p:sldId id="303" r:id="rId19"/>
    <p:sldId id="314" r:id="rId20"/>
    <p:sldId id="316" r:id="rId21"/>
    <p:sldId id="315" r:id="rId22"/>
    <p:sldId id="317" r:id="rId23"/>
    <p:sldId id="318" r:id="rId24"/>
    <p:sldId id="321" r:id="rId25"/>
    <p:sldId id="319" r:id="rId26"/>
    <p:sldId id="323" r:id="rId27"/>
    <p:sldId id="326" r:id="rId28"/>
    <p:sldId id="322" r:id="rId29"/>
    <p:sldId id="327" r:id="rId30"/>
    <p:sldId id="328" r:id="rId31"/>
    <p:sldId id="329" r:id="rId32"/>
    <p:sldId id="330" r:id="rId33"/>
    <p:sldId id="331" r:id="rId34"/>
    <p:sldId id="332" r:id="rId35"/>
    <p:sldId id="300" r:id="rId36"/>
    <p:sldId id="301" r:id="rId37"/>
  </p:sldIdLst>
  <p:sldSz cx="9144000" cy="5143500" type="screen16x9"/>
  <p:notesSz cx="6858000" cy="9144000"/>
  <p:embeddedFontLst>
    <p:embeddedFont>
      <p:font typeface="Lato" panose="02010600030101010101" charset="0"/>
      <p:regular r:id="rId39"/>
      <p:bold r:id="rId40"/>
      <p:italic r:id="rId41"/>
      <p:boldItalic r:id="rId42"/>
    </p:embeddedFont>
    <p:embeddedFont>
      <p:font typeface="Raleway" panose="0201060003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9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71187fc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71187fc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15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74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001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38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67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f5f8f169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f5f8f169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709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66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5f8f169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f5f8f169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386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374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339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30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468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369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009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07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12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5f8f169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5f8f169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074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13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087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35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507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5dbff40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5dbff40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f5f8f169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f5f8f169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71187f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71187f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71187f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71187f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0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f5f8f1698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f5f8f1698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76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187fc1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71187fc1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31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persion_relation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baike.baidu.com/item/%E8%89%B2%E6%95%A3%E5%85%B3%E7%B3%B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persion_relation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zhihu.com/question/19714540" TargetMode="External"/><Relationship Id="rId4" Type="http://schemas.openxmlformats.org/officeDocument/2006/relationships/hyperlink" Target="https://baike.baidu.com/item/%E8%89%B2%E6%95%A3%E5%85%B3%E7%B3%BB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700" i="1" dirty="0" smtClean="0"/>
              <a:t>Seminar about</a:t>
            </a:r>
            <a:br>
              <a:rPr lang="en-US" altLang="zh-CN" sz="2700" i="1" dirty="0" smtClean="0"/>
            </a:br>
            <a:r>
              <a:rPr lang="en-US" altLang="zh-CN" sz="2700" i="1" dirty="0" smtClean="0"/>
              <a:t>Linearized </a:t>
            </a:r>
            <a:r>
              <a:rPr lang="en-US" altLang="zh-CN" sz="2700" i="1" dirty="0"/>
              <a:t>Hydrodynamic Equations</a:t>
            </a:r>
            <a:br>
              <a:rPr lang="en-US" altLang="zh-CN" sz="2700" i="1" dirty="0"/>
            </a:b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9627" y="3934900"/>
            <a:ext cx="279117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Jiacheng Huang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2021</a:t>
            </a:r>
            <a:r>
              <a:rPr lang="en-US" altLang="zh-CN" dirty="0" smtClean="0"/>
              <a:t>0425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Substitute</a:t>
            </a:r>
            <a:endParaRPr sz="2000" b="1" dirty="0"/>
          </a:p>
        </p:txBody>
      </p:sp>
      <p:sp>
        <p:nvSpPr>
          <p:cNvPr id="4" name="矩形 3"/>
          <p:cNvSpPr/>
          <p:nvPr/>
        </p:nvSpPr>
        <p:spPr>
          <a:xfrm>
            <a:off x="306000" y="380128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substitute these expansions into</a:t>
            </a:r>
          </a:p>
          <a:p>
            <a:r>
              <a:rPr lang="en-US" altLang="zh-CN" dirty="0"/>
              <a:t>the hydrodynamic equations (8.38)–(8.40), and </a:t>
            </a:r>
            <a:r>
              <a:rPr lang="en-US" altLang="zh-CN" dirty="0" smtClean="0"/>
              <a:t>only </a:t>
            </a:r>
            <a:r>
              <a:rPr lang="en-US" altLang="zh-CN" b="1" dirty="0" smtClean="0"/>
              <a:t>retain </a:t>
            </a:r>
            <a:r>
              <a:rPr lang="en-US" altLang="zh-CN" b="1" dirty="0"/>
              <a:t>terms to first order </a:t>
            </a:r>
            <a:r>
              <a:rPr lang="en-US" altLang="zh-CN" dirty="0" smtClean="0"/>
              <a:t>in deviations </a:t>
            </a:r>
            <a:r>
              <a:rPr lang="en-US" altLang="zh-CN" dirty="0"/>
              <a:t>from equilibrium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53278" y="1333643"/>
            <a:ext cx="5547842" cy="1315957"/>
            <a:chOff x="1193278" y="1571243"/>
            <a:chExt cx="5547842" cy="131595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b="45918"/>
            <a:stretch/>
          </p:blipFill>
          <p:spPr>
            <a:xfrm>
              <a:off x="1193279" y="1571243"/>
              <a:ext cx="5547841" cy="84075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t="67436" b="1997"/>
            <a:stretch/>
          </p:blipFill>
          <p:spPr>
            <a:xfrm>
              <a:off x="1193278" y="2412001"/>
              <a:ext cx="5547841" cy="47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1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Reducing </a:t>
            </a:r>
            <a:r>
              <a:rPr lang="en-US" altLang="zh-CN" sz="2000" b="1" dirty="0" smtClean="0"/>
              <a:t>Dimensions</a:t>
            </a:r>
            <a:endParaRPr sz="2000" b="1" dirty="0"/>
          </a:p>
        </p:txBody>
      </p:sp>
      <p:sp>
        <p:nvSpPr>
          <p:cNvPr id="5" name="矩形 4"/>
          <p:cNvSpPr/>
          <p:nvPr/>
        </p:nvSpPr>
        <p:spPr>
          <a:xfrm>
            <a:off x="344770" y="4325862"/>
            <a:ext cx="3744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five</a:t>
            </a:r>
            <a:r>
              <a:rPr lang="en-US" altLang="zh-CN" dirty="0"/>
              <a:t> equations but we have </a:t>
            </a:r>
            <a:r>
              <a:rPr lang="en-US" altLang="zh-CN" b="1" dirty="0"/>
              <a:t>seven</a:t>
            </a:r>
            <a:r>
              <a:rPr lang="en-US" altLang="zh-CN" dirty="0"/>
              <a:t> unknowns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/>
          <a:srcRect t="16665" r="72901" b="46593"/>
          <a:stretch/>
        </p:blipFill>
        <p:spPr>
          <a:xfrm>
            <a:off x="3988709" y="1196617"/>
            <a:ext cx="1825564" cy="2448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l="27964" t="20423" r="49540" b="48084"/>
          <a:stretch/>
        </p:blipFill>
        <p:spPr>
          <a:xfrm>
            <a:off x="4089706" y="1712931"/>
            <a:ext cx="1673408" cy="23170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/>
          <a:srcRect l="51151" t="16114" r="23585" b="48892"/>
          <a:stretch/>
        </p:blipFill>
        <p:spPr>
          <a:xfrm>
            <a:off x="4089706" y="2216148"/>
            <a:ext cx="1623571" cy="222407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099760" y="2782068"/>
            <a:ext cx="1686746" cy="272987"/>
            <a:chOff x="667655" y="2736613"/>
            <a:chExt cx="1175545" cy="17960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/>
            <a:srcRect l="81607" t="21071" b="43936"/>
            <a:stretch/>
          </p:blipFill>
          <p:spPr>
            <a:xfrm>
              <a:off x="667655" y="2736613"/>
              <a:ext cx="765325" cy="144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/>
            <a:srcRect t="56356" r="88302"/>
            <a:stretch/>
          </p:blipFill>
          <p:spPr>
            <a:xfrm>
              <a:off x="1356445" y="2736613"/>
              <a:ext cx="486755" cy="179602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706" y="3288047"/>
            <a:ext cx="498370" cy="32585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956137" y="273761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Pressure: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005829" y="2216148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Entropy: 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005829" y="1647637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Temp: 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99082" y="1172804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Density: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005829" y="3306127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Velocity: 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83801" y="3306126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68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Reducing </a:t>
            </a:r>
            <a:r>
              <a:rPr lang="en-US" altLang="zh-CN" sz="2000" b="1" dirty="0" smtClean="0"/>
              <a:t>Dimensions</a:t>
            </a:r>
            <a:endParaRPr sz="2000" b="1" dirty="0"/>
          </a:p>
        </p:txBody>
      </p:sp>
      <p:sp>
        <p:nvSpPr>
          <p:cNvPr id="5" name="矩形 4"/>
          <p:cNvSpPr/>
          <p:nvPr/>
        </p:nvSpPr>
        <p:spPr>
          <a:xfrm>
            <a:off x="344770" y="4325862"/>
            <a:ext cx="3744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five</a:t>
            </a:r>
            <a:r>
              <a:rPr lang="en-US" altLang="zh-CN" dirty="0"/>
              <a:t> equations but we have </a:t>
            </a:r>
            <a:r>
              <a:rPr lang="en-US" altLang="zh-CN" b="1" dirty="0"/>
              <a:t>seven</a:t>
            </a:r>
            <a:r>
              <a:rPr lang="en-US" altLang="zh-CN" dirty="0"/>
              <a:t> unknowns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/>
          <a:srcRect t="16665" r="72901" b="46593"/>
          <a:stretch/>
        </p:blipFill>
        <p:spPr>
          <a:xfrm>
            <a:off x="3988709" y="1196617"/>
            <a:ext cx="1825564" cy="2448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l="27964" t="20423" r="49540" b="48084"/>
          <a:stretch/>
        </p:blipFill>
        <p:spPr>
          <a:xfrm>
            <a:off x="4089706" y="1712931"/>
            <a:ext cx="1673408" cy="23170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/>
          <a:srcRect l="51151" t="16114" r="23585" b="48892"/>
          <a:stretch/>
        </p:blipFill>
        <p:spPr>
          <a:xfrm>
            <a:off x="4089706" y="2216148"/>
            <a:ext cx="1623571" cy="222407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099760" y="2782068"/>
            <a:ext cx="1686746" cy="272987"/>
            <a:chOff x="667655" y="2736613"/>
            <a:chExt cx="1175545" cy="17960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/>
            <a:srcRect l="81607" t="21071" b="43936"/>
            <a:stretch/>
          </p:blipFill>
          <p:spPr>
            <a:xfrm>
              <a:off x="667655" y="2736613"/>
              <a:ext cx="765325" cy="144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/>
            <a:srcRect t="56356" r="88302"/>
            <a:stretch/>
          </p:blipFill>
          <p:spPr>
            <a:xfrm>
              <a:off x="1356445" y="2736613"/>
              <a:ext cx="486755" cy="179602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706" y="3288047"/>
            <a:ext cx="498370" cy="32585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956137" y="273761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Pressure: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005829" y="2216148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Entropy: 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005829" y="1647637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Temp: 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99082" y="1172804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Density: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005829" y="3306127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Velocity: 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83801" y="3306126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51200" y="1051200"/>
            <a:ext cx="3146400" cy="2187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59321" y="1991057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Thermodynamic Related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81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Reducing Dimensions</a:t>
            </a:r>
            <a:endParaRPr lang="en-US" altLang="zh-CN"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0204" y="1802418"/>
            <a:ext cx="5464196" cy="989546"/>
            <a:chOff x="3662170" y="1699676"/>
            <a:chExt cx="5464196" cy="98954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b="57407"/>
            <a:stretch/>
          </p:blipFill>
          <p:spPr>
            <a:xfrm>
              <a:off x="3662170" y="1699676"/>
              <a:ext cx="5456393" cy="53232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t="57249"/>
            <a:stretch/>
          </p:blipFill>
          <p:spPr>
            <a:xfrm>
              <a:off x="3669973" y="2154927"/>
              <a:ext cx="5456393" cy="534295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549277" y="3995659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Reducing </a:t>
            </a:r>
            <a:r>
              <a:rPr lang="en-US" altLang="zh-CN" dirty="0" smtClean="0"/>
              <a:t>dimensions by thermodynamic </a:t>
            </a:r>
            <a:r>
              <a:rPr lang="en-US" altLang="zh-CN" dirty="0"/>
              <a:t>equations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1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Substitute</a:t>
            </a:r>
            <a:endParaRPr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731090" y="1522720"/>
            <a:ext cx="5540220" cy="1715972"/>
            <a:chOff x="1371090" y="1580320"/>
            <a:chExt cx="5540220" cy="17159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b="40849"/>
            <a:stretch/>
          </p:blipFill>
          <p:spPr>
            <a:xfrm>
              <a:off x="1371090" y="1580320"/>
              <a:ext cx="5540220" cy="11314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t="69440"/>
            <a:stretch/>
          </p:blipFill>
          <p:spPr>
            <a:xfrm>
              <a:off x="1371090" y="2711749"/>
              <a:ext cx="5540220" cy="58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19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Substitute</a:t>
            </a:r>
            <a:endParaRPr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723890" y="1522720"/>
            <a:ext cx="5540220" cy="1715972"/>
            <a:chOff x="1371090" y="1580320"/>
            <a:chExt cx="5540220" cy="17159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b="40849"/>
            <a:stretch/>
          </p:blipFill>
          <p:spPr>
            <a:xfrm>
              <a:off x="1371090" y="1580320"/>
              <a:ext cx="5540220" cy="11314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t="69440"/>
            <a:stretch/>
          </p:blipFill>
          <p:spPr>
            <a:xfrm>
              <a:off x="1371090" y="2711749"/>
              <a:ext cx="5540220" cy="584543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865600" y="1900800"/>
            <a:ext cx="2088000" cy="597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68000" y="2641092"/>
            <a:ext cx="2305200" cy="597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26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Substitute</a:t>
            </a:r>
            <a:endParaRPr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731090" y="1522720"/>
            <a:ext cx="5540220" cy="1715972"/>
            <a:chOff x="1371090" y="1580320"/>
            <a:chExt cx="5540220" cy="17159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b="40849"/>
            <a:stretch/>
          </p:blipFill>
          <p:spPr>
            <a:xfrm>
              <a:off x="1371090" y="1580320"/>
              <a:ext cx="5540220" cy="11314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t="69440"/>
            <a:stretch/>
          </p:blipFill>
          <p:spPr>
            <a:xfrm>
              <a:off x="1371090" y="2711749"/>
              <a:ext cx="5540220" cy="584543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2862770" y="3785578"/>
            <a:ext cx="3276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Linearized Hydrodynamic Equations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268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/>
        </p:nvSpPr>
        <p:spPr>
          <a:xfrm>
            <a:off x="1668750" y="2015250"/>
            <a:ext cx="580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3200" b="1" dirty="0">
                <a:latin typeface="Raleway"/>
                <a:ea typeface="Raleway"/>
                <a:cs typeface="Raleway"/>
                <a:sym typeface="Raleway"/>
              </a:rPr>
              <a:t>Transverse &amp; </a:t>
            </a:r>
            <a:r>
              <a:rPr lang="en-US" altLang="zh-CN" sz="3200" b="1" dirty="0" smtClean="0">
                <a:latin typeface="Raleway"/>
                <a:ea typeface="Raleway"/>
                <a:cs typeface="Raleway"/>
                <a:sym typeface="Raleway"/>
              </a:rPr>
              <a:t>Longitudinal</a:t>
            </a:r>
          </a:p>
          <a:p>
            <a:pPr lvl="0"/>
            <a:r>
              <a:rPr lang="en-US" altLang="zh-CN" sz="3200" b="1" dirty="0" smtClean="0">
                <a:latin typeface="Raleway"/>
                <a:ea typeface="Raleway"/>
                <a:cs typeface="Raleway"/>
                <a:sym typeface="Raleway"/>
              </a:rPr>
              <a:t>Hydrodynamic </a:t>
            </a:r>
            <a:r>
              <a:rPr lang="en-US" altLang="zh-CN" sz="3200" b="1" dirty="0">
                <a:latin typeface="Raleway"/>
                <a:ea typeface="Raleway"/>
                <a:cs typeface="Raleway"/>
                <a:sym typeface="Raleway"/>
              </a:rPr>
              <a:t>Modes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1" name="Google Shape;421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 </a:t>
            </a:r>
            <a:r>
              <a:rPr lang="en-US" altLang="zh-CN" sz="2000" b="1" dirty="0" smtClean="0"/>
              <a:t>Dispersion Relations</a:t>
            </a:r>
            <a:endParaRPr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518525" y="1544293"/>
            <a:ext cx="5854275" cy="1173582"/>
            <a:chOff x="128925" y="1048959"/>
            <a:chExt cx="5854275" cy="11735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25" y="1048959"/>
              <a:ext cx="5854275" cy="117358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111200" y="1048959"/>
              <a:ext cx="1549200" cy="1714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37200" y="1587332"/>
              <a:ext cx="229200" cy="2414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81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19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 </a:t>
            </a:r>
            <a:r>
              <a:rPr lang="en-US" altLang="zh-CN" sz="2000" b="1" dirty="0" smtClean="0"/>
              <a:t>Dispersion Relations</a:t>
            </a:r>
            <a:endParaRPr sz="2000" b="1" dirty="0"/>
          </a:p>
        </p:txBody>
      </p:sp>
      <p:sp>
        <p:nvSpPr>
          <p:cNvPr id="6" name="Google Shape;174;p25"/>
          <p:cNvSpPr txBox="1"/>
          <p:nvPr/>
        </p:nvSpPr>
        <p:spPr>
          <a:xfrm>
            <a:off x="73200" y="4749851"/>
            <a:ext cx="9070800" cy="33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en.wikipedia.org/wiki/Dispersion_relation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https://baike.baidu.com/item/%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E8%89%B2%E6%95%A3%E5%85%B3%E7%B3%BB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/>
            <a:endParaRPr sz="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25" y="940959"/>
            <a:ext cx="5854275" cy="11735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11200" y="940959"/>
            <a:ext cx="1549200" cy="171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662" y="3294523"/>
            <a:ext cx="5667066" cy="12355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818" y="2150725"/>
            <a:ext cx="7658764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55075" y="1542000"/>
            <a:ext cx="857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800" b="1" dirty="0">
                <a:latin typeface="Raleway"/>
                <a:ea typeface="Raleway"/>
                <a:cs typeface="Raleway"/>
                <a:sym typeface="Raleway"/>
              </a:rPr>
              <a:t>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Raleway"/>
              <a:ea typeface="Raleway"/>
              <a:cs typeface="Raleway"/>
              <a:sym typeface="Raleway"/>
            </a:endParaRPr>
          </a:p>
          <a:p>
            <a:pPr lvl="0"/>
            <a:r>
              <a:rPr lang="en-US" altLang="zh-CN" sz="2800" b="1" dirty="0">
                <a:latin typeface="Raleway"/>
                <a:ea typeface="Raleway"/>
                <a:cs typeface="Raleway"/>
                <a:sym typeface="Raleway"/>
              </a:rPr>
              <a:t>How to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Raleway"/>
              <a:ea typeface="Raleway"/>
              <a:cs typeface="Raleway"/>
              <a:sym typeface="Raleway"/>
            </a:endParaRPr>
          </a:p>
          <a:p>
            <a:pPr lvl="0"/>
            <a:r>
              <a:rPr lang="en-US" altLang="zh-CN" sz="2800" b="1" dirty="0">
                <a:latin typeface="Raleway"/>
                <a:ea typeface="Raleway"/>
                <a:cs typeface="Raleway"/>
                <a:sym typeface="Raleway"/>
              </a:rPr>
              <a:t>Transverse &amp; </a:t>
            </a:r>
            <a:r>
              <a:rPr lang="en-US" altLang="zh-CN" sz="2800" b="1" dirty="0" smtClean="0">
                <a:latin typeface="Raleway"/>
                <a:ea typeface="Raleway"/>
                <a:cs typeface="Raleway"/>
                <a:sym typeface="Raleway"/>
              </a:rPr>
              <a:t>Longitudinal Hydrodynamic </a:t>
            </a:r>
            <a:r>
              <a:rPr lang="en-US" altLang="zh-CN" sz="2800" b="1" dirty="0">
                <a:latin typeface="Raleway"/>
                <a:ea typeface="Raleway"/>
                <a:cs typeface="Raleway"/>
                <a:sym typeface="Raleway"/>
              </a:rPr>
              <a:t>Modes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55075" y="241900"/>
            <a:ext cx="3300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Outlines</a:t>
            </a:r>
            <a:endParaRPr sz="3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 </a:t>
            </a:r>
            <a:r>
              <a:rPr lang="en-US" altLang="zh-CN" sz="2000" b="1" dirty="0" smtClean="0"/>
              <a:t>Dispersion Relations</a:t>
            </a:r>
            <a:endParaRPr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5" y="940959"/>
            <a:ext cx="5854275" cy="11735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11200" y="940959"/>
            <a:ext cx="1549200" cy="171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650" y="1965281"/>
            <a:ext cx="4382652" cy="30939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60800" y="4349051"/>
            <a:ext cx="4145952" cy="597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80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 </a:t>
            </a:r>
            <a:r>
              <a:rPr lang="en-US" altLang="zh-CN" sz="2000" b="1" dirty="0" smtClean="0"/>
              <a:t>Dispersion Relations</a:t>
            </a:r>
            <a:endParaRPr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28925" y="885820"/>
            <a:ext cx="5854275" cy="1173582"/>
            <a:chOff x="128925" y="1048959"/>
            <a:chExt cx="5854275" cy="117358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25" y="1048959"/>
              <a:ext cx="5854275" cy="117358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111200" y="1048959"/>
              <a:ext cx="1549200" cy="1714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37200" y="1587332"/>
              <a:ext cx="229200" cy="2414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76" y="2407204"/>
            <a:ext cx="4685293" cy="23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2410" y="4881841"/>
            <a:ext cx="28328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https://www.zhihu.com/question/19714540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99" y="2770742"/>
            <a:ext cx="3213574" cy="15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Substitute</a:t>
            </a:r>
            <a:endParaRPr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69" y="1179199"/>
            <a:ext cx="6266800" cy="25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4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 smtClean="0"/>
              <a:t>Decouple</a:t>
            </a:r>
            <a:endParaRPr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2" y="1513066"/>
            <a:ext cx="2724543" cy="1791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13" y="1038700"/>
            <a:ext cx="2311673" cy="595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76252" y="1885611"/>
            <a:ext cx="3659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Let us divide the velocity into</a:t>
            </a:r>
          </a:p>
          <a:p>
            <a:r>
              <a:rPr lang="en-US" altLang="zh-CN" b="1" dirty="0"/>
              <a:t>longitudinal</a:t>
            </a:r>
            <a:r>
              <a:rPr lang="en-US" altLang="zh-CN" dirty="0"/>
              <a:t> (parallel to k) and </a:t>
            </a:r>
            <a:r>
              <a:rPr lang="en-US" altLang="zh-CN" b="1" dirty="0"/>
              <a:t>transverse</a:t>
            </a:r>
            <a:r>
              <a:rPr lang="en-US" altLang="zh-CN" dirty="0"/>
              <a:t> (perpendicular to k) components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9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24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 smtClean="0"/>
              <a:t>Decouple</a:t>
            </a:r>
            <a:endParaRPr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2" y="1513066"/>
            <a:ext cx="2724543" cy="1791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13" y="1038700"/>
            <a:ext cx="2311673" cy="595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76252" y="1885611"/>
            <a:ext cx="3659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Let us divide the velocity into</a:t>
            </a:r>
          </a:p>
          <a:p>
            <a:r>
              <a:rPr lang="en-US" altLang="zh-CN" b="1" dirty="0"/>
              <a:t>longitudinal</a:t>
            </a:r>
            <a:r>
              <a:rPr lang="en-US" altLang="zh-CN" dirty="0"/>
              <a:t> (parallel to k) and </a:t>
            </a:r>
            <a:r>
              <a:rPr lang="en-US" altLang="zh-CN" b="1" dirty="0"/>
              <a:t>transverse</a:t>
            </a:r>
            <a:r>
              <a:rPr lang="en-US" altLang="zh-CN" dirty="0"/>
              <a:t> (perpendicular to k) components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8440"/>
          <a:stretch/>
        </p:blipFill>
        <p:spPr>
          <a:xfrm>
            <a:off x="5526426" y="3133316"/>
            <a:ext cx="2223045" cy="3429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63964" y="3613062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Some </a:t>
            </a:r>
            <a:r>
              <a:rPr lang="en-US" altLang="zh-CN" dirty="0" smtClean="0"/>
              <a:t>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0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25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Substitute</a:t>
            </a:r>
            <a:endParaRPr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34" y="1459133"/>
            <a:ext cx="543353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0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26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/>
              <a:t>Substitute</a:t>
            </a:r>
            <a:endParaRPr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34" y="1459133"/>
            <a:ext cx="5433531" cy="22252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40000" y="1821475"/>
            <a:ext cx="4831200" cy="597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3775" y="3212275"/>
            <a:ext cx="4831200" cy="597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4920" y="4383462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Decouple</a:t>
            </a:r>
            <a:r>
              <a:rPr lang="zh-CN" altLang="en-US" b="1" dirty="0" smtClean="0"/>
              <a:t>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196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27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 smtClean="0"/>
              <a:t>Solving the Equation by Laplace Transforms</a:t>
            </a:r>
            <a:endParaRPr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27" y="1532493"/>
            <a:ext cx="5494496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8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28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000" b="1" dirty="0" smtClean="0"/>
              <a:t>Solving the Equation by Laplace Transforms</a:t>
            </a:r>
            <a:endParaRPr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86" y="1061152"/>
            <a:ext cx="539542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29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Simplify More</a:t>
            </a:r>
            <a:endParaRPr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30" y="1102224"/>
            <a:ext cx="541829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911100" y="2025950"/>
            <a:ext cx="73218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 smtClean="0">
                <a:latin typeface="Raleway"/>
                <a:ea typeface="Raleway"/>
                <a:cs typeface="Raleway"/>
                <a:sym typeface="Raleway"/>
              </a:rPr>
              <a:t>Why?</a:t>
            </a:r>
            <a:endParaRPr sz="3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30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Simplify More</a:t>
            </a:r>
            <a:endParaRPr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13" y="1217302"/>
            <a:ext cx="5799323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8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31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Analysis</a:t>
            </a:r>
            <a:endParaRPr sz="2000" b="1" dirty="0"/>
          </a:p>
        </p:txBody>
      </p:sp>
      <p:sp>
        <p:nvSpPr>
          <p:cNvPr id="6" name="矩形 5"/>
          <p:cNvSpPr/>
          <p:nvPr/>
        </p:nvSpPr>
        <p:spPr>
          <a:xfrm>
            <a:off x="128925" y="68590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Transverse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31" y="1320554"/>
            <a:ext cx="5509737" cy="34292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601130" y="4267358"/>
            <a:ext cx="5188469" cy="405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3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32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Analysis</a:t>
            </a:r>
            <a:endParaRPr sz="2000" b="1" dirty="0"/>
          </a:p>
        </p:txBody>
      </p:sp>
      <p:sp>
        <p:nvSpPr>
          <p:cNvPr id="8" name="矩形 7"/>
          <p:cNvSpPr/>
          <p:nvPr/>
        </p:nvSpPr>
        <p:spPr>
          <a:xfrm>
            <a:off x="128925" y="685900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Raleway"/>
              </a:rPr>
              <a:t>Longitudinal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87" y="839788"/>
            <a:ext cx="5486875" cy="30863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8925" y="412509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time evolution of the longitudinal modes can be determined from </a:t>
            </a:r>
            <a:r>
              <a:rPr lang="en-US" altLang="zh-CN" dirty="0" err="1"/>
              <a:t>Eqs</a:t>
            </a:r>
            <a:r>
              <a:rPr lang="en-US" altLang="zh-CN" dirty="0"/>
              <a:t>. (8.66)–</a:t>
            </a:r>
          </a:p>
          <a:p>
            <a:r>
              <a:rPr lang="en-US" altLang="zh-CN" dirty="0"/>
              <a:t>(8.68). Let us first write them in the following </a:t>
            </a:r>
            <a:r>
              <a:rPr lang="en-US" altLang="zh-CN" b="1" dirty="0"/>
              <a:t>matrix from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1356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33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Analysis</a:t>
            </a:r>
            <a:endParaRPr sz="2000" b="1" dirty="0"/>
          </a:p>
        </p:txBody>
      </p:sp>
      <p:sp>
        <p:nvSpPr>
          <p:cNvPr id="8" name="矩形 7"/>
          <p:cNvSpPr/>
          <p:nvPr/>
        </p:nvSpPr>
        <p:spPr>
          <a:xfrm>
            <a:off x="128925" y="685900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Raleway"/>
              </a:rPr>
              <a:t>Longitudinal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8925" y="45959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Then </a:t>
            </a:r>
            <a:r>
              <a:rPr lang="en-US" altLang="zh-CN" b="1" dirty="0" smtClean="0"/>
              <a:t>Reverse Transform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646" y="1574930"/>
            <a:ext cx="4408557" cy="14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6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34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Analysis</a:t>
            </a:r>
            <a:endParaRPr sz="2000" b="1" dirty="0"/>
          </a:p>
        </p:txBody>
      </p:sp>
      <p:sp>
        <p:nvSpPr>
          <p:cNvPr id="8" name="矩形 7"/>
          <p:cNvSpPr/>
          <p:nvPr/>
        </p:nvSpPr>
        <p:spPr>
          <a:xfrm>
            <a:off x="128925" y="685900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Raleway"/>
              </a:rPr>
              <a:t>Longitudinal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8925" y="45959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Then </a:t>
            </a:r>
            <a:r>
              <a:rPr lang="en-US" altLang="zh-CN" b="1" dirty="0" smtClean="0"/>
              <a:t>Reverse Transform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33" y="735028"/>
            <a:ext cx="5410669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00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References</a:t>
            </a:r>
            <a:endParaRPr dirty="0"/>
          </a:p>
        </p:txBody>
      </p:sp>
      <p:sp>
        <p:nvSpPr>
          <p:cNvPr id="487" name="Google Shape;487;p5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99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CN" dirty="0"/>
              <a:t>[1] </a:t>
            </a:r>
            <a:r>
              <a:rPr lang="en-US" altLang="zh-CN" dirty="0"/>
              <a:t>A Modern Course in Statistical Physics, 4. Edition. Linda E. </a:t>
            </a:r>
            <a:r>
              <a:rPr lang="en-US" altLang="zh-CN" dirty="0" err="1"/>
              <a:t>Reichl</a:t>
            </a:r>
            <a:r>
              <a:rPr lang="en-US" altLang="zh-CN" dirty="0" smtClean="0"/>
              <a:t>.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[2] </a:t>
            </a:r>
            <a:r>
              <a:rPr lang="en-US" altLang="zh-CN" dirty="0"/>
              <a:t>A Modern Course in Statistical Physics, </a:t>
            </a:r>
            <a:r>
              <a:rPr lang="en-US" altLang="zh-CN" dirty="0" smtClean="0"/>
              <a:t>2. </a:t>
            </a:r>
            <a:r>
              <a:rPr lang="en-US" altLang="zh-CN" dirty="0"/>
              <a:t>Edition. Linda E. </a:t>
            </a:r>
            <a:r>
              <a:rPr lang="en-US" altLang="zh-CN" dirty="0" err="1"/>
              <a:t>Reichl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[3] </a:t>
            </a:r>
            <a:r>
              <a:rPr lang="en-US" altLang="zh-CN" dirty="0"/>
              <a:t>Dib R , </a:t>
            </a:r>
            <a:r>
              <a:rPr lang="en-US" altLang="zh-CN" dirty="0" err="1"/>
              <a:t>Ould-Kaddour</a:t>
            </a:r>
            <a:r>
              <a:rPr lang="en-US" altLang="zh-CN" dirty="0"/>
              <a:t> F , Levesque D . Long time </a:t>
            </a:r>
            <a:r>
              <a:rPr lang="en-US" altLang="zh-CN" dirty="0" err="1"/>
              <a:t>behaviour</a:t>
            </a:r>
            <a:r>
              <a:rPr lang="en-US" altLang="zh-CN" dirty="0"/>
              <a:t> of the velocity autocorrelation function at low density and near critical point of simple fluids. </a:t>
            </a:r>
            <a:r>
              <a:rPr lang="en-US" altLang="zh-CN" dirty="0"/>
              <a:t>2006</a:t>
            </a:r>
            <a:r>
              <a:rPr lang="en-US" altLang="zh-CN" dirty="0" smtClean="0"/>
              <a:t>.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[4]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https://en.wikipedia.org/wiki/Dispersion_relation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[5]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https://baike.baidu.com/item/%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E8%89%B2%E6%95%A3%E5%85%B3%E7%B3%BB</a:t>
            </a:r>
            <a:endParaRPr lang="en-US" altLang="zh-CN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[6] 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www.zhihu.com/question/19714540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488" name="Google Shape;488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>
            <a:spLocks noGrp="1"/>
          </p:cNvSpPr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Thank </a:t>
            </a:r>
            <a:r>
              <a:rPr lang="zh-CN" dirty="0" smtClean="0"/>
              <a:t>You</a:t>
            </a:r>
            <a:endParaRPr dirty="0"/>
          </a:p>
        </p:txBody>
      </p:sp>
      <p:sp>
        <p:nvSpPr>
          <p:cNvPr id="494" name="Google Shape;494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NS Equation</a:t>
            </a:r>
            <a:endParaRPr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211837" y="1156550"/>
            <a:ext cx="6242276" cy="1487780"/>
            <a:chOff x="952637" y="928621"/>
            <a:chExt cx="6242276" cy="14877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b="57881"/>
            <a:stretch/>
          </p:blipFill>
          <p:spPr>
            <a:xfrm>
              <a:off x="952637" y="928621"/>
              <a:ext cx="6242276" cy="100097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53624" b="23957"/>
            <a:stretch/>
          </p:blipFill>
          <p:spPr>
            <a:xfrm>
              <a:off x="952637" y="1883601"/>
              <a:ext cx="6242276" cy="532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NS Equation</a:t>
            </a:r>
            <a:endParaRPr sz="20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211837" y="1156550"/>
            <a:ext cx="6242276" cy="1487780"/>
            <a:chOff x="952637" y="928621"/>
            <a:chExt cx="6242276" cy="14877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b="57881"/>
            <a:stretch/>
          </p:blipFill>
          <p:spPr>
            <a:xfrm>
              <a:off x="952637" y="928621"/>
              <a:ext cx="6242276" cy="100097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53624" b="23957"/>
            <a:stretch/>
          </p:blipFill>
          <p:spPr>
            <a:xfrm>
              <a:off x="952637" y="1883601"/>
              <a:ext cx="6242276" cy="5328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520237" y="2906812"/>
            <a:ext cx="8518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1&gt; Solving the situation that depend </a:t>
            </a:r>
            <a:r>
              <a:rPr lang="en-US" altLang="zh-CN" b="1" dirty="0"/>
              <a:t>nonlinearly</a:t>
            </a:r>
            <a:r>
              <a:rPr lang="en-US" altLang="zh-CN" dirty="0"/>
              <a:t> on the thermodynamic variables and the average </a:t>
            </a:r>
            <a:r>
              <a:rPr lang="en-US" altLang="zh-CN" dirty="0" smtClean="0"/>
              <a:t>velocity</a:t>
            </a:r>
          </a:p>
          <a:p>
            <a:endParaRPr lang="en-US" altLang="zh-CN" dirty="0"/>
          </a:p>
          <a:p>
            <a:r>
              <a:rPr lang="en-US" altLang="zh-CN" dirty="0" smtClean="0"/>
              <a:t>2&gt; </a:t>
            </a:r>
            <a:r>
              <a:rPr lang="en-US" altLang="zh-CN" dirty="0"/>
              <a:t>Decouple Transverse &amp; Longitudinal Hydrodynamic Modes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3&gt; A good model to analysis _ ? Long-time tails e </a:t>
            </a:r>
            <a:r>
              <a:rPr lang="en-US" altLang="zh-CN" dirty="0" err="1" smtClean="0"/>
              <a:t>tal</a:t>
            </a:r>
            <a:endParaRPr lang="zh-CN" altLang="en-US" dirty="0"/>
          </a:p>
        </p:txBody>
      </p:sp>
      <p:sp>
        <p:nvSpPr>
          <p:cNvPr id="9" name="Google Shape;174;p25"/>
          <p:cNvSpPr txBox="1"/>
          <p:nvPr/>
        </p:nvSpPr>
        <p:spPr>
          <a:xfrm>
            <a:off x="73200" y="4646841"/>
            <a:ext cx="9070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Dib R , </a:t>
            </a:r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Ould-Kaddour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 , Levesque D . Long time </a:t>
            </a:r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of the velocity autocorrelation function at low density and near critical point of simple fluids. 2006.</a:t>
            </a:r>
            <a:endParaRPr sz="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2203800" y="2015250"/>
            <a:ext cx="5972100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 smtClean="0">
                <a:latin typeface="Raleway"/>
                <a:ea typeface="Raleway"/>
                <a:cs typeface="Raleway"/>
                <a:sym typeface="Raleway"/>
              </a:rPr>
              <a:t>How to Do?</a:t>
            </a:r>
            <a:endParaRPr sz="3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Def</a:t>
            </a:r>
            <a:endParaRPr sz="2000" b="1" dirty="0"/>
          </a:p>
        </p:txBody>
      </p:sp>
      <p:sp>
        <p:nvSpPr>
          <p:cNvPr id="2" name="矩形 1"/>
          <p:cNvSpPr/>
          <p:nvPr/>
        </p:nvSpPr>
        <p:spPr>
          <a:xfrm>
            <a:off x="201600" y="4207987"/>
            <a:ext cx="392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linearized </a:t>
            </a:r>
            <a:r>
              <a:rPr lang="en-US" altLang="zh-CN" dirty="0" smtClean="0"/>
              <a:t>hydrodynamic equations </a:t>
            </a:r>
            <a:r>
              <a:rPr lang="en-US" altLang="zh-CN" dirty="0"/>
              <a:t>describe the behavior of the fluid if it is only </a:t>
            </a:r>
            <a:r>
              <a:rPr lang="en-US" altLang="zh-CN" b="1" dirty="0"/>
              <a:t>slightly displaced from absolute equilibrium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0915"/>
          <a:stretch/>
        </p:blipFill>
        <p:spPr>
          <a:xfrm>
            <a:off x="1293075" y="979200"/>
            <a:ext cx="5657850" cy="2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Def</a:t>
            </a:r>
            <a:endParaRPr sz="2000" b="1" dirty="0"/>
          </a:p>
        </p:txBody>
      </p:sp>
      <p:sp>
        <p:nvSpPr>
          <p:cNvPr id="2" name="矩形 1"/>
          <p:cNvSpPr/>
          <p:nvPr/>
        </p:nvSpPr>
        <p:spPr>
          <a:xfrm>
            <a:off x="201600" y="4207987"/>
            <a:ext cx="392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linearized hydrodynamic equations </a:t>
            </a:r>
            <a:r>
              <a:rPr lang="en-US" altLang="zh-CN" dirty="0"/>
              <a:t>describe the behavior of the fluid if it is only </a:t>
            </a:r>
            <a:r>
              <a:rPr lang="en-US" altLang="zh-CN" b="1" dirty="0"/>
              <a:t>slightly displaced from absolute equilibrium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1293075" y="979200"/>
            <a:ext cx="5657850" cy="2579550"/>
            <a:chOff x="1293075" y="979200"/>
            <a:chExt cx="5657850" cy="25795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t="10915"/>
            <a:stretch/>
          </p:blipFill>
          <p:spPr>
            <a:xfrm>
              <a:off x="1293075" y="979200"/>
              <a:ext cx="5657850" cy="2579550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4183200" y="2527200"/>
              <a:ext cx="244800" cy="54000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29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925" y="107200"/>
            <a:ext cx="9300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/>
              <a:t>Set the point</a:t>
            </a:r>
            <a:endParaRPr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0944" y="965061"/>
            <a:ext cx="4259708" cy="1942103"/>
            <a:chOff x="1293075" y="979200"/>
            <a:chExt cx="5657850" cy="25795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10915"/>
            <a:stretch/>
          </p:blipFill>
          <p:spPr>
            <a:xfrm>
              <a:off x="1293075" y="979200"/>
              <a:ext cx="5657850" cy="257955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4183200" y="2527200"/>
              <a:ext cx="244800" cy="54000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16665" r="72901" b="46593"/>
          <a:stretch/>
        </p:blipFill>
        <p:spPr>
          <a:xfrm>
            <a:off x="1775196" y="1579856"/>
            <a:ext cx="1825564" cy="244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7964" t="20423" r="49540" b="48084"/>
          <a:stretch/>
        </p:blipFill>
        <p:spPr>
          <a:xfrm>
            <a:off x="1876193" y="2096170"/>
            <a:ext cx="1673408" cy="231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51151" t="16114" r="23585" b="48892"/>
          <a:stretch/>
        </p:blipFill>
        <p:spPr>
          <a:xfrm>
            <a:off x="1876193" y="2599387"/>
            <a:ext cx="1623571" cy="22240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86247" y="3165307"/>
            <a:ext cx="1686746" cy="272987"/>
            <a:chOff x="667655" y="2736613"/>
            <a:chExt cx="1175545" cy="17960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/>
            <a:srcRect l="81607" t="21071" b="43936"/>
            <a:stretch/>
          </p:blipFill>
          <p:spPr>
            <a:xfrm>
              <a:off x="667655" y="2736613"/>
              <a:ext cx="765325" cy="144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/>
            <a:srcRect t="56356" r="88302"/>
            <a:stretch/>
          </p:blipFill>
          <p:spPr>
            <a:xfrm>
              <a:off x="1356445" y="2736613"/>
              <a:ext cx="486755" cy="17960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193" y="3671286"/>
            <a:ext cx="498370" cy="3258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42624" y="312085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Pressure: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92316" y="2599387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Entropy: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2316" y="2030876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Temp: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85569" y="1556043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Density: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2316" y="3689366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Velocity: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5806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497</Words>
  <Application>Microsoft Office PowerPoint</Application>
  <PresentationFormat>全屏显示(16:9)</PresentationFormat>
  <Paragraphs>148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Arial</vt:lpstr>
      <vt:lpstr>宋体</vt:lpstr>
      <vt:lpstr>Lato</vt:lpstr>
      <vt:lpstr>Raleway</vt:lpstr>
      <vt:lpstr>Streamline</vt:lpstr>
      <vt:lpstr>Seminar about Linearized Hydrodynamic Equations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about Linearized Hydrodynamic Equations  </dc:title>
  <cp:lastModifiedBy>iluvatar</cp:lastModifiedBy>
  <cp:revision>16</cp:revision>
  <dcterms:modified xsi:type="dcterms:W3CDTF">2021-04-25T01:03:32Z</dcterms:modified>
</cp:coreProperties>
</file>