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8"/>
  </p:notesMasterIdLst>
  <p:sldIdLst>
    <p:sldId id="256" r:id="rId2"/>
    <p:sldId id="299" r:id="rId3"/>
    <p:sldId id="301" r:id="rId4"/>
    <p:sldId id="305" r:id="rId5"/>
    <p:sldId id="330" r:id="rId6"/>
    <p:sldId id="331" r:id="rId7"/>
    <p:sldId id="340" r:id="rId8"/>
    <p:sldId id="257" r:id="rId9"/>
    <p:sldId id="303" r:id="rId10"/>
    <p:sldId id="259" r:id="rId11"/>
    <p:sldId id="267" r:id="rId12"/>
    <p:sldId id="304" r:id="rId13"/>
    <p:sldId id="306" r:id="rId14"/>
    <p:sldId id="307" r:id="rId15"/>
    <p:sldId id="308" r:id="rId16"/>
    <p:sldId id="309" r:id="rId17"/>
    <p:sldId id="261" r:id="rId18"/>
    <p:sldId id="310" r:id="rId19"/>
    <p:sldId id="262" r:id="rId20"/>
    <p:sldId id="311" r:id="rId21"/>
    <p:sldId id="313" r:id="rId22"/>
    <p:sldId id="312" r:id="rId23"/>
    <p:sldId id="329" r:id="rId24"/>
    <p:sldId id="263" r:id="rId25"/>
    <p:sldId id="314" r:id="rId26"/>
    <p:sldId id="315" r:id="rId27"/>
    <p:sldId id="264" r:id="rId28"/>
    <p:sldId id="316" r:id="rId29"/>
    <p:sldId id="317" r:id="rId30"/>
    <p:sldId id="332" r:id="rId31"/>
    <p:sldId id="318" r:id="rId32"/>
    <p:sldId id="265" r:id="rId33"/>
    <p:sldId id="320" r:id="rId34"/>
    <p:sldId id="341" r:id="rId35"/>
    <p:sldId id="342" r:id="rId36"/>
    <p:sldId id="343" r:id="rId37"/>
    <p:sldId id="344" r:id="rId38"/>
    <p:sldId id="266" r:id="rId39"/>
    <p:sldId id="321" r:id="rId40"/>
    <p:sldId id="322" r:id="rId41"/>
    <p:sldId id="345" r:id="rId42"/>
    <p:sldId id="346" r:id="rId43"/>
    <p:sldId id="347" r:id="rId44"/>
    <p:sldId id="302" r:id="rId45"/>
    <p:sldId id="328" r:id="rId46"/>
    <p:sldId id="258" r:id="rId47"/>
  </p:sldIdLst>
  <p:sldSz cx="12192000" cy="6858000"/>
  <p:notesSz cx="6858000" cy="9144000"/>
  <p:defaultTextStyle>
    <a:defPPr>
      <a:defRPr lang="nb-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A1F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783"/>
  </p:normalViewPr>
  <p:slideViewPr>
    <p:cSldViewPr snapToGrid="0" snapToObjects="1">
      <p:cViewPr varScale="1">
        <p:scale>
          <a:sx n="101" d="100"/>
          <a:sy n="101" d="100"/>
        </p:scale>
        <p:origin x="1000" y="200"/>
      </p:cViewPr>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7D5407A-904E-5044-8893-8CD6886EF73F}" type="datetimeFigureOut">
              <a:rPr lang="en-GB" smtClean="0"/>
              <a:t>19/05/2021</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A7C2C06-8C95-6A49-8524-A69268D5C893}" type="slidenum">
              <a:rPr lang="en-GB" smtClean="0"/>
              <a:t>‹#›</a:t>
            </a:fld>
            <a:endParaRPr lang="en-GB"/>
          </a:p>
        </p:txBody>
      </p:sp>
    </p:spTree>
    <p:extLst>
      <p:ext uri="{BB962C8B-B14F-4D97-AF65-F5344CB8AC3E}">
        <p14:creationId xmlns:p14="http://schemas.microsoft.com/office/powerpoint/2010/main" val="35406233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nb-NO"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9594C3F1-759A-7048-953B-A1CEDCB5F4BB}" type="slidenum">
              <a:rPr lang="en-NO" smtClean="0"/>
              <a:t>2</a:t>
            </a:fld>
            <a:endParaRPr lang="en-NO"/>
          </a:p>
        </p:txBody>
      </p:sp>
    </p:spTree>
    <p:extLst>
      <p:ext uri="{BB962C8B-B14F-4D97-AF65-F5344CB8AC3E}">
        <p14:creationId xmlns:p14="http://schemas.microsoft.com/office/powerpoint/2010/main" val="20958815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nb-NO"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9594C3F1-759A-7048-953B-A1CEDCB5F4BB}" type="slidenum">
              <a:rPr lang="en-NO" smtClean="0"/>
              <a:t>3</a:t>
            </a:fld>
            <a:endParaRPr lang="en-NO"/>
          </a:p>
        </p:txBody>
      </p:sp>
    </p:spTree>
    <p:extLst>
      <p:ext uri="{BB962C8B-B14F-4D97-AF65-F5344CB8AC3E}">
        <p14:creationId xmlns:p14="http://schemas.microsoft.com/office/powerpoint/2010/main" val="15618381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nb-NO"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9594C3F1-759A-7048-953B-A1CEDCB5F4BB}" type="slidenum">
              <a:rPr lang="en-NO" smtClean="0"/>
              <a:t>4</a:t>
            </a:fld>
            <a:endParaRPr lang="en-NO"/>
          </a:p>
        </p:txBody>
      </p:sp>
    </p:spTree>
    <p:extLst>
      <p:ext uri="{BB962C8B-B14F-4D97-AF65-F5344CB8AC3E}">
        <p14:creationId xmlns:p14="http://schemas.microsoft.com/office/powerpoint/2010/main" val="25960330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417630-C563-3A4B-A047-B2C6E5DF5B1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3E1A0372-ECB6-FC4C-9FE6-A36881A624C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C7E54AC5-3A4D-7743-B8BF-91EBBDA5CBD2}"/>
              </a:ext>
            </a:extLst>
          </p:cNvPr>
          <p:cNvSpPr>
            <a:spLocks noGrp="1"/>
          </p:cNvSpPr>
          <p:nvPr>
            <p:ph type="dt" sz="half" idx="10"/>
          </p:nvPr>
        </p:nvSpPr>
        <p:spPr/>
        <p:txBody>
          <a:bodyPr/>
          <a:lstStyle/>
          <a:p>
            <a:fld id="{49DF8D67-811A-E54B-8CF0-D860DE0FBBC2}" type="datetimeFigureOut">
              <a:rPr lang="en-GB" smtClean="0"/>
              <a:t>19/05/2021</a:t>
            </a:fld>
            <a:endParaRPr lang="en-GB"/>
          </a:p>
        </p:txBody>
      </p:sp>
      <p:sp>
        <p:nvSpPr>
          <p:cNvPr id="5" name="Footer Placeholder 4">
            <a:extLst>
              <a:ext uri="{FF2B5EF4-FFF2-40B4-BE49-F238E27FC236}">
                <a16:creationId xmlns:a16="http://schemas.microsoft.com/office/drawing/2014/main" id="{A4FC9B5E-CB8D-DD43-86A1-87642ECAB37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7A4FFA9-748F-F34C-A7D3-54C265EF0F63}"/>
              </a:ext>
            </a:extLst>
          </p:cNvPr>
          <p:cNvSpPr>
            <a:spLocks noGrp="1"/>
          </p:cNvSpPr>
          <p:nvPr>
            <p:ph type="sldNum" sz="quarter" idx="12"/>
          </p:nvPr>
        </p:nvSpPr>
        <p:spPr/>
        <p:txBody>
          <a:bodyPr/>
          <a:lstStyle/>
          <a:p>
            <a:fld id="{FD3DAC29-F1E4-2141-BD44-FAD3112EE88D}" type="slidenum">
              <a:rPr lang="en-GB" smtClean="0"/>
              <a:t>‹#›</a:t>
            </a:fld>
            <a:endParaRPr lang="en-GB"/>
          </a:p>
        </p:txBody>
      </p:sp>
    </p:spTree>
    <p:extLst>
      <p:ext uri="{BB962C8B-B14F-4D97-AF65-F5344CB8AC3E}">
        <p14:creationId xmlns:p14="http://schemas.microsoft.com/office/powerpoint/2010/main" val="26698948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DF918-4BED-C341-A110-6858DA4A4C86}"/>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78B9F078-5F8B-8C43-8140-7334C589E557}"/>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7922FC1-3713-7340-8C96-AE4EAB5E3BFE}"/>
              </a:ext>
            </a:extLst>
          </p:cNvPr>
          <p:cNvSpPr>
            <a:spLocks noGrp="1"/>
          </p:cNvSpPr>
          <p:nvPr>
            <p:ph type="dt" sz="half" idx="10"/>
          </p:nvPr>
        </p:nvSpPr>
        <p:spPr/>
        <p:txBody>
          <a:bodyPr/>
          <a:lstStyle/>
          <a:p>
            <a:fld id="{49DF8D67-811A-E54B-8CF0-D860DE0FBBC2}" type="datetimeFigureOut">
              <a:rPr lang="en-GB" smtClean="0"/>
              <a:t>19/05/2021</a:t>
            </a:fld>
            <a:endParaRPr lang="en-GB"/>
          </a:p>
        </p:txBody>
      </p:sp>
      <p:sp>
        <p:nvSpPr>
          <p:cNvPr id="5" name="Footer Placeholder 4">
            <a:extLst>
              <a:ext uri="{FF2B5EF4-FFF2-40B4-BE49-F238E27FC236}">
                <a16:creationId xmlns:a16="http://schemas.microsoft.com/office/drawing/2014/main" id="{49C32CBA-46B0-4941-BBC0-8E65081DD75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0C21B03-46FB-F94A-95EA-1BF6D698EAF9}"/>
              </a:ext>
            </a:extLst>
          </p:cNvPr>
          <p:cNvSpPr>
            <a:spLocks noGrp="1"/>
          </p:cNvSpPr>
          <p:nvPr>
            <p:ph type="sldNum" sz="quarter" idx="12"/>
          </p:nvPr>
        </p:nvSpPr>
        <p:spPr/>
        <p:txBody>
          <a:bodyPr/>
          <a:lstStyle/>
          <a:p>
            <a:fld id="{FD3DAC29-F1E4-2141-BD44-FAD3112EE88D}" type="slidenum">
              <a:rPr lang="en-GB" smtClean="0"/>
              <a:t>‹#›</a:t>
            </a:fld>
            <a:endParaRPr lang="en-GB"/>
          </a:p>
        </p:txBody>
      </p:sp>
    </p:spTree>
    <p:extLst>
      <p:ext uri="{BB962C8B-B14F-4D97-AF65-F5344CB8AC3E}">
        <p14:creationId xmlns:p14="http://schemas.microsoft.com/office/powerpoint/2010/main" val="13639921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35078BB-61DD-364F-85B4-EB968999C13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F29418DA-807B-E445-80BB-7B66F596B8DB}"/>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FB57D7A-0471-4E45-99B5-421018E8DAA1}"/>
              </a:ext>
            </a:extLst>
          </p:cNvPr>
          <p:cNvSpPr>
            <a:spLocks noGrp="1"/>
          </p:cNvSpPr>
          <p:nvPr>
            <p:ph type="dt" sz="half" idx="10"/>
          </p:nvPr>
        </p:nvSpPr>
        <p:spPr/>
        <p:txBody>
          <a:bodyPr/>
          <a:lstStyle/>
          <a:p>
            <a:fld id="{49DF8D67-811A-E54B-8CF0-D860DE0FBBC2}" type="datetimeFigureOut">
              <a:rPr lang="en-GB" smtClean="0"/>
              <a:t>19/05/2021</a:t>
            </a:fld>
            <a:endParaRPr lang="en-GB"/>
          </a:p>
        </p:txBody>
      </p:sp>
      <p:sp>
        <p:nvSpPr>
          <p:cNvPr id="5" name="Footer Placeholder 4">
            <a:extLst>
              <a:ext uri="{FF2B5EF4-FFF2-40B4-BE49-F238E27FC236}">
                <a16:creationId xmlns:a16="http://schemas.microsoft.com/office/drawing/2014/main" id="{1D335221-059C-8A41-BEC1-2868A2956F0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FB92F91-63EC-8C4F-9A19-D0BA1578D6B6}"/>
              </a:ext>
            </a:extLst>
          </p:cNvPr>
          <p:cNvSpPr>
            <a:spLocks noGrp="1"/>
          </p:cNvSpPr>
          <p:nvPr>
            <p:ph type="sldNum" sz="quarter" idx="12"/>
          </p:nvPr>
        </p:nvSpPr>
        <p:spPr/>
        <p:txBody>
          <a:bodyPr/>
          <a:lstStyle/>
          <a:p>
            <a:fld id="{FD3DAC29-F1E4-2141-BD44-FAD3112EE88D}" type="slidenum">
              <a:rPr lang="en-GB" smtClean="0"/>
              <a:t>‹#›</a:t>
            </a:fld>
            <a:endParaRPr lang="en-GB"/>
          </a:p>
        </p:txBody>
      </p:sp>
    </p:spTree>
    <p:extLst>
      <p:ext uri="{BB962C8B-B14F-4D97-AF65-F5344CB8AC3E}">
        <p14:creationId xmlns:p14="http://schemas.microsoft.com/office/powerpoint/2010/main" val="6947169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07ACE-A9CB-DE4A-A058-12C4CB08BA6F}"/>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7DFDC128-061A-8549-8D84-5EAB20694344}"/>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99D62E5-2BA2-104C-B7FA-4FF1600804F9}"/>
              </a:ext>
            </a:extLst>
          </p:cNvPr>
          <p:cNvSpPr>
            <a:spLocks noGrp="1"/>
          </p:cNvSpPr>
          <p:nvPr>
            <p:ph type="dt" sz="half" idx="10"/>
          </p:nvPr>
        </p:nvSpPr>
        <p:spPr/>
        <p:txBody>
          <a:bodyPr/>
          <a:lstStyle/>
          <a:p>
            <a:fld id="{49DF8D67-811A-E54B-8CF0-D860DE0FBBC2}" type="datetimeFigureOut">
              <a:rPr lang="en-GB" smtClean="0"/>
              <a:t>19/05/2021</a:t>
            </a:fld>
            <a:endParaRPr lang="en-GB"/>
          </a:p>
        </p:txBody>
      </p:sp>
      <p:sp>
        <p:nvSpPr>
          <p:cNvPr id="5" name="Footer Placeholder 4">
            <a:extLst>
              <a:ext uri="{FF2B5EF4-FFF2-40B4-BE49-F238E27FC236}">
                <a16:creationId xmlns:a16="http://schemas.microsoft.com/office/drawing/2014/main" id="{07277E37-3CCB-0149-A3D6-890AF01206B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0CFED44-024B-F448-B505-B47A9F323741}"/>
              </a:ext>
            </a:extLst>
          </p:cNvPr>
          <p:cNvSpPr>
            <a:spLocks noGrp="1"/>
          </p:cNvSpPr>
          <p:nvPr>
            <p:ph type="sldNum" sz="quarter" idx="12"/>
          </p:nvPr>
        </p:nvSpPr>
        <p:spPr/>
        <p:txBody>
          <a:bodyPr/>
          <a:lstStyle/>
          <a:p>
            <a:fld id="{FD3DAC29-F1E4-2141-BD44-FAD3112EE88D}" type="slidenum">
              <a:rPr lang="en-GB" smtClean="0"/>
              <a:t>‹#›</a:t>
            </a:fld>
            <a:endParaRPr lang="en-GB"/>
          </a:p>
        </p:txBody>
      </p:sp>
    </p:spTree>
    <p:extLst>
      <p:ext uri="{BB962C8B-B14F-4D97-AF65-F5344CB8AC3E}">
        <p14:creationId xmlns:p14="http://schemas.microsoft.com/office/powerpoint/2010/main" val="35135533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021554-A62D-1B4B-B511-77DFE6FB200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7AB7CEDF-B075-3349-A3AD-3CF0849A446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53AEF259-1FFD-9545-B2F3-82BFAD06A223}"/>
              </a:ext>
            </a:extLst>
          </p:cNvPr>
          <p:cNvSpPr>
            <a:spLocks noGrp="1"/>
          </p:cNvSpPr>
          <p:nvPr>
            <p:ph type="dt" sz="half" idx="10"/>
          </p:nvPr>
        </p:nvSpPr>
        <p:spPr/>
        <p:txBody>
          <a:bodyPr/>
          <a:lstStyle/>
          <a:p>
            <a:fld id="{49DF8D67-811A-E54B-8CF0-D860DE0FBBC2}" type="datetimeFigureOut">
              <a:rPr lang="en-GB" smtClean="0"/>
              <a:t>19/05/2021</a:t>
            </a:fld>
            <a:endParaRPr lang="en-GB"/>
          </a:p>
        </p:txBody>
      </p:sp>
      <p:sp>
        <p:nvSpPr>
          <p:cNvPr id="5" name="Footer Placeholder 4">
            <a:extLst>
              <a:ext uri="{FF2B5EF4-FFF2-40B4-BE49-F238E27FC236}">
                <a16:creationId xmlns:a16="http://schemas.microsoft.com/office/drawing/2014/main" id="{193C148D-569E-0D4C-AEC7-9482238248B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DF40E20-E9E4-9C45-A2BF-E3EDDD9CEA0A}"/>
              </a:ext>
            </a:extLst>
          </p:cNvPr>
          <p:cNvSpPr>
            <a:spLocks noGrp="1"/>
          </p:cNvSpPr>
          <p:nvPr>
            <p:ph type="sldNum" sz="quarter" idx="12"/>
          </p:nvPr>
        </p:nvSpPr>
        <p:spPr/>
        <p:txBody>
          <a:bodyPr/>
          <a:lstStyle/>
          <a:p>
            <a:fld id="{FD3DAC29-F1E4-2141-BD44-FAD3112EE88D}" type="slidenum">
              <a:rPr lang="en-GB" smtClean="0"/>
              <a:t>‹#›</a:t>
            </a:fld>
            <a:endParaRPr lang="en-GB"/>
          </a:p>
        </p:txBody>
      </p:sp>
    </p:spTree>
    <p:extLst>
      <p:ext uri="{BB962C8B-B14F-4D97-AF65-F5344CB8AC3E}">
        <p14:creationId xmlns:p14="http://schemas.microsoft.com/office/powerpoint/2010/main" val="15795282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E089C-F3A8-E849-879E-EDC64F92E85D}"/>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16A05D1C-7538-AD46-9A19-B514E9081CAE}"/>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C4C9AABC-959A-9646-9466-8A99BAF1BB07}"/>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624660BF-F5EF-8D49-9528-C3B31D0F8218}"/>
              </a:ext>
            </a:extLst>
          </p:cNvPr>
          <p:cNvSpPr>
            <a:spLocks noGrp="1"/>
          </p:cNvSpPr>
          <p:nvPr>
            <p:ph type="dt" sz="half" idx="10"/>
          </p:nvPr>
        </p:nvSpPr>
        <p:spPr/>
        <p:txBody>
          <a:bodyPr/>
          <a:lstStyle/>
          <a:p>
            <a:fld id="{49DF8D67-811A-E54B-8CF0-D860DE0FBBC2}" type="datetimeFigureOut">
              <a:rPr lang="en-GB" smtClean="0"/>
              <a:t>19/05/2021</a:t>
            </a:fld>
            <a:endParaRPr lang="en-GB"/>
          </a:p>
        </p:txBody>
      </p:sp>
      <p:sp>
        <p:nvSpPr>
          <p:cNvPr id="6" name="Footer Placeholder 5">
            <a:extLst>
              <a:ext uri="{FF2B5EF4-FFF2-40B4-BE49-F238E27FC236}">
                <a16:creationId xmlns:a16="http://schemas.microsoft.com/office/drawing/2014/main" id="{B8E85ED0-ECD0-7A4C-9694-A0ED084AE4C6}"/>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BB7D5FC9-1597-904A-9F8D-060E07C4C93C}"/>
              </a:ext>
            </a:extLst>
          </p:cNvPr>
          <p:cNvSpPr>
            <a:spLocks noGrp="1"/>
          </p:cNvSpPr>
          <p:nvPr>
            <p:ph type="sldNum" sz="quarter" idx="12"/>
          </p:nvPr>
        </p:nvSpPr>
        <p:spPr/>
        <p:txBody>
          <a:bodyPr/>
          <a:lstStyle/>
          <a:p>
            <a:fld id="{FD3DAC29-F1E4-2141-BD44-FAD3112EE88D}" type="slidenum">
              <a:rPr lang="en-GB" smtClean="0"/>
              <a:t>‹#›</a:t>
            </a:fld>
            <a:endParaRPr lang="en-GB"/>
          </a:p>
        </p:txBody>
      </p:sp>
    </p:spTree>
    <p:extLst>
      <p:ext uri="{BB962C8B-B14F-4D97-AF65-F5344CB8AC3E}">
        <p14:creationId xmlns:p14="http://schemas.microsoft.com/office/powerpoint/2010/main" val="16141909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00191-AF9E-5547-82E4-F5F207053F0B}"/>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72527440-9998-0B45-AE31-85AE9807D52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A3EA3D2A-9FB5-CA4D-B445-A75457436033}"/>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8CACA70A-8E12-2A41-8832-EB94288C9B5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1BC9DFC5-BD04-A241-852B-9838971CFA98}"/>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92510AD4-10E4-8143-90AF-020B7CC3168A}"/>
              </a:ext>
            </a:extLst>
          </p:cNvPr>
          <p:cNvSpPr>
            <a:spLocks noGrp="1"/>
          </p:cNvSpPr>
          <p:nvPr>
            <p:ph type="dt" sz="half" idx="10"/>
          </p:nvPr>
        </p:nvSpPr>
        <p:spPr/>
        <p:txBody>
          <a:bodyPr/>
          <a:lstStyle/>
          <a:p>
            <a:fld id="{49DF8D67-811A-E54B-8CF0-D860DE0FBBC2}" type="datetimeFigureOut">
              <a:rPr lang="en-GB" smtClean="0"/>
              <a:t>19/05/2021</a:t>
            </a:fld>
            <a:endParaRPr lang="en-GB"/>
          </a:p>
        </p:txBody>
      </p:sp>
      <p:sp>
        <p:nvSpPr>
          <p:cNvPr id="8" name="Footer Placeholder 7">
            <a:extLst>
              <a:ext uri="{FF2B5EF4-FFF2-40B4-BE49-F238E27FC236}">
                <a16:creationId xmlns:a16="http://schemas.microsoft.com/office/drawing/2014/main" id="{138ACFE6-E19F-DD4E-BE8A-04BA810CA826}"/>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31D65722-9E4D-994D-996C-D332F918C3EE}"/>
              </a:ext>
            </a:extLst>
          </p:cNvPr>
          <p:cNvSpPr>
            <a:spLocks noGrp="1"/>
          </p:cNvSpPr>
          <p:nvPr>
            <p:ph type="sldNum" sz="quarter" idx="12"/>
          </p:nvPr>
        </p:nvSpPr>
        <p:spPr/>
        <p:txBody>
          <a:bodyPr/>
          <a:lstStyle/>
          <a:p>
            <a:fld id="{FD3DAC29-F1E4-2141-BD44-FAD3112EE88D}" type="slidenum">
              <a:rPr lang="en-GB" smtClean="0"/>
              <a:t>‹#›</a:t>
            </a:fld>
            <a:endParaRPr lang="en-GB"/>
          </a:p>
        </p:txBody>
      </p:sp>
    </p:spTree>
    <p:extLst>
      <p:ext uri="{BB962C8B-B14F-4D97-AF65-F5344CB8AC3E}">
        <p14:creationId xmlns:p14="http://schemas.microsoft.com/office/powerpoint/2010/main" val="7387581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39A24-A76D-F34F-9B51-957F90F4A425}"/>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4D9F39A5-A831-2B41-85E3-3D22EF026B58}"/>
              </a:ext>
            </a:extLst>
          </p:cNvPr>
          <p:cNvSpPr>
            <a:spLocks noGrp="1"/>
          </p:cNvSpPr>
          <p:nvPr>
            <p:ph type="dt" sz="half" idx="10"/>
          </p:nvPr>
        </p:nvSpPr>
        <p:spPr/>
        <p:txBody>
          <a:bodyPr/>
          <a:lstStyle/>
          <a:p>
            <a:fld id="{49DF8D67-811A-E54B-8CF0-D860DE0FBBC2}" type="datetimeFigureOut">
              <a:rPr lang="en-GB" smtClean="0"/>
              <a:t>19/05/2021</a:t>
            </a:fld>
            <a:endParaRPr lang="en-GB"/>
          </a:p>
        </p:txBody>
      </p:sp>
      <p:sp>
        <p:nvSpPr>
          <p:cNvPr id="4" name="Footer Placeholder 3">
            <a:extLst>
              <a:ext uri="{FF2B5EF4-FFF2-40B4-BE49-F238E27FC236}">
                <a16:creationId xmlns:a16="http://schemas.microsoft.com/office/drawing/2014/main" id="{65684BC8-EBC3-1348-97E9-1870B275C09E}"/>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C593C5D5-2994-624F-96A5-E14B03C0E451}"/>
              </a:ext>
            </a:extLst>
          </p:cNvPr>
          <p:cNvSpPr>
            <a:spLocks noGrp="1"/>
          </p:cNvSpPr>
          <p:nvPr>
            <p:ph type="sldNum" sz="quarter" idx="12"/>
          </p:nvPr>
        </p:nvSpPr>
        <p:spPr/>
        <p:txBody>
          <a:bodyPr/>
          <a:lstStyle/>
          <a:p>
            <a:fld id="{FD3DAC29-F1E4-2141-BD44-FAD3112EE88D}" type="slidenum">
              <a:rPr lang="en-GB" smtClean="0"/>
              <a:t>‹#›</a:t>
            </a:fld>
            <a:endParaRPr lang="en-GB"/>
          </a:p>
        </p:txBody>
      </p:sp>
    </p:spTree>
    <p:extLst>
      <p:ext uri="{BB962C8B-B14F-4D97-AF65-F5344CB8AC3E}">
        <p14:creationId xmlns:p14="http://schemas.microsoft.com/office/powerpoint/2010/main" val="36997975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515F00E-78BE-0B44-AF7A-C835271564A0}"/>
              </a:ext>
            </a:extLst>
          </p:cNvPr>
          <p:cNvSpPr>
            <a:spLocks noGrp="1"/>
          </p:cNvSpPr>
          <p:nvPr>
            <p:ph type="dt" sz="half" idx="10"/>
          </p:nvPr>
        </p:nvSpPr>
        <p:spPr/>
        <p:txBody>
          <a:bodyPr/>
          <a:lstStyle/>
          <a:p>
            <a:fld id="{49DF8D67-811A-E54B-8CF0-D860DE0FBBC2}" type="datetimeFigureOut">
              <a:rPr lang="en-GB" smtClean="0"/>
              <a:t>19/05/2021</a:t>
            </a:fld>
            <a:endParaRPr lang="en-GB"/>
          </a:p>
        </p:txBody>
      </p:sp>
      <p:sp>
        <p:nvSpPr>
          <p:cNvPr id="3" name="Footer Placeholder 2">
            <a:extLst>
              <a:ext uri="{FF2B5EF4-FFF2-40B4-BE49-F238E27FC236}">
                <a16:creationId xmlns:a16="http://schemas.microsoft.com/office/drawing/2014/main" id="{850BE0F9-DE85-D647-B9B0-0B61FF61DD5B}"/>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73B49793-712A-F244-8C85-68AC272C8805}"/>
              </a:ext>
            </a:extLst>
          </p:cNvPr>
          <p:cNvSpPr>
            <a:spLocks noGrp="1"/>
          </p:cNvSpPr>
          <p:nvPr>
            <p:ph type="sldNum" sz="quarter" idx="12"/>
          </p:nvPr>
        </p:nvSpPr>
        <p:spPr/>
        <p:txBody>
          <a:bodyPr/>
          <a:lstStyle/>
          <a:p>
            <a:fld id="{FD3DAC29-F1E4-2141-BD44-FAD3112EE88D}" type="slidenum">
              <a:rPr lang="en-GB" smtClean="0"/>
              <a:t>‹#›</a:t>
            </a:fld>
            <a:endParaRPr lang="en-GB"/>
          </a:p>
        </p:txBody>
      </p:sp>
    </p:spTree>
    <p:extLst>
      <p:ext uri="{BB962C8B-B14F-4D97-AF65-F5344CB8AC3E}">
        <p14:creationId xmlns:p14="http://schemas.microsoft.com/office/powerpoint/2010/main" val="9825494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EA482D-DCA7-8B4B-99BF-598CC86479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BDD03A2E-1D0E-A844-91DA-3CE575BFF92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D1FAE67F-96F2-6841-8B90-3ACB0C6E04F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C8C18E9-9F14-BD4A-8D6E-127CC13C87EE}"/>
              </a:ext>
            </a:extLst>
          </p:cNvPr>
          <p:cNvSpPr>
            <a:spLocks noGrp="1"/>
          </p:cNvSpPr>
          <p:nvPr>
            <p:ph type="dt" sz="half" idx="10"/>
          </p:nvPr>
        </p:nvSpPr>
        <p:spPr/>
        <p:txBody>
          <a:bodyPr/>
          <a:lstStyle/>
          <a:p>
            <a:fld id="{49DF8D67-811A-E54B-8CF0-D860DE0FBBC2}" type="datetimeFigureOut">
              <a:rPr lang="en-GB" smtClean="0"/>
              <a:t>19/05/2021</a:t>
            </a:fld>
            <a:endParaRPr lang="en-GB"/>
          </a:p>
        </p:txBody>
      </p:sp>
      <p:sp>
        <p:nvSpPr>
          <p:cNvPr id="6" name="Footer Placeholder 5">
            <a:extLst>
              <a:ext uri="{FF2B5EF4-FFF2-40B4-BE49-F238E27FC236}">
                <a16:creationId xmlns:a16="http://schemas.microsoft.com/office/drawing/2014/main" id="{DE5C60C0-8C74-F646-80E1-C9D9E942FE97}"/>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CE8D2559-9752-AC43-BCD7-25FCCED56C8B}"/>
              </a:ext>
            </a:extLst>
          </p:cNvPr>
          <p:cNvSpPr>
            <a:spLocks noGrp="1"/>
          </p:cNvSpPr>
          <p:nvPr>
            <p:ph type="sldNum" sz="quarter" idx="12"/>
          </p:nvPr>
        </p:nvSpPr>
        <p:spPr/>
        <p:txBody>
          <a:bodyPr/>
          <a:lstStyle/>
          <a:p>
            <a:fld id="{FD3DAC29-F1E4-2141-BD44-FAD3112EE88D}" type="slidenum">
              <a:rPr lang="en-GB" smtClean="0"/>
              <a:t>‹#›</a:t>
            </a:fld>
            <a:endParaRPr lang="en-GB"/>
          </a:p>
        </p:txBody>
      </p:sp>
    </p:spTree>
    <p:extLst>
      <p:ext uri="{BB962C8B-B14F-4D97-AF65-F5344CB8AC3E}">
        <p14:creationId xmlns:p14="http://schemas.microsoft.com/office/powerpoint/2010/main" val="37367437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281E5-E133-1E45-A0A7-8F738DDFC02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7B0358E0-ED9A-794B-9825-B74FFAFD289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9D64A88B-55D1-B044-8F8D-A1ACA535782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1F1F058-8A99-AC40-B6B3-93CF501FF8A0}"/>
              </a:ext>
            </a:extLst>
          </p:cNvPr>
          <p:cNvSpPr>
            <a:spLocks noGrp="1"/>
          </p:cNvSpPr>
          <p:nvPr>
            <p:ph type="dt" sz="half" idx="10"/>
          </p:nvPr>
        </p:nvSpPr>
        <p:spPr/>
        <p:txBody>
          <a:bodyPr/>
          <a:lstStyle/>
          <a:p>
            <a:fld id="{49DF8D67-811A-E54B-8CF0-D860DE0FBBC2}" type="datetimeFigureOut">
              <a:rPr lang="en-GB" smtClean="0"/>
              <a:t>19/05/2021</a:t>
            </a:fld>
            <a:endParaRPr lang="en-GB"/>
          </a:p>
        </p:txBody>
      </p:sp>
      <p:sp>
        <p:nvSpPr>
          <p:cNvPr id="6" name="Footer Placeholder 5">
            <a:extLst>
              <a:ext uri="{FF2B5EF4-FFF2-40B4-BE49-F238E27FC236}">
                <a16:creationId xmlns:a16="http://schemas.microsoft.com/office/drawing/2014/main" id="{B10CDC6E-44A4-ED48-9477-3E3213F9693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62A3596C-1C7D-1843-B23E-B1C6E49974FE}"/>
              </a:ext>
            </a:extLst>
          </p:cNvPr>
          <p:cNvSpPr>
            <a:spLocks noGrp="1"/>
          </p:cNvSpPr>
          <p:nvPr>
            <p:ph type="sldNum" sz="quarter" idx="12"/>
          </p:nvPr>
        </p:nvSpPr>
        <p:spPr/>
        <p:txBody>
          <a:bodyPr/>
          <a:lstStyle/>
          <a:p>
            <a:fld id="{FD3DAC29-F1E4-2141-BD44-FAD3112EE88D}" type="slidenum">
              <a:rPr lang="en-GB" smtClean="0"/>
              <a:t>‹#›</a:t>
            </a:fld>
            <a:endParaRPr lang="en-GB"/>
          </a:p>
        </p:txBody>
      </p:sp>
    </p:spTree>
    <p:extLst>
      <p:ext uri="{BB962C8B-B14F-4D97-AF65-F5344CB8AC3E}">
        <p14:creationId xmlns:p14="http://schemas.microsoft.com/office/powerpoint/2010/main" val="14386736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BD47B8C-0410-B741-8FE1-A67F0E90839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42799157-0DAC-DB4F-B447-F68B5D68A6E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2F992F2-AD59-1B4C-86EA-7670781098F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9DF8D67-811A-E54B-8CF0-D860DE0FBBC2}" type="datetimeFigureOut">
              <a:rPr lang="en-GB" smtClean="0"/>
              <a:t>19/05/2021</a:t>
            </a:fld>
            <a:endParaRPr lang="en-GB"/>
          </a:p>
        </p:txBody>
      </p:sp>
      <p:sp>
        <p:nvSpPr>
          <p:cNvPr id="5" name="Footer Placeholder 4">
            <a:extLst>
              <a:ext uri="{FF2B5EF4-FFF2-40B4-BE49-F238E27FC236}">
                <a16:creationId xmlns:a16="http://schemas.microsoft.com/office/drawing/2014/main" id="{70B77554-27D6-5D42-96C8-8C1A80D2421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9B4F816E-5857-D74B-92F5-90AF49B6BF6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D3DAC29-F1E4-2141-BD44-FAD3112EE88D}" type="slidenum">
              <a:rPr lang="en-GB" smtClean="0"/>
              <a:t>‹#›</a:t>
            </a:fld>
            <a:endParaRPr lang="en-GB"/>
          </a:p>
        </p:txBody>
      </p:sp>
    </p:spTree>
    <p:extLst>
      <p:ext uri="{BB962C8B-B14F-4D97-AF65-F5344CB8AC3E}">
        <p14:creationId xmlns:p14="http://schemas.microsoft.com/office/powerpoint/2010/main" val="41433361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b-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1.tif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F8D0C-65AA-5244-94DC-7CCE9734A7A8}"/>
              </a:ext>
            </a:extLst>
          </p:cNvPr>
          <p:cNvSpPr>
            <a:spLocks noGrp="1"/>
          </p:cNvSpPr>
          <p:nvPr>
            <p:ph type="ctrTitle"/>
          </p:nvPr>
        </p:nvSpPr>
        <p:spPr>
          <a:xfrm>
            <a:off x="1030014" y="1528760"/>
            <a:ext cx="10131972" cy="2387600"/>
          </a:xfrm>
        </p:spPr>
        <p:txBody>
          <a:bodyPr>
            <a:normAutofit fontScale="90000"/>
          </a:bodyPr>
          <a:lstStyle/>
          <a:p>
            <a:r>
              <a:rPr lang="en-GB" dirty="0">
                <a:solidFill>
                  <a:srgbClr val="00A1F1"/>
                </a:solidFill>
              </a:rPr>
              <a:t>Cluster-based Permutation Analysis for VW Eye-tracking Data</a:t>
            </a:r>
          </a:p>
        </p:txBody>
      </p:sp>
      <p:sp>
        <p:nvSpPr>
          <p:cNvPr id="3" name="Subtitle 2">
            <a:extLst>
              <a:ext uri="{FF2B5EF4-FFF2-40B4-BE49-F238E27FC236}">
                <a16:creationId xmlns:a16="http://schemas.microsoft.com/office/drawing/2014/main" id="{7F6F0630-2E61-6541-8532-78473DA29BDE}"/>
              </a:ext>
            </a:extLst>
          </p:cNvPr>
          <p:cNvSpPr>
            <a:spLocks noGrp="1"/>
          </p:cNvSpPr>
          <p:nvPr>
            <p:ph type="subTitle" idx="1"/>
          </p:nvPr>
        </p:nvSpPr>
        <p:spPr>
          <a:xfrm>
            <a:off x="1524000" y="3602038"/>
            <a:ext cx="9144000" cy="2136610"/>
          </a:xfrm>
        </p:spPr>
        <p:txBody>
          <a:bodyPr>
            <a:normAutofit fontScale="92500" lnSpcReduction="10000"/>
          </a:bodyPr>
          <a:lstStyle/>
          <a:p>
            <a:endParaRPr lang="en-GB" dirty="0"/>
          </a:p>
          <a:p>
            <a:endParaRPr lang="en-GB" dirty="0"/>
          </a:p>
          <a:p>
            <a:endParaRPr lang="en-GB" dirty="0"/>
          </a:p>
          <a:p>
            <a:r>
              <a:rPr lang="en-GB" sz="2800" dirty="0">
                <a:solidFill>
                  <a:schemeClr val="bg2">
                    <a:lumMod val="50000"/>
                  </a:schemeClr>
                </a:solidFill>
              </a:rPr>
              <a:t>Serge Minor</a:t>
            </a:r>
          </a:p>
          <a:p>
            <a:r>
              <a:rPr lang="en-GB" sz="2800" dirty="0" err="1">
                <a:solidFill>
                  <a:schemeClr val="bg2">
                    <a:lumMod val="50000"/>
                  </a:schemeClr>
                </a:solidFill>
              </a:rPr>
              <a:t>UiT</a:t>
            </a:r>
            <a:r>
              <a:rPr lang="en-GB" sz="2800" dirty="0">
                <a:solidFill>
                  <a:schemeClr val="bg2">
                    <a:lumMod val="50000"/>
                  </a:schemeClr>
                </a:solidFill>
              </a:rPr>
              <a:t> – The Arctic University of Norway</a:t>
            </a:r>
          </a:p>
        </p:txBody>
      </p:sp>
      <p:pic>
        <p:nvPicPr>
          <p:cNvPr id="4" name="Picture 3">
            <a:extLst>
              <a:ext uri="{FF2B5EF4-FFF2-40B4-BE49-F238E27FC236}">
                <a16:creationId xmlns:a16="http://schemas.microsoft.com/office/drawing/2014/main" id="{21E47E38-05C1-4D4D-9FAC-4136A304AD15}"/>
              </a:ext>
            </a:extLst>
          </p:cNvPr>
          <p:cNvPicPr>
            <a:picLocks noChangeAspect="1"/>
          </p:cNvPicPr>
          <p:nvPr/>
        </p:nvPicPr>
        <p:blipFill>
          <a:blip r:embed="rId2"/>
          <a:stretch>
            <a:fillRect/>
          </a:stretch>
        </p:blipFill>
        <p:spPr>
          <a:xfrm>
            <a:off x="10538085" y="280563"/>
            <a:ext cx="1506180" cy="1356919"/>
          </a:xfrm>
          <a:prstGeom prst="rect">
            <a:avLst/>
          </a:prstGeom>
        </p:spPr>
      </p:pic>
      <p:pic>
        <p:nvPicPr>
          <p:cNvPr id="5" name="Picture 4">
            <a:extLst>
              <a:ext uri="{FF2B5EF4-FFF2-40B4-BE49-F238E27FC236}">
                <a16:creationId xmlns:a16="http://schemas.microsoft.com/office/drawing/2014/main" id="{BA3526AB-8CE2-5C4A-868E-7614AAF45797}"/>
              </a:ext>
            </a:extLst>
          </p:cNvPr>
          <p:cNvPicPr>
            <a:picLocks noChangeAspect="1"/>
          </p:cNvPicPr>
          <p:nvPr/>
        </p:nvPicPr>
        <p:blipFill>
          <a:blip r:embed="rId3"/>
          <a:stretch>
            <a:fillRect/>
          </a:stretch>
        </p:blipFill>
        <p:spPr>
          <a:xfrm>
            <a:off x="158750" y="178182"/>
            <a:ext cx="1358900" cy="1562100"/>
          </a:xfrm>
          <a:prstGeom prst="rect">
            <a:avLst/>
          </a:prstGeom>
        </p:spPr>
      </p:pic>
    </p:spTree>
    <p:extLst>
      <p:ext uri="{BB962C8B-B14F-4D97-AF65-F5344CB8AC3E}">
        <p14:creationId xmlns:p14="http://schemas.microsoft.com/office/powerpoint/2010/main" val="30707979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41EEA-7CE4-764B-8A41-D388322825F5}"/>
              </a:ext>
            </a:extLst>
          </p:cNvPr>
          <p:cNvSpPr>
            <a:spLocks noGrp="1"/>
          </p:cNvSpPr>
          <p:nvPr>
            <p:ph type="title"/>
          </p:nvPr>
        </p:nvSpPr>
        <p:spPr/>
        <p:txBody>
          <a:bodyPr/>
          <a:lstStyle/>
          <a:p>
            <a:r>
              <a:rPr lang="en-GB" dirty="0">
                <a:solidFill>
                  <a:srgbClr val="00B0F0"/>
                </a:solidFill>
              </a:rPr>
              <a:t>Outline of the procedure</a:t>
            </a:r>
          </a:p>
        </p:txBody>
      </p:sp>
      <p:sp>
        <p:nvSpPr>
          <p:cNvPr id="3" name="Content Placeholder 2">
            <a:extLst>
              <a:ext uri="{FF2B5EF4-FFF2-40B4-BE49-F238E27FC236}">
                <a16:creationId xmlns:a16="http://schemas.microsoft.com/office/drawing/2014/main" id="{CE8601D2-E070-C549-8F9C-E97086630C8E}"/>
              </a:ext>
            </a:extLst>
          </p:cNvPr>
          <p:cNvSpPr>
            <a:spLocks noGrp="1"/>
          </p:cNvSpPr>
          <p:nvPr>
            <p:ph idx="1"/>
          </p:nvPr>
        </p:nvSpPr>
        <p:spPr/>
        <p:txBody>
          <a:bodyPr>
            <a:normAutofit fontScale="70000" lnSpcReduction="20000"/>
          </a:bodyPr>
          <a:lstStyle/>
          <a:p>
            <a:pPr>
              <a:lnSpc>
                <a:spcPct val="150000"/>
              </a:lnSpc>
            </a:pPr>
            <a:r>
              <a:rPr lang="en-GB" dirty="0"/>
              <a:t>Step 1: Calculate a test statistic and </a:t>
            </a:r>
            <a:r>
              <a:rPr lang="en-GB" i="1" dirty="0"/>
              <a:t>p</a:t>
            </a:r>
            <a:r>
              <a:rPr lang="en-GB" dirty="0"/>
              <a:t>-value of an effect of condition C at each time point.</a:t>
            </a:r>
          </a:p>
          <a:p>
            <a:pPr>
              <a:lnSpc>
                <a:spcPct val="150000"/>
              </a:lnSpc>
            </a:pPr>
            <a:r>
              <a:rPr lang="en-GB" dirty="0"/>
              <a:t>Step 2: Identify clusters of adjacent time points with p-value below a selected threshold. Calculate the sum statistic for the cluster.</a:t>
            </a:r>
          </a:p>
          <a:p>
            <a:pPr>
              <a:lnSpc>
                <a:spcPct val="150000"/>
              </a:lnSpc>
            </a:pPr>
            <a:r>
              <a:rPr lang="en-GB" dirty="0"/>
              <a:t>Step 3: Randomly permute the condition C labels, and run Steps 1 and 2 on the resulting dataset. Store the maximal (absolute) value of the sum statistic.</a:t>
            </a:r>
          </a:p>
          <a:p>
            <a:pPr>
              <a:lnSpc>
                <a:spcPct val="150000"/>
              </a:lnSpc>
            </a:pPr>
            <a:r>
              <a:rPr lang="en-GB" dirty="0"/>
              <a:t>Step 4: Run Step 3 multiple times (&gt;1000) to obtain a distribution of the sum statistics under the null hypothesis that condition C does </a:t>
            </a:r>
            <a:r>
              <a:rPr lang="en-GB" b="1" dirty="0"/>
              <a:t>not</a:t>
            </a:r>
            <a:r>
              <a:rPr lang="en-GB" dirty="0"/>
              <a:t> have an effect.</a:t>
            </a:r>
          </a:p>
          <a:p>
            <a:pPr>
              <a:lnSpc>
                <a:spcPct val="150000"/>
              </a:lnSpc>
            </a:pPr>
            <a:r>
              <a:rPr lang="en-GB" dirty="0"/>
              <a:t>Step 5: Compare sum statistics for the clusters in the original dataset </a:t>
            </a:r>
            <a:r>
              <a:rPr lang="en-US" dirty="0"/>
              <a:t>to the null-hypothesis distribution, and obtain </a:t>
            </a:r>
            <a:r>
              <a:rPr lang="en-US" i="1" dirty="0"/>
              <a:t>p</a:t>
            </a:r>
            <a:r>
              <a:rPr lang="en-US" dirty="0"/>
              <a:t>-values for these clusters.</a:t>
            </a:r>
            <a:r>
              <a:rPr lang="nb-NO" dirty="0">
                <a:effectLst/>
              </a:rPr>
              <a:t> </a:t>
            </a:r>
            <a:endParaRPr lang="en-GB" dirty="0"/>
          </a:p>
        </p:txBody>
      </p:sp>
    </p:spTree>
    <p:extLst>
      <p:ext uri="{BB962C8B-B14F-4D97-AF65-F5344CB8AC3E}">
        <p14:creationId xmlns:p14="http://schemas.microsoft.com/office/powerpoint/2010/main" val="36478671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41EEA-7CE4-764B-8A41-D388322825F5}"/>
              </a:ext>
            </a:extLst>
          </p:cNvPr>
          <p:cNvSpPr>
            <a:spLocks noGrp="1"/>
          </p:cNvSpPr>
          <p:nvPr>
            <p:ph type="title"/>
          </p:nvPr>
        </p:nvSpPr>
        <p:spPr/>
        <p:txBody>
          <a:bodyPr>
            <a:normAutofit/>
          </a:bodyPr>
          <a:lstStyle/>
          <a:p>
            <a:r>
              <a:rPr lang="en-GB" sz="4000" dirty="0">
                <a:solidFill>
                  <a:srgbClr val="00B0F0"/>
                </a:solidFill>
              </a:rPr>
              <a:t>Step 1: </a:t>
            </a:r>
            <a:r>
              <a:rPr lang="en-GB" sz="4000" dirty="0" err="1">
                <a:solidFill>
                  <a:srgbClr val="00B0F0"/>
                </a:solidFill>
              </a:rPr>
              <a:t>Analyzing</a:t>
            </a:r>
            <a:r>
              <a:rPr lang="en-GB" sz="4000" dirty="0">
                <a:solidFill>
                  <a:srgbClr val="00B0F0"/>
                </a:solidFill>
              </a:rPr>
              <a:t> data at individual time points</a:t>
            </a:r>
          </a:p>
        </p:txBody>
      </p:sp>
      <p:sp>
        <p:nvSpPr>
          <p:cNvPr id="3" name="Content Placeholder 2">
            <a:extLst>
              <a:ext uri="{FF2B5EF4-FFF2-40B4-BE49-F238E27FC236}">
                <a16:creationId xmlns:a16="http://schemas.microsoft.com/office/drawing/2014/main" id="{CE8601D2-E070-C549-8F9C-E97086630C8E}"/>
              </a:ext>
            </a:extLst>
          </p:cNvPr>
          <p:cNvSpPr>
            <a:spLocks noGrp="1"/>
          </p:cNvSpPr>
          <p:nvPr>
            <p:ph idx="1"/>
          </p:nvPr>
        </p:nvSpPr>
        <p:spPr/>
        <p:txBody>
          <a:bodyPr>
            <a:normAutofit/>
          </a:bodyPr>
          <a:lstStyle/>
          <a:p>
            <a:pPr>
              <a:lnSpc>
                <a:spcPct val="150000"/>
              </a:lnSpc>
            </a:pPr>
            <a:r>
              <a:rPr lang="en-GB" dirty="0"/>
              <a:t>Task 1: Define the ‘time points’</a:t>
            </a:r>
          </a:p>
          <a:p>
            <a:pPr lvl="1">
              <a:lnSpc>
                <a:spcPct val="150000"/>
              </a:lnSpc>
            </a:pPr>
            <a:r>
              <a:rPr lang="en-GB" dirty="0"/>
              <a:t>Raw data points – a lot of time points per trials (exact number depends on the sampling rate of the eye-tracker) → more ‘costly’ to </a:t>
            </a:r>
            <a:r>
              <a:rPr lang="en-GB" dirty="0" err="1"/>
              <a:t>analyze</a:t>
            </a:r>
            <a:r>
              <a:rPr lang="en-GB" dirty="0"/>
              <a:t>. </a:t>
            </a:r>
          </a:p>
          <a:p>
            <a:pPr lvl="2">
              <a:lnSpc>
                <a:spcPct val="150000"/>
              </a:lnSpc>
            </a:pPr>
            <a:r>
              <a:rPr lang="en-GB" dirty="0"/>
              <a:t>For example, we recorded eye-movements with the sampling rate of 120Hz, or approx. one data point every 8.33 </a:t>
            </a:r>
            <a:r>
              <a:rPr lang="en-GB" dirty="0" err="1"/>
              <a:t>ms</a:t>
            </a:r>
            <a:r>
              <a:rPr lang="en-GB" dirty="0"/>
              <a:t>. We were interested in effects  that occurred within 3 seconds after the onset of the verb. This translates into 360 data points per trial.</a:t>
            </a:r>
          </a:p>
        </p:txBody>
      </p:sp>
    </p:spTree>
    <p:extLst>
      <p:ext uri="{BB962C8B-B14F-4D97-AF65-F5344CB8AC3E}">
        <p14:creationId xmlns:p14="http://schemas.microsoft.com/office/powerpoint/2010/main" val="3498765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41EEA-7CE4-764B-8A41-D388322825F5}"/>
              </a:ext>
            </a:extLst>
          </p:cNvPr>
          <p:cNvSpPr>
            <a:spLocks noGrp="1"/>
          </p:cNvSpPr>
          <p:nvPr>
            <p:ph type="title"/>
          </p:nvPr>
        </p:nvSpPr>
        <p:spPr/>
        <p:txBody>
          <a:bodyPr>
            <a:normAutofit/>
          </a:bodyPr>
          <a:lstStyle/>
          <a:p>
            <a:r>
              <a:rPr lang="en-GB" sz="4000" dirty="0">
                <a:solidFill>
                  <a:srgbClr val="00B0F0"/>
                </a:solidFill>
              </a:rPr>
              <a:t>Step 1: </a:t>
            </a:r>
            <a:r>
              <a:rPr lang="en-GB" sz="4000" dirty="0" err="1">
                <a:solidFill>
                  <a:srgbClr val="00B0F0"/>
                </a:solidFill>
              </a:rPr>
              <a:t>Analyzing</a:t>
            </a:r>
            <a:r>
              <a:rPr lang="en-GB" sz="4000" dirty="0">
                <a:solidFill>
                  <a:srgbClr val="00B0F0"/>
                </a:solidFill>
              </a:rPr>
              <a:t> data at individual time points</a:t>
            </a:r>
          </a:p>
        </p:txBody>
      </p:sp>
      <p:sp>
        <p:nvSpPr>
          <p:cNvPr id="3" name="Content Placeholder 2">
            <a:extLst>
              <a:ext uri="{FF2B5EF4-FFF2-40B4-BE49-F238E27FC236}">
                <a16:creationId xmlns:a16="http://schemas.microsoft.com/office/drawing/2014/main" id="{CE8601D2-E070-C549-8F9C-E97086630C8E}"/>
              </a:ext>
            </a:extLst>
          </p:cNvPr>
          <p:cNvSpPr>
            <a:spLocks noGrp="1"/>
          </p:cNvSpPr>
          <p:nvPr>
            <p:ph idx="1"/>
          </p:nvPr>
        </p:nvSpPr>
        <p:spPr/>
        <p:txBody>
          <a:bodyPr>
            <a:normAutofit/>
          </a:bodyPr>
          <a:lstStyle/>
          <a:p>
            <a:pPr>
              <a:lnSpc>
                <a:spcPct val="150000"/>
              </a:lnSpc>
            </a:pPr>
            <a:r>
              <a:rPr lang="en-GB" dirty="0"/>
              <a:t>Task 1: Define the ‘time points’</a:t>
            </a:r>
          </a:p>
          <a:p>
            <a:pPr lvl="1">
              <a:lnSpc>
                <a:spcPct val="150000"/>
              </a:lnSpc>
            </a:pPr>
            <a:r>
              <a:rPr lang="en-GB" dirty="0"/>
              <a:t>Aggregate data into time bins (25-200 </a:t>
            </a:r>
            <a:r>
              <a:rPr lang="en-GB" dirty="0" err="1"/>
              <a:t>ms</a:t>
            </a:r>
            <a:r>
              <a:rPr lang="en-GB" dirty="0"/>
              <a:t>). The proportion of looks to the </a:t>
            </a:r>
            <a:r>
              <a:rPr lang="en-GB" i="1" dirty="0"/>
              <a:t>area of interest </a:t>
            </a:r>
            <a:r>
              <a:rPr lang="en-GB" dirty="0"/>
              <a:t>(AOI) is averaged in each time bin.</a:t>
            </a:r>
          </a:p>
          <a:p>
            <a:pPr lvl="2">
              <a:lnSpc>
                <a:spcPct val="150000"/>
              </a:lnSpc>
            </a:pPr>
            <a:r>
              <a:rPr lang="en-GB" dirty="0"/>
              <a:t>In our example, I aggregated the data into 50 </a:t>
            </a:r>
            <a:r>
              <a:rPr lang="en-GB" dirty="0" err="1"/>
              <a:t>ms</a:t>
            </a:r>
            <a:r>
              <a:rPr lang="en-GB" dirty="0"/>
              <a:t> times bins. Since we are interested in a 3 sec time period, this gives us 60 time points for each trial.</a:t>
            </a:r>
          </a:p>
        </p:txBody>
      </p:sp>
    </p:spTree>
    <p:extLst>
      <p:ext uri="{BB962C8B-B14F-4D97-AF65-F5344CB8AC3E}">
        <p14:creationId xmlns:p14="http://schemas.microsoft.com/office/powerpoint/2010/main" val="11675080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41EEA-7CE4-764B-8A41-D388322825F5}"/>
              </a:ext>
            </a:extLst>
          </p:cNvPr>
          <p:cNvSpPr>
            <a:spLocks noGrp="1"/>
          </p:cNvSpPr>
          <p:nvPr>
            <p:ph type="title"/>
          </p:nvPr>
        </p:nvSpPr>
        <p:spPr/>
        <p:txBody>
          <a:bodyPr>
            <a:normAutofit/>
          </a:bodyPr>
          <a:lstStyle/>
          <a:p>
            <a:r>
              <a:rPr lang="en-GB" sz="4000" dirty="0">
                <a:solidFill>
                  <a:srgbClr val="00B0F0"/>
                </a:solidFill>
              </a:rPr>
              <a:t>Step 1: </a:t>
            </a:r>
            <a:r>
              <a:rPr lang="en-GB" sz="4000" dirty="0" err="1">
                <a:solidFill>
                  <a:srgbClr val="00B0F0"/>
                </a:solidFill>
              </a:rPr>
              <a:t>Analyzing</a:t>
            </a:r>
            <a:r>
              <a:rPr lang="en-GB" sz="4000" dirty="0">
                <a:solidFill>
                  <a:srgbClr val="00B0F0"/>
                </a:solidFill>
              </a:rPr>
              <a:t> data at individual time points</a:t>
            </a:r>
          </a:p>
        </p:txBody>
      </p:sp>
      <p:sp>
        <p:nvSpPr>
          <p:cNvPr id="3" name="Content Placeholder 2">
            <a:extLst>
              <a:ext uri="{FF2B5EF4-FFF2-40B4-BE49-F238E27FC236}">
                <a16:creationId xmlns:a16="http://schemas.microsoft.com/office/drawing/2014/main" id="{CE8601D2-E070-C549-8F9C-E97086630C8E}"/>
              </a:ext>
            </a:extLst>
          </p:cNvPr>
          <p:cNvSpPr>
            <a:spLocks noGrp="1"/>
          </p:cNvSpPr>
          <p:nvPr>
            <p:ph idx="1"/>
          </p:nvPr>
        </p:nvSpPr>
        <p:spPr/>
        <p:txBody>
          <a:bodyPr>
            <a:normAutofit/>
          </a:bodyPr>
          <a:lstStyle/>
          <a:p>
            <a:pPr>
              <a:lnSpc>
                <a:spcPct val="150000"/>
              </a:lnSpc>
            </a:pPr>
            <a:r>
              <a:rPr lang="en-GB" dirty="0"/>
              <a:t>Task 2: Select a suitable statistical test</a:t>
            </a:r>
          </a:p>
          <a:p>
            <a:pPr lvl="1">
              <a:lnSpc>
                <a:spcPct val="150000"/>
              </a:lnSpc>
            </a:pPr>
            <a:r>
              <a:rPr lang="en-GB" dirty="0"/>
              <a:t>t-tests</a:t>
            </a:r>
          </a:p>
          <a:p>
            <a:pPr lvl="2">
              <a:lnSpc>
                <a:spcPct val="150000"/>
              </a:lnSpc>
            </a:pPr>
            <a:r>
              <a:rPr lang="en-GB" dirty="0">
                <a:solidFill>
                  <a:srgbClr val="00B050"/>
                </a:solidFill>
              </a:rPr>
              <a:t>Simple and computationally ‘cheap’</a:t>
            </a:r>
          </a:p>
          <a:p>
            <a:pPr lvl="2">
              <a:lnSpc>
                <a:spcPct val="150000"/>
              </a:lnSpc>
            </a:pPr>
            <a:r>
              <a:rPr lang="en-GB" dirty="0">
                <a:solidFill>
                  <a:srgbClr val="FF0000"/>
                </a:solidFill>
              </a:rPr>
              <a:t>Do not take into account all the individual participant and item effects 			→ loss of statistical power.</a:t>
            </a:r>
          </a:p>
          <a:p>
            <a:pPr lvl="2">
              <a:lnSpc>
                <a:spcPct val="150000"/>
              </a:lnSpc>
            </a:pPr>
            <a:endParaRPr lang="en-GB" dirty="0"/>
          </a:p>
        </p:txBody>
      </p:sp>
    </p:spTree>
    <p:extLst>
      <p:ext uri="{BB962C8B-B14F-4D97-AF65-F5344CB8AC3E}">
        <p14:creationId xmlns:p14="http://schemas.microsoft.com/office/powerpoint/2010/main" val="31426289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41EEA-7CE4-764B-8A41-D388322825F5}"/>
              </a:ext>
            </a:extLst>
          </p:cNvPr>
          <p:cNvSpPr>
            <a:spLocks noGrp="1"/>
          </p:cNvSpPr>
          <p:nvPr>
            <p:ph type="title"/>
          </p:nvPr>
        </p:nvSpPr>
        <p:spPr/>
        <p:txBody>
          <a:bodyPr>
            <a:normAutofit/>
          </a:bodyPr>
          <a:lstStyle/>
          <a:p>
            <a:r>
              <a:rPr lang="en-GB" sz="4000" dirty="0">
                <a:solidFill>
                  <a:srgbClr val="00B0F0"/>
                </a:solidFill>
              </a:rPr>
              <a:t>Step 1: </a:t>
            </a:r>
            <a:r>
              <a:rPr lang="en-GB" sz="4000" dirty="0" err="1">
                <a:solidFill>
                  <a:srgbClr val="00B0F0"/>
                </a:solidFill>
              </a:rPr>
              <a:t>Analyzing</a:t>
            </a:r>
            <a:r>
              <a:rPr lang="en-GB" sz="4000" dirty="0">
                <a:solidFill>
                  <a:srgbClr val="00B0F0"/>
                </a:solidFill>
              </a:rPr>
              <a:t> data at individual time points</a:t>
            </a:r>
          </a:p>
        </p:txBody>
      </p:sp>
      <p:sp>
        <p:nvSpPr>
          <p:cNvPr id="3" name="Content Placeholder 2">
            <a:extLst>
              <a:ext uri="{FF2B5EF4-FFF2-40B4-BE49-F238E27FC236}">
                <a16:creationId xmlns:a16="http://schemas.microsoft.com/office/drawing/2014/main" id="{CE8601D2-E070-C549-8F9C-E97086630C8E}"/>
              </a:ext>
            </a:extLst>
          </p:cNvPr>
          <p:cNvSpPr>
            <a:spLocks noGrp="1"/>
          </p:cNvSpPr>
          <p:nvPr>
            <p:ph idx="1"/>
          </p:nvPr>
        </p:nvSpPr>
        <p:spPr/>
        <p:txBody>
          <a:bodyPr>
            <a:normAutofit/>
          </a:bodyPr>
          <a:lstStyle/>
          <a:p>
            <a:pPr>
              <a:lnSpc>
                <a:spcPct val="150000"/>
              </a:lnSpc>
            </a:pPr>
            <a:r>
              <a:rPr lang="en-GB" dirty="0"/>
              <a:t>Task 2: Select a suitable statistical test</a:t>
            </a:r>
          </a:p>
          <a:p>
            <a:pPr lvl="1">
              <a:lnSpc>
                <a:spcPct val="150000"/>
              </a:lnSpc>
            </a:pPr>
            <a:r>
              <a:rPr lang="en-GB" dirty="0"/>
              <a:t>Linear mixed effects models</a:t>
            </a:r>
          </a:p>
          <a:p>
            <a:pPr lvl="2">
              <a:lnSpc>
                <a:spcPct val="150000"/>
              </a:lnSpc>
            </a:pPr>
            <a:r>
              <a:rPr lang="en-GB" dirty="0">
                <a:solidFill>
                  <a:srgbClr val="00B050"/>
                </a:solidFill>
              </a:rPr>
              <a:t>Take into account participant and items effects (i.e. random effects).</a:t>
            </a:r>
          </a:p>
          <a:p>
            <a:pPr lvl="2">
              <a:lnSpc>
                <a:spcPct val="150000"/>
              </a:lnSpc>
            </a:pPr>
            <a:r>
              <a:rPr lang="en-GB" dirty="0">
                <a:solidFill>
                  <a:srgbClr val="FF0000"/>
                </a:solidFill>
              </a:rPr>
              <a:t>Computationally costly.</a:t>
            </a:r>
            <a:endParaRPr lang="en-GB" dirty="0">
              <a:solidFill>
                <a:srgbClr val="00B050"/>
              </a:solidFill>
            </a:endParaRPr>
          </a:p>
          <a:p>
            <a:pPr lvl="2">
              <a:lnSpc>
                <a:spcPct val="150000"/>
              </a:lnSpc>
            </a:pPr>
            <a:r>
              <a:rPr lang="en-GB" dirty="0">
                <a:solidFill>
                  <a:srgbClr val="FF0000"/>
                </a:solidFill>
              </a:rPr>
              <a:t>Proportional data  does not conform the model’s assumptions (it’s bounded + variance depends on the mean) </a:t>
            </a:r>
          </a:p>
          <a:p>
            <a:pPr marL="914400" lvl="2" indent="0">
              <a:lnSpc>
                <a:spcPct val="150000"/>
              </a:lnSpc>
              <a:buNone/>
            </a:pPr>
            <a:r>
              <a:rPr lang="en-GB" dirty="0"/>
              <a:t>	</a:t>
            </a:r>
            <a:r>
              <a:rPr lang="en-GB" dirty="0">
                <a:solidFill>
                  <a:srgbClr val="002060"/>
                </a:solidFill>
              </a:rPr>
              <a:t>→ proportions must be transformed: </a:t>
            </a:r>
            <a:r>
              <a:rPr lang="en-GB" dirty="0" err="1">
                <a:solidFill>
                  <a:srgbClr val="002060"/>
                </a:solidFill>
              </a:rPr>
              <a:t>Elog</a:t>
            </a:r>
            <a:r>
              <a:rPr lang="en-GB" dirty="0">
                <a:solidFill>
                  <a:srgbClr val="002060"/>
                </a:solidFill>
              </a:rPr>
              <a:t>, Arcsine. </a:t>
            </a:r>
            <a:r>
              <a:rPr lang="en-GB" dirty="0">
                <a:solidFill>
                  <a:srgbClr val="FF0000"/>
                </a:solidFill>
              </a:rPr>
              <a:t>These are not always reliable.</a:t>
            </a:r>
          </a:p>
          <a:p>
            <a:pPr marL="914400" lvl="2" indent="0" algn="r">
              <a:lnSpc>
                <a:spcPct val="150000"/>
              </a:lnSpc>
              <a:buNone/>
            </a:pPr>
            <a:r>
              <a:rPr lang="en-GB" sz="1800" dirty="0"/>
              <a:t>(Donnelly &amp; </a:t>
            </a:r>
            <a:r>
              <a:rPr lang="en-GB" sz="1800" dirty="0" err="1"/>
              <a:t>Verkuilen</a:t>
            </a:r>
            <a:r>
              <a:rPr lang="en-GB" sz="1800" dirty="0"/>
              <a:t> 2017)</a:t>
            </a:r>
          </a:p>
        </p:txBody>
      </p:sp>
    </p:spTree>
    <p:extLst>
      <p:ext uri="{BB962C8B-B14F-4D97-AF65-F5344CB8AC3E}">
        <p14:creationId xmlns:p14="http://schemas.microsoft.com/office/powerpoint/2010/main" val="35620365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41EEA-7CE4-764B-8A41-D388322825F5}"/>
              </a:ext>
            </a:extLst>
          </p:cNvPr>
          <p:cNvSpPr>
            <a:spLocks noGrp="1"/>
          </p:cNvSpPr>
          <p:nvPr>
            <p:ph type="title"/>
          </p:nvPr>
        </p:nvSpPr>
        <p:spPr/>
        <p:txBody>
          <a:bodyPr>
            <a:normAutofit/>
          </a:bodyPr>
          <a:lstStyle/>
          <a:p>
            <a:r>
              <a:rPr lang="en-GB" sz="4000" dirty="0">
                <a:solidFill>
                  <a:srgbClr val="00B0F0"/>
                </a:solidFill>
              </a:rPr>
              <a:t>Step 1: </a:t>
            </a:r>
            <a:r>
              <a:rPr lang="en-GB" sz="4000" dirty="0" err="1">
                <a:solidFill>
                  <a:srgbClr val="00B0F0"/>
                </a:solidFill>
              </a:rPr>
              <a:t>Analyzing</a:t>
            </a:r>
            <a:r>
              <a:rPr lang="en-GB" sz="4000" dirty="0">
                <a:solidFill>
                  <a:srgbClr val="00B0F0"/>
                </a:solidFill>
              </a:rPr>
              <a:t> data at individual time points</a:t>
            </a:r>
          </a:p>
        </p:txBody>
      </p:sp>
      <p:sp>
        <p:nvSpPr>
          <p:cNvPr id="3" name="Content Placeholder 2">
            <a:extLst>
              <a:ext uri="{FF2B5EF4-FFF2-40B4-BE49-F238E27FC236}">
                <a16:creationId xmlns:a16="http://schemas.microsoft.com/office/drawing/2014/main" id="{CE8601D2-E070-C549-8F9C-E97086630C8E}"/>
              </a:ext>
            </a:extLst>
          </p:cNvPr>
          <p:cNvSpPr>
            <a:spLocks noGrp="1"/>
          </p:cNvSpPr>
          <p:nvPr>
            <p:ph idx="1"/>
          </p:nvPr>
        </p:nvSpPr>
        <p:spPr/>
        <p:txBody>
          <a:bodyPr>
            <a:normAutofit fontScale="92500" lnSpcReduction="10000"/>
          </a:bodyPr>
          <a:lstStyle/>
          <a:p>
            <a:pPr>
              <a:lnSpc>
                <a:spcPct val="150000"/>
              </a:lnSpc>
            </a:pPr>
            <a:r>
              <a:rPr lang="en-GB" dirty="0"/>
              <a:t>Task 2: Select a suitable statistical test</a:t>
            </a:r>
          </a:p>
          <a:p>
            <a:pPr lvl="1">
              <a:lnSpc>
                <a:spcPct val="150000"/>
              </a:lnSpc>
            </a:pPr>
            <a:r>
              <a:rPr lang="en-GB" dirty="0"/>
              <a:t>Logistic mixed effects models</a:t>
            </a:r>
          </a:p>
          <a:p>
            <a:pPr lvl="2">
              <a:lnSpc>
                <a:spcPct val="150000"/>
              </a:lnSpc>
            </a:pPr>
            <a:r>
              <a:rPr lang="en-GB" dirty="0">
                <a:solidFill>
                  <a:srgbClr val="00B050"/>
                </a:solidFill>
              </a:rPr>
              <a:t>Model binary outcomes →  can be applied to raw data points.</a:t>
            </a:r>
          </a:p>
          <a:p>
            <a:pPr lvl="2">
              <a:lnSpc>
                <a:spcPct val="150000"/>
              </a:lnSpc>
            </a:pPr>
            <a:r>
              <a:rPr lang="en-GB" dirty="0">
                <a:solidFill>
                  <a:srgbClr val="00B050"/>
                </a:solidFill>
              </a:rPr>
              <a:t>Avoids the problem of </a:t>
            </a:r>
            <a:r>
              <a:rPr lang="en-GB" dirty="0" err="1">
                <a:solidFill>
                  <a:srgbClr val="00B050"/>
                </a:solidFill>
              </a:rPr>
              <a:t>analyzing</a:t>
            </a:r>
            <a:r>
              <a:rPr lang="en-GB" dirty="0">
                <a:solidFill>
                  <a:srgbClr val="00B050"/>
                </a:solidFill>
              </a:rPr>
              <a:t> proportions.</a:t>
            </a:r>
          </a:p>
          <a:p>
            <a:pPr lvl="2">
              <a:lnSpc>
                <a:spcPct val="150000"/>
              </a:lnSpc>
            </a:pPr>
            <a:r>
              <a:rPr lang="en-GB" dirty="0"/>
              <a:t>Time bin proportions need to be ‘binarized’ (e.g. all proportions below 0.5 are 0, above or equal to 0.5 are 1). Usually, if the time bins are sufficiently small (e.g. 50 </a:t>
            </a:r>
            <a:r>
              <a:rPr lang="en-GB" dirty="0" err="1"/>
              <a:t>ms</a:t>
            </a:r>
            <a:r>
              <a:rPr lang="en-GB" dirty="0"/>
              <a:t>), the data is already </a:t>
            </a:r>
            <a:r>
              <a:rPr lang="en-GB" dirty="0" err="1"/>
              <a:t>qausi</a:t>
            </a:r>
            <a:r>
              <a:rPr lang="en-GB" dirty="0"/>
              <a:t>-binary.</a:t>
            </a:r>
          </a:p>
          <a:p>
            <a:pPr lvl="2">
              <a:lnSpc>
                <a:spcPct val="150000"/>
              </a:lnSpc>
            </a:pPr>
            <a:r>
              <a:rPr lang="en-GB" dirty="0">
                <a:solidFill>
                  <a:srgbClr val="FF0000"/>
                </a:solidFill>
              </a:rPr>
              <a:t>Computationally costly.</a:t>
            </a:r>
            <a:endParaRPr lang="en-GB" dirty="0"/>
          </a:p>
          <a:p>
            <a:pPr lvl="2">
              <a:lnSpc>
                <a:spcPct val="150000"/>
              </a:lnSpc>
            </a:pPr>
            <a:r>
              <a:rPr lang="en-GB" dirty="0">
                <a:solidFill>
                  <a:srgbClr val="FF0000"/>
                </a:solidFill>
              </a:rPr>
              <a:t>Often fail to converge (especially in the presence of ceiling and floor effects).</a:t>
            </a:r>
          </a:p>
        </p:txBody>
      </p:sp>
    </p:spTree>
    <p:extLst>
      <p:ext uri="{BB962C8B-B14F-4D97-AF65-F5344CB8AC3E}">
        <p14:creationId xmlns:p14="http://schemas.microsoft.com/office/powerpoint/2010/main" val="15815060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41EEA-7CE4-764B-8A41-D388322825F5}"/>
              </a:ext>
            </a:extLst>
          </p:cNvPr>
          <p:cNvSpPr>
            <a:spLocks noGrp="1"/>
          </p:cNvSpPr>
          <p:nvPr>
            <p:ph type="title"/>
          </p:nvPr>
        </p:nvSpPr>
        <p:spPr/>
        <p:txBody>
          <a:bodyPr>
            <a:normAutofit/>
          </a:bodyPr>
          <a:lstStyle/>
          <a:p>
            <a:r>
              <a:rPr lang="en-GB" sz="4000" dirty="0">
                <a:solidFill>
                  <a:srgbClr val="00B0F0"/>
                </a:solidFill>
              </a:rPr>
              <a:t>Step 1: </a:t>
            </a:r>
            <a:r>
              <a:rPr lang="en-GB" sz="4000" dirty="0" err="1">
                <a:solidFill>
                  <a:srgbClr val="00B0F0"/>
                </a:solidFill>
              </a:rPr>
              <a:t>Analyzing</a:t>
            </a:r>
            <a:r>
              <a:rPr lang="en-GB" sz="4000" dirty="0">
                <a:solidFill>
                  <a:srgbClr val="00B0F0"/>
                </a:solidFill>
              </a:rPr>
              <a:t> data at individual time points</a:t>
            </a:r>
          </a:p>
        </p:txBody>
      </p:sp>
      <p:sp>
        <p:nvSpPr>
          <p:cNvPr id="3" name="Content Placeholder 2">
            <a:extLst>
              <a:ext uri="{FF2B5EF4-FFF2-40B4-BE49-F238E27FC236}">
                <a16:creationId xmlns:a16="http://schemas.microsoft.com/office/drawing/2014/main" id="{CE8601D2-E070-C549-8F9C-E97086630C8E}"/>
              </a:ext>
            </a:extLst>
          </p:cNvPr>
          <p:cNvSpPr>
            <a:spLocks noGrp="1"/>
          </p:cNvSpPr>
          <p:nvPr>
            <p:ph idx="1"/>
          </p:nvPr>
        </p:nvSpPr>
        <p:spPr/>
        <p:txBody>
          <a:bodyPr>
            <a:normAutofit/>
          </a:bodyPr>
          <a:lstStyle/>
          <a:p>
            <a:pPr>
              <a:lnSpc>
                <a:spcPct val="150000"/>
              </a:lnSpc>
            </a:pPr>
            <a:r>
              <a:rPr lang="en-GB" dirty="0"/>
              <a:t>Task 3: Apply the test to each time point to obtain </a:t>
            </a:r>
            <a:r>
              <a:rPr lang="en-GB" dirty="0">
                <a:solidFill>
                  <a:srgbClr val="002060"/>
                </a:solidFill>
              </a:rPr>
              <a:t>a </a:t>
            </a:r>
            <a:r>
              <a:rPr lang="en-GB" dirty="0">
                <a:solidFill>
                  <a:srgbClr val="00B050"/>
                </a:solidFill>
              </a:rPr>
              <a:t>test statistic </a:t>
            </a:r>
            <a:r>
              <a:rPr lang="en-GB" dirty="0">
                <a:solidFill>
                  <a:srgbClr val="002060"/>
                </a:solidFill>
              </a:rPr>
              <a:t>and</a:t>
            </a:r>
            <a:r>
              <a:rPr lang="en-GB" dirty="0">
                <a:solidFill>
                  <a:srgbClr val="00B050"/>
                </a:solidFill>
              </a:rPr>
              <a:t> </a:t>
            </a:r>
            <a:r>
              <a:rPr lang="en-GB" dirty="0">
                <a:solidFill>
                  <a:srgbClr val="002060"/>
                </a:solidFill>
              </a:rPr>
              <a:t>a </a:t>
            </a:r>
            <a:r>
              <a:rPr lang="en-GB" dirty="0">
                <a:solidFill>
                  <a:srgbClr val="00B050"/>
                </a:solidFill>
              </a:rPr>
              <a:t>p-value</a:t>
            </a:r>
            <a:r>
              <a:rPr lang="en-GB" dirty="0"/>
              <a:t>.</a:t>
            </a:r>
          </a:p>
          <a:p>
            <a:pPr lvl="1">
              <a:lnSpc>
                <a:spcPct val="150000"/>
              </a:lnSpc>
            </a:pPr>
            <a:r>
              <a:rPr lang="en-GB" dirty="0"/>
              <a:t>In our example, I binarized the data at each time bin. Only 5.4% of the time bins were affected.</a:t>
            </a:r>
          </a:p>
          <a:p>
            <a:pPr lvl="1">
              <a:lnSpc>
                <a:spcPct val="150000"/>
              </a:lnSpc>
            </a:pPr>
            <a:r>
              <a:rPr lang="en-GB" dirty="0"/>
              <a:t>For each time bin, I fit a mixed effects logistic regression with Aspect as the predictor. This produced a </a:t>
            </a:r>
            <a:r>
              <a:rPr lang="en-GB" i="1" dirty="0"/>
              <a:t>z</a:t>
            </a:r>
            <a:r>
              <a:rPr lang="en-GB" dirty="0"/>
              <a:t>-value (the test statistic) and </a:t>
            </a:r>
            <a:r>
              <a:rPr lang="en-GB" i="1" dirty="0"/>
              <a:t>p</a:t>
            </a:r>
            <a:r>
              <a:rPr lang="en-GB" dirty="0"/>
              <a:t>-value for each time bin</a:t>
            </a:r>
            <a:r>
              <a:rPr lang="en-GB" i="1" dirty="0"/>
              <a:t>.</a:t>
            </a:r>
          </a:p>
        </p:txBody>
      </p:sp>
    </p:spTree>
    <p:extLst>
      <p:ext uri="{BB962C8B-B14F-4D97-AF65-F5344CB8AC3E}">
        <p14:creationId xmlns:p14="http://schemas.microsoft.com/office/powerpoint/2010/main" val="35321552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41EEA-7CE4-764B-8A41-D388322825F5}"/>
              </a:ext>
            </a:extLst>
          </p:cNvPr>
          <p:cNvSpPr>
            <a:spLocks noGrp="1"/>
          </p:cNvSpPr>
          <p:nvPr>
            <p:ph type="title"/>
          </p:nvPr>
        </p:nvSpPr>
        <p:spPr/>
        <p:txBody>
          <a:bodyPr/>
          <a:lstStyle/>
          <a:p>
            <a:r>
              <a:rPr lang="en-GB" dirty="0">
                <a:solidFill>
                  <a:srgbClr val="00B0F0"/>
                </a:solidFill>
              </a:rPr>
              <a:t>Step 2: Finding the clusters</a:t>
            </a:r>
          </a:p>
        </p:txBody>
      </p:sp>
      <p:sp>
        <p:nvSpPr>
          <p:cNvPr id="3" name="Content Placeholder 2">
            <a:extLst>
              <a:ext uri="{FF2B5EF4-FFF2-40B4-BE49-F238E27FC236}">
                <a16:creationId xmlns:a16="http://schemas.microsoft.com/office/drawing/2014/main" id="{CE8601D2-E070-C549-8F9C-E97086630C8E}"/>
              </a:ext>
            </a:extLst>
          </p:cNvPr>
          <p:cNvSpPr>
            <a:spLocks noGrp="1"/>
          </p:cNvSpPr>
          <p:nvPr>
            <p:ph idx="1"/>
          </p:nvPr>
        </p:nvSpPr>
        <p:spPr/>
        <p:txBody>
          <a:bodyPr>
            <a:normAutofit/>
          </a:bodyPr>
          <a:lstStyle/>
          <a:p>
            <a:pPr>
              <a:lnSpc>
                <a:spcPct val="150000"/>
              </a:lnSpc>
            </a:pPr>
            <a:r>
              <a:rPr lang="en-GB" dirty="0"/>
              <a:t>A </a:t>
            </a:r>
            <a:r>
              <a:rPr lang="en-GB" i="1" dirty="0">
                <a:solidFill>
                  <a:srgbClr val="00B050"/>
                </a:solidFill>
              </a:rPr>
              <a:t>cluster</a:t>
            </a:r>
            <a:r>
              <a:rPr lang="en-GB" dirty="0"/>
              <a:t> is a sequence of adjacent time points where the p-value is below a chosen </a:t>
            </a:r>
            <a:r>
              <a:rPr lang="en-GB" i="1" dirty="0">
                <a:solidFill>
                  <a:srgbClr val="FF0000"/>
                </a:solidFill>
              </a:rPr>
              <a:t>threshold</a:t>
            </a:r>
            <a:r>
              <a:rPr lang="en-GB" dirty="0"/>
              <a:t>.</a:t>
            </a:r>
          </a:p>
          <a:p>
            <a:pPr>
              <a:lnSpc>
                <a:spcPct val="150000"/>
              </a:lnSpc>
            </a:pPr>
            <a:r>
              <a:rPr lang="en-GB" dirty="0"/>
              <a:t>Usually, this threshold is set at 0.05, although not necessarily (more on this below).</a:t>
            </a:r>
          </a:p>
          <a:p>
            <a:pPr>
              <a:lnSpc>
                <a:spcPct val="150000"/>
              </a:lnSpc>
            </a:pPr>
            <a:r>
              <a:rPr lang="en-GB" dirty="0"/>
              <a:t>For each cluster, we calculate a </a:t>
            </a:r>
            <a:r>
              <a:rPr lang="en-GB" i="1" dirty="0">
                <a:solidFill>
                  <a:srgbClr val="00B050"/>
                </a:solidFill>
              </a:rPr>
              <a:t>sum statistic </a:t>
            </a:r>
            <a:r>
              <a:rPr lang="en-GB" dirty="0"/>
              <a:t>by simply summing up all the test statistics for the time bins in the cluster.</a:t>
            </a:r>
          </a:p>
        </p:txBody>
      </p:sp>
    </p:spTree>
    <p:extLst>
      <p:ext uri="{BB962C8B-B14F-4D97-AF65-F5344CB8AC3E}">
        <p14:creationId xmlns:p14="http://schemas.microsoft.com/office/powerpoint/2010/main" val="12625453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41EEA-7CE4-764B-8A41-D388322825F5}"/>
              </a:ext>
            </a:extLst>
          </p:cNvPr>
          <p:cNvSpPr>
            <a:spLocks noGrp="1"/>
          </p:cNvSpPr>
          <p:nvPr>
            <p:ph type="title"/>
          </p:nvPr>
        </p:nvSpPr>
        <p:spPr/>
        <p:txBody>
          <a:bodyPr/>
          <a:lstStyle/>
          <a:p>
            <a:r>
              <a:rPr lang="en-GB" dirty="0">
                <a:solidFill>
                  <a:srgbClr val="00B0F0"/>
                </a:solidFill>
              </a:rPr>
              <a:t>Step 2: Finding the clusters</a:t>
            </a:r>
          </a:p>
        </p:txBody>
      </p:sp>
      <p:sp>
        <p:nvSpPr>
          <p:cNvPr id="3" name="Content Placeholder 2">
            <a:extLst>
              <a:ext uri="{FF2B5EF4-FFF2-40B4-BE49-F238E27FC236}">
                <a16:creationId xmlns:a16="http://schemas.microsoft.com/office/drawing/2014/main" id="{CE8601D2-E070-C549-8F9C-E97086630C8E}"/>
              </a:ext>
            </a:extLst>
          </p:cNvPr>
          <p:cNvSpPr>
            <a:spLocks noGrp="1"/>
          </p:cNvSpPr>
          <p:nvPr>
            <p:ph idx="1"/>
          </p:nvPr>
        </p:nvSpPr>
        <p:spPr/>
        <p:txBody>
          <a:bodyPr>
            <a:normAutofit/>
          </a:bodyPr>
          <a:lstStyle/>
          <a:p>
            <a:pPr>
              <a:lnSpc>
                <a:spcPct val="150000"/>
              </a:lnSpc>
            </a:pPr>
            <a:r>
              <a:rPr lang="en-GB" dirty="0"/>
              <a:t>Setting the threshold at 0.05, we find one cluster, sum </a:t>
            </a:r>
            <a:r>
              <a:rPr lang="en-GB" i="1" dirty="0"/>
              <a:t>z </a:t>
            </a:r>
            <a:r>
              <a:rPr lang="en-GB" dirty="0"/>
              <a:t>= 868.87:</a:t>
            </a:r>
          </a:p>
        </p:txBody>
      </p:sp>
      <p:pic>
        <p:nvPicPr>
          <p:cNvPr id="7" name="Picture 6">
            <a:extLst>
              <a:ext uri="{FF2B5EF4-FFF2-40B4-BE49-F238E27FC236}">
                <a16:creationId xmlns:a16="http://schemas.microsoft.com/office/drawing/2014/main" id="{D1B94651-0DE8-0846-AF2E-B1B42F8CD435}"/>
              </a:ext>
            </a:extLst>
          </p:cNvPr>
          <p:cNvPicPr>
            <a:picLocks noChangeAspect="1"/>
          </p:cNvPicPr>
          <p:nvPr/>
        </p:nvPicPr>
        <p:blipFill>
          <a:blip r:embed="rId2"/>
          <a:stretch>
            <a:fillRect/>
          </a:stretch>
        </p:blipFill>
        <p:spPr>
          <a:xfrm>
            <a:off x="3346450" y="2766359"/>
            <a:ext cx="5499100" cy="3505200"/>
          </a:xfrm>
          <a:prstGeom prst="rect">
            <a:avLst/>
          </a:prstGeom>
        </p:spPr>
      </p:pic>
    </p:spTree>
    <p:extLst>
      <p:ext uri="{BB962C8B-B14F-4D97-AF65-F5344CB8AC3E}">
        <p14:creationId xmlns:p14="http://schemas.microsoft.com/office/powerpoint/2010/main" val="650066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41EEA-7CE4-764B-8A41-D388322825F5}"/>
              </a:ext>
            </a:extLst>
          </p:cNvPr>
          <p:cNvSpPr>
            <a:spLocks noGrp="1"/>
          </p:cNvSpPr>
          <p:nvPr>
            <p:ph type="title"/>
          </p:nvPr>
        </p:nvSpPr>
        <p:spPr/>
        <p:txBody>
          <a:bodyPr/>
          <a:lstStyle/>
          <a:p>
            <a:r>
              <a:rPr lang="en-GB" dirty="0">
                <a:solidFill>
                  <a:srgbClr val="00B0F0"/>
                </a:solidFill>
              </a:rPr>
              <a:t>Step 3: Permuting the condition labels</a:t>
            </a:r>
          </a:p>
        </p:txBody>
      </p:sp>
      <p:sp>
        <p:nvSpPr>
          <p:cNvPr id="3" name="Content Placeholder 2">
            <a:extLst>
              <a:ext uri="{FF2B5EF4-FFF2-40B4-BE49-F238E27FC236}">
                <a16:creationId xmlns:a16="http://schemas.microsoft.com/office/drawing/2014/main" id="{CE8601D2-E070-C549-8F9C-E97086630C8E}"/>
              </a:ext>
            </a:extLst>
          </p:cNvPr>
          <p:cNvSpPr>
            <a:spLocks noGrp="1"/>
          </p:cNvSpPr>
          <p:nvPr>
            <p:ph idx="1"/>
          </p:nvPr>
        </p:nvSpPr>
        <p:spPr>
          <a:xfrm>
            <a:off x="838200" y="1526076"/>
            <a:ext cx="10515600" cy="4953551"/>
          </a:xfrm>
        </p:spPr>
        <p:txBody>
          <a:bodyPr>
            <a:normAutofit lnSpcReduction="10000"/>
          </a:bodyPr>
          <a:lstStyle/>
          <a:p>
            <a:pPr>
              <a:lnSpc>
                <a:spcPct val="150000"/>
              </a:lnSpc>
            </a:pPr>
            <a:r>
              <a:rPr lang="en-GB" dirty="0"/>
              <a:t>We are testing for an effect of Aspect (perfective vs imperfective) on the looks to the Completed Event picture. </a:t>
            </a:r>
          </a:p>
          <a:p>
            <a:pPr>
              <a:lnSpc>
                <a:spcPct val="150000"/>
              </a:lnSpc>
            </a:pPr>
            <a:r>
              <a:rPr lang="en-GB" dirty="0"/>
              <a:t>Our </a:t>
            </a:r>
            <a:r>
              <a:rPr lang="en-GB" dirty="0">
                <a:solidFill>
                  <a:srgbClr val="00B050"/>
                </a:solidFill>
              </a:rPr>
              <a:t>null hypothesis </a:t>
            </a:r>
            <a:r>
              <a:rPr lang="en-GB" dirty="0"/>
              <a:t>is that Aspect does </a:t>
            </a:r>
            <a:r>
              <a:rPr lang="en-GB" b="1" dirty="0"/>
              <a:t>not</a:t>
            </a:r>
            <a:r>
              <a:rPr lang="en-GB" dirty="0"/>
              <a:t> influence the looks. </a:t>
            </a:r>
          </a:p>
          <a:p>
            <a:pPr marL="457200" lvl="1" indent="0">
              <a:lnSpc>
                <a:spcPct val="150000"/>
              </a:lnSpc>
              <a:buNone/>
            </a:pPr>
            <a:r>
              <a:rPr lang="en-GB" dirty="0">
                <a:solidFill>
                  <a:schemeClr val="accent6">
                    <a:lumMod val="50000"/>
                  </a:schemeClr>
                </a:solidFill>
              </a:rPr>
              <a:t>	</a:t>
            </a:r>
            <a:r>
              <a:rPr lang="en-GB" dirty="0"/>
              <a:t>→ 	It should not matter which Aspect labels we assign to which items.</a:t>
            </a:r>
          </a:p>
          <a:p>
            <a:pPr marL="457200" lvl="1" indent="0">
              <a:lnSpc>
                <a:spcPct val="150000"/>
              </a:lnSpc>
              <a:buNone/>
            </a:pPr>
            <a:r>
              <a:rPr lang="en-GB" dirty="0"/>
              <a:t>	 → 	In other words, there’s nothing ‘special’ in the particular assignment 		of aspect labels in our experiment. It’s just one of many possible 			random assignments.</a:t>
            </a:r>
          </a:p>
          <a:p>
            <a:pPr marL="457200" lvl="1" indent="0">
              <a:lnSpc>
                <a:spcPct val="150000"/>
              </a:lnSpc>
              <a:buNone/>
            </a:pPr>
            <a:r>
              <a:rPr lang="en-GB" dirty="0"/>
              <a:t>	 → 	Do our results fit this picture?</a:t>
            </a:r>
          </a:p>
          <a:p>
            <a:pPr marL="457200" lvl="1" indent="0">
              <a:lnSpc>
                <a:spcPct val="150000"/>
              </a:lnSpc>
              <a:buNone/>
            </a:pPr>
            <a:endParaRPr lang="en-GB" dirty="0"/>
          </a:p>
        </p:txBody>
      </p:sp>
    </p:spTree>
    <p:extLst>
      <p:ext uri="{BB962C8B-B14F-4D97-AF65-F5344CB8AC3E}">
        <p14:creationId xmlns:p14="http://schemas.microsoft.com/office/powerpoint/2010/main" val="11130691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flipH="1">
            <a:off x="3423980" y="4528709"/>
            <a:ext cx="5344039" cy="1015663"/>
          </a:xfrm>
          <a:prstGeom prst="rect">
            <a:avLst/>
          </a:prstGeom>
          <a:noFill/>
        </p:spPr>
        <p:txBody>
          <a:bodyPr wrap="square" rtlCol="0">
            <a:spAutoFit/>
          </a:bodyPr>
          <a:lstStyle/>
          <a:p>
            <a:pPr algn="just"/>
            <a:r>
              <a:rPr lang="en-US" sz="2000" b="1" dirty="0"/>
              <a:t>Imperfective</a:t>
            </a:r>
          </a:p>
          <a:p>
            <a:pPr algn="just"/>
            <a:r>
              <a:rPr lang="en-US" sz="2000" i="1" dirty="0" err="1"/>
              <a:t>Byl</a:t>
            </a:r>
            <a:r>
              <a:rPr lang="en-US" sz="2000" i="1" dirty="0"/>
              <a:t> </a:t>
            </a:r>
            <a:r>
              <a:rPr lang="en-US" sz="2000" i="1" dirty="0" err="1"/>
              <a:t>prazdnik</a:t>
            </a:r>
            <a:r>
              <a:rPr lang="en-US" sz="2000" i="1" dirty="0"/>
              <a:t>. </a:t>
            </a:r>
            <a:r>
              <a:rPr lang="en-US" sz="2000" i="1" dirty="0" err="1"/>
              <a:t>Deduška</a:t>
            </a:r>
            <a:r>
              <a:rPr lang="en-US" sz="2000" i="1" dirty="0"/>
              <a:t> </a:t>
            </a:r>
            <a:r>
              <a:rPr lang="en-US" sz="2000" i="1" dirty="0" err="1"/>
              <a:t>gladil</a:t>
            </a:r>
            <a:r>
              <a:rPr lang="en-US" sz="2000" i="1" baseline="30000" dirty="0" err="1"/>
              <a:t>ipf</a:t>
            </a:r>
            <a:r>
              <a:rPr lang="en-US" sz="2000" i="1" dirty="0"/>
              <a:t> </a:t>
            </a:r>
            <a:r>
              <a:rPr lang="en-US" sz="2000" i="1" dirty="0" err="1"/>
              <a:t>novuju</a:t>
            </a:r>
            <a:r>
              <a:rPr lang="en-US" sz="2000" i="1" dirty="0"/>
              <a:t> </a:t>
            </a:r>
            <a:r>
              <a:rPr lang="en-US" sz="2000" i="1" dirty="0" err="1"/>
              <a:t>rubašku</a:t>
            </a:r>
            <a:r>
              <a:rPr lang="en-US" sz="2000" i="1" dirty="0"/>
              <a:t>.</a:t>
            </a:r>
          </a:p>
          <a:p>
            <a:pPr algn="just"/>
            <a:r>
              <a:rPr lang="en-US" sz="2000" dirty="0"/>
              <a:t>It was a holiday. Grandad was ironing a new shirt.</a:t>
            </a:r>
          </a:p>
        </p:txBody>
      </p:sp>
      <p:sp>
        <p:nvSpPr>
          <p:cNvPr id="14" name="TextBox 13">
            <a:extLst>
              <a:ext uri="{FF2B5EF4-FFF2-40B4-BE49-F238E27FC236}">
                <a16:creationId xmlns:a16="http://schemas.microsoft.com/office/drawing/2014/main" id="{02702C3A-3076-A84F-BD2D-2886DBFDE4D7}"/>
              </a:ext>
            </a:extLst>
          </p:cNvPr>
          <p:cNvSpPr txBox="1"/>
          <p:nvPr/>
        </p:nvSpPr>
        <p:spPr>
          <a:xfrm flipH="1">
            <a:off x="3423980" y="5653145"/>
            <a:ext cx="5152483" cy="1015663"/>
          </a:xfrm>
          <a:prstGeom prst="rect">
            <a:avLst/>
          </a:prstGeom>
          <a:noFill/>
        </p:spPr>
        <p:txBody>
          <a:bodyPr wrap="square" rtlCol="0">
            <a:spAutoFit/>
          </a:bodyPr>
          <a:lstStyle/>
          <a:p>
            <a:pPr algn="just"/>
            <a:r>
              <a:rPr lang="en-US" sz="2000" b="1" dirty="0"/>
              <a:t>Perfective</a:t>
            </a:r>
          </a:p>
          <a:p>
            <a:pPr algn="just"/>
            <a:r>
              <a:rPr lang="en-US" sz="2000" i="1" dirty="0" err="1"/>
              <a:t>Byl</a:t>
            </a:r>
            <a:r>
              <a:rPr lang="en-US" sz="2000" i="1" dirty="0"/>
              <a:t> </a:t>
            </a:r>
            <a:r>
              <a:rPr lang="en-US" sz="2000" i="1" dirty="0" err="1"/>
              <a:t>prazdnik</a:t>
            </a:r>
            <a:r>
              <a:rPr lang="en-US" sz="2000" i="1" dirty="0"/>
              <a:t>. </a:t>
            </a:r>
            <a:r>
              <a:rPr lang="en-US" sz="2000" i="1" dirty="0" err="1"/>
              <a:t>Deduška</a:t>
            </a:r>
            <a:r>
              <a:rPr lang="en-US" sz="2000" i="1" dirty="0"/>
              <a:t> </a:t>
            </a:r>
            <a:r>
              <a:rPr lang="en-US" sz="2000" i="1" dirty="0" err="1"/>
              <a:t>pogladil</a:t>
            </a:r>
            <a:r>
              <a:rPr lang="en-US" sz="2000" i="1" baseline="30000" dirty="0" err="1"/>
              <a:t>pf</a:t>
            </a:r>
            <a:r>
              <a:rPr lang="en-US" sz="2000" i="1" dirty="0"/>
              <a:t> </a:t>
            </a:r>
            <a:r>
              <a:rPr lang="en-US" sz="2000" i="1" dirty="0" err="1"/>
              <a:t>novuju</a:t>
            </a:r>
            <a:r>
              <a:rPr lang="en-US" sz="2000" i="1" dirty="0"/>
              <a:t> </a:t>
            </a:r>
            <a:r>
              <a:rPr lang="en-US" sz="2000" i="1" dirty="0" err="1"/>
              <a:t>rubašku</a:t>
            </a:r>
            <a:r>
              <a:rPr lang="en-US" sz="2000" i="1" dirty="0"/>
              <a:t>.</a:t>
            </a:r>
          </a:p>
          <a:p>
            <a:pPr algn="just"/>
            <a:r>
              <a:rPr lang="en-US" sz="2000" dirty="0"/>
              <a:t>It was a holiday. Grandad ironed a new shirt.</a:t>
            </a:r>
          </a:p>
        </p:txBody>
      </p:sp>
      <p:pic>
        <p:nvPicPr>
          <p:cNvPr id="4" name="Picture 3">
            <a:extLst>
              <a:ext uri="{FF2B5EF4-FFF2-40B4-BE49-F238E27FC236}">
                <a16:creationId xmlns:a16="http://schemas.microsoft.com/office/drawing/2014/main" id="{953B6A22-2593-B24F-9F6E-9E7A74A9BACB}"/>
              </a:ext>
            </a:extLst>
          </p:cNvPr>
          <p:cNvPicPr>
            <a:picLocks noChangeAspect="1"/>
          </p:cNvPicPr>
          <p:nvPr/>
        </p:nvPicPr>
        <p:blipFill>
          <a:blip r:embed="rId3"/>
          <a:stretch>
            <a:fillRect/>
          </a:stretch>
        </p:blipFill>
        <p:spPr>
          <a:xfrm>
            <a:off x="1393844" y="1394790"/>
            <a:ext cx="3341079" cy="2923444"/>
          </a:xfrm>
          <a:prstGeom prst="rect">
            <a:avLst/>
          </a:prstGeom>
        </p:spPr>
      </p:pic>
      <p:pic>
        <p:nvPicPr>
          <p:cNvPr id="6" name="Picture 5">
            <a:extLst>
              <a:ext uri="{FF2B5EF4-FFF2-40B4-BE49-F238E27FC236}">
                <a16:creationId xmlns:a16="http://schemas.microsoft.com/office/drawing/2014/main" id="{064BD36C-93D5-1241-A887-CA7280D4B40E}"/>
              </a:ext>
            </a:extLst>
          </p:cNvPr>
          <p:cNvPicPr>
            <a:picLocks noChangeAspect="1"/>
          </p:cNvPicPr>
          <p:nvPr/>
        </p:nvPicPr>
        <p:blipFill>
          <a:blip r:embed="rId4"/>
          <a:stretch>
            <a:fillRect/>
          </a:stretch>
        </p:blipFill>
        <p:spPr>
          <a:xfrm>
            <a:off x="6743602" y="1394790"/>
            <a:ext cx="3341078" cy="2923444"/>
          </a:xfrm>
          <a:prstGeom prst="rect">
            <a:avLst/>
          </a:prstGeom>
        </p:spPr>
      </p:pic>
      <p:sp>
        <p:nvSpPr>
          <p:cNvPr id="2" name="TextBox 1">
            <a:extLst>
              <a:ext uri="{FF2B5EF4-FFF2-40B4-BE49-F238E27FC236}">
                <a16:creationId xmlns:a16="http://schemas.microsoft.com/office/drawing/2014/main" id="{982B2177-5116-AB42-9737-E2AD8CCE81A2}"/>
              </a:ext>
            </a:extLst>
          </p:cNvPr>
          <p:cNvSpPr txBox="1"/>
          <p:nvPr/>
        </p:nvSpPr>
        <p:spPr>
          <a:xfrm>
            <a:off x="2062409" y="967535"/>
            <a:ext cx="2003947" cy="369332"/>
          </a:xfrm>
          <a:prstGeom prst="rect">
            <a:avLst/>
          </a:prstGeom>
          <a:noFill/>
        </p:spPr>
        <p:txBody>
          <a:bodyPr wrap="none" rtlCol="0">
            <a:spAutoFit/>
          </a:bodyPr>
          <a:lstStyle/>
          <a:p>
            <a:r>
              <a:rPr lang="en-GB" dirty="0"/>
              <a:t>Ongoing Event (OE)</a:t>
            </a:r>
          </a:p>
        </p:txBody>
      </p:sp>
      <p:sp>
        <p:nvSpPr>
          <p:cNvPr id="8" name="TextBox 7">
            <a:extLst>
              <a:ext uri="{FF2B5EF4-FFF2-40B4-BE49-F238E27FC236}">
                <a16:creationId xmlns:a16="http://schemas.microsoft.com/office/drawing/2014/main" id="{0A23F82A-1F84-8C44-865B-48FEF82F2B3E}"/>
              </a:ext>
            </a:extLst>
          </p:cNvPr>
          <p:cNvSpPr txBox="1"/>
          <p:nvPr/>
        </p:nvSpPr>
        <p:spPr>
          <a:xfrm>
            <a:off x="7412167" y="967535"/>
            <a:ext cx="2218236" cy="369332"/>
          </a:xfrm>
          <a:prstGeom prst="rect">
            <a:avLst/>
          </a:prstGeom>
          <a:noFill/>
        </p:spPr>
        <p:txBody>
          <a:bodyPr wrap="none" rtlCol="0">
            <a:spAutoFit/>
          </a:bodyPr>
          <a:lstStyle/>
          <a:p>
            <a:r>
              <a:rPr lang="en-GB" dirty="0"/>
              <a:t>Completed Event (CE)</a:t>
            </a:r>
          </a:p>
        </p:txBody>
      </p:sp>
      <p:sp>
        <p:nvSpPr>
          <p:cNvPr id="9" name="Title 1">
            <a:extLst>
              <a:ext uri="{FF2B5EF4-FFF2-40B4-BE49-F238E27FC236}">
                <a16:creationId xmlns:a16="http://schemas.microsoft.com/office/drawing/2014/main" id="{2CCB1CA0-C174-054B-8F3D-B957B4FF0905}"/>
              </a:ext>
            </a:extLst>
          </p:cNvPr>
          <p:cNvSpPr>
            <a:spLocks noGrp="1"/>
          </p:cNvSpPr>
          <p:nvPr>
            <p:ph type="title"/>
          </p:nvPr>
        </p:nvSpPr>
        <p:spPr>
          <a:xfrm>
            <a:off x="838200" y="365125"/>
            <a:ext cx="10515600" cy="440623"/>
          </a:xfrm>
        </p:spPr>
        <p:txBody>
          <a:bodyPr>
            <a:noAutofit/>
          </a:bodyPr>
          <a:lstStyle/>
          <a:p>
            <a:r>
              <a:rPr lang="en-GB" sz="3600" dirty="0">
                <a:solidFill>
                  <a:srgbClr val="00B0F0"/>
                </a:solidFill>
              </a:rPr>
              <a:t>Example dataset: Aspect processing in Russian</a:t>
            </a:r>
            <a:endParaRPr lang="en-GB" sz="3800" dirty="0"/>
          </a:p>
        </p:txBody>
      </p:sp>
    </p:spTree>
    <p:extLst>
      <p:ext uri="{BB962C8B-B14F-4D97-AF65-F5344CB8AC3E}">
        <p14:creationId xmlns:p14="http://schemas.microsoft.com/office/powerpoint/2010/main" val="10999469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4"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41EEA-7CE4-764B-8A41-D388322825F5}"/>
              </a:ext>
            </a:extLst>
          </p:cNvPr>
          <p:cNvSpPr>
            <a:spLocks noGrp="1"/>
          </p:cNvSpPr>
          <p:nvPr>
            <p:ph type="title"/>
          </p:nvPr>
        </p:nvSpPr>
        <p:spPr/>
        <p:txBody>
          <a:bodyPr/>
          <a:lstStyle/>
          <a:p>
            <a:r>
              <a:rPr lang="en-GB" dirty="0">
                <a:solidFill>
                  <a:srgbClr val="00B0F0"/>
                </a:solidFill>
              </a:rPr>
              <a:t>Step 3: Permuting the condition labels</a:t>
            </a:r>
          </a:p>
        </p:txBody>
      </p:sp>
      <p:sp>
        <p:nvSpPr>
          <p:cNvPr id="3" name="Content Placeholder 2">
            <a:extLst>
              <a:ext uri="{FF2B5EF4-FFF2-40B4-BE49-F238E27FC236}">
                <a16:creationId xmlns:a16="http://schemas.microsoft.com/office/drawing/2014/main" id="{CE8601D2-E070-C549-8F9C-E97086630C8E}"/>
              </a:ext>
            </a:extLst>
          </p:cNvPr>
          <p:cNvSpPr>
            <a:spLocks noGrp="1"/>
          </p:cNvSpPr>
          <p:nvPr>
            <p:ph idx="1"/>
          </p:nvPr>
        </p:nvSpPr>
        <p:spPr>
          <a:xfrm>
            <a:off x="838200" y="1526076"/>
            <a:ext cx="10515600" cy="4953551"/>
          </a:xfrm>
        </p:spPr>
        <p:txBody>
          <a:bodyPr>
            <a:normAutofit fontScale="92500"/>
          </a:bodyPr>
          <a:lstStyle/>
          <a:p>
            <a:pPr>
              <a:lnSpc>
                <a:spcPct val="150000"/>
              </a:lnSpc>
            </a:pPr>
            <a:r>
              <a:rPr lang="en-GB" dirty="0"/>
              <a:t>To test this, we try randomly re-assigning (</a:t>
            </a:r>
            <a:r>
              <a:rPr lang="en-GB" dirty="0">
                <a:solidFill>
                  <a:srgbClr val="00B050"/>
                </a:solidFill>
              </a:rPr>
              <a:t>permute</a:t>
            </a:r>
            <a:r>
              <a:rPr lang="en-GB" dirty="0"/>
              <a:t>) the condition labels, and see what kind of clusters we get.</a:t>
            </a:r>
          </a:p>
          <a:p>
            <a:pPr>
              <a:lnSpc>
                <a:spcPct val="150000"/>
              </a:lnSpc>
            </a:pPr>
            <a:r>
              <a:rPr lang="en-GB" dirty="0"/>
              <a:t>When doing this, we want to keep the structure of the data as intact as possible, and only change the labels of the critical condition:</a:t>
            </a:r>
          </a:p>
          <a:p>
            <a:pPr lvl="1">
              <a:lnSpc>
                <a:spcPct val="150000"/>
              </a:lnSpc>
            </a:pPr>
            <a:r>
              <a:rPr lang="en-GB" dirty="0"/>
              <a:t>For each participant, we decide at random whether to permute or not to permute.</a:t>
            </a:r>
          </a:p>
          <a:p>
            <a:pPr lvl="1">
              <a:lnSpc>
                <a:spcPct val="150000"/>
              </a:lnSpc>
            </a:pPr>
            <a:r>
              <a:rPr lang="en-GB" dirty="0"/>
              <a:t>If for subject X we decide to permute, we swap </a:t>
            </a:r>
            <a:r>
              <a:rPr lang="en-GB" b="1" dirty="0"/>
              <a:t>all</a:t>
            </a:r>
            <a:r>
              <a:rPr lang="en-GB" dirty="0"/>
              <a:t> the condition labels in the data for that subject (e.g. all X’s imperfective trials become perfective, and all X’s perfective trials become imperfective). 	</a:t>
            </a:r>
          </a:p>
          <a:p>
            <a:pPr marL="457200" lvl="1" indent="0">
              <a:lnSpc>
                <a:spcPct val="150000"/>
              </a:lnSpc>
              <a:buNone/>
            </a:pPr>
            <a:endParaRPr lang="en-GB" dirty="0"/>
          </a:p>
        </p:txBody>
      </p:sp>
    </p:spTree>
    <p:extLst>
      <p:ext uri="{BB962C8B-B14F-4D97-AF65-F5344CB8AC3E}">
        <p14:creationId xmlns:p14="http://schemas.microsoft.com/office/powerpoint/2010/main" val="5701843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41EEA-7CE4-764B-8A41-D388322825F5}"/>
              </a:ext>
            </a:extLst>
          </p:cNvPr>
          <p:cNvSpPr>
            <a:spLocks noGrp="1"/>
          </p:cNvSpPr>
          <p:nvPr>
            <p:ph type="title"/>
          </p:nvPr>
        </p:nvSpPr>
        <p:spPr/>
        <p:txBody>
          <a:bodyPr/>
          <a:lstStyle/>
          <a:p>
            <a:r>
              <a:rPr lang="en-GB" dirty="0">
                <a:solidFill>
                  <a:srgbClr val="00B0F0"/>
                </a:solidFill>
              </a:rPr>
              <a:t>Step 3: Permuting the condition labels</a:t>
            </a:r>
          </a:p>
        </p:txBody>
      </p:sp>
      <p:sp>
        <p:nvSpPr>
          <p:cNvPr id="3" name="Content Placeholder 2">
            <a:extLst>
              <a:ext uri="{FF2B5EF4-FFF2-40B4-BE49-F238E27FC236}">
                <a16:creationId xmlns:a16="http://schemas.microsoft.com/office/drawing/2014/main" id="{CE8601D2-E070-C549-8F9C-E97086630C8E}"/>
              </a:ext>
            </a:extLst>
          </p:cNvPr>
          <p:cNvSpPr>
            <a:spLocks noGrp="1"/>
          </p:cNvSpPr>
          <p:nvPr>
            <p:ph idx="1"/>
          </p:nvPr>
        </p:nvSpPr>
        <p:spPr>
          <a:xfrm>
            <a:off x="838200" y="1526076"/>
            <a:ext cx="10515600" cy="4953551"/>
          </a:xfrm>
        </p:spPr>
        <p:txBody>
          <a:bodyPr>
            <a:normAutofit/>
          </a:bodyPr>
          <a:lstStyle/>
          <a:p>
            <a:pPr>
              <a:lnSpc>
                <a:spcPct val="150000"/>
              </a:lnSpc>
            </a:pPr>
            <a:r>
              <a:rPr lang="en-GB" dirty="0"/>
              <a:t>An example of a permuted dataset: </a:t>
            </a:r>
          </a:p>
          <a:p>
            <a:pPr>
              <a:lnSpc>
                <a:spcPct val="150000"/>
              </a:lnSpc>
            </a:pPr>
            <a:endParaRPr lang="en-GB" dirty="0"/>
          </a:p>
          <a:p>
            <a:pPr>
              <a:lnSpc>
                <a:spcPct val="150000"/>
              </a:lnSpc>
            </a:pPr>
            <a:endParaRPr lang="en-GB" dirty="0"/>
          </a:p>
          <a:p>
            <a:pPr marL="457200" lvl="1" indent="0">
              <a:lnSpc>
                <a:spcPct val="150000"/>
              </a:lnSpc>
              <a:buNone/>
            </a:pPr>
            <a:endParaRPr lang="en-GB" dirty="0"/>
          </a:p>
        </p:txBody>
      </p:sp>
      <p:pic>
        <p:nvPicPr>
          <p:cNvPr id="7" name="Picture 6">
            <a:extLst>
              <a:ext uri="{FF2B5EF4-FFF2-40B4-BE49-F238E27FC236}">
                <a16:creationId xmlns:a16="http://schemas.microsoft.com/office/drawing/2014/main" id="{58EB8F1A-B257-074E-B1E4-BC226656DB15}"/>
              </a:ext>
            </a:extLst>
          </p:cNvPr>
          <p:cNvPicPr>
            <a:picLocks noChangeAspect="1"/>
          </p:cNvPicPr>
          <p:nvPr/>
        </p:nvPicPr>
        <p:blipFill>
          <a:blip r:embed="rId2"/>
          <a:stretch>
            <a:fillRect/>
          </a:stretch>
        </p:blipFill>
        <p:spPr>
          <a:xfrm>
            <a:off x="2747360" y="2606565"/>
            <a:ext cx="5499100" cy="3505200"/>
          </a:xfrm>
          <a:prstGeom prst="rect">
            <a:avLst/>
          </a:prstGeom>
        </p:spPr>
      </p:pic>
    </p:spTree>
    <p:extLst>
      <p:ext uri="{BB962C8B-B14F-4D97-AF65-F5344CB8AC3E}">
        <p14:creationId xmlns:p14="http://schemas.microsoft.com/office/powerpoint/2010/main" val="9238540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41EEA-7CE4-764B-8A41-D388322825F5}"/>
              </a:ext>
            </a:extLst>
          </p:cNvPr>
          <p:cNvSpPr>
            <a:spLocks noGrp="1"/>
          </p:cNvSpPr>
          <p:nvPr>
            <p:ph type="title"/>
          </p:nvPr>
        </p:nvSpPr>
        <p:spPr/>
        <p:txBody>
          <a:bodyPr/>
          <a:lstStyle/>
          <a:p>
            <a:r>
              <a:rPr lang="en-GB" dirty="0">
                <a:solidFill>
                  <a:srgbClr val="00B0F0"/>
                </a:solidFill>
              </a:rPr>
              <a:t>Step 3: Permuting the condition labels</a:t>
            </a:r>
          </a:p>
        </p:txBody>
      </p:sp>
      <p:sp>
        <p:nvSpPr>
          <p:cNvPr id="3" name="Content Placeholder 2">
            <a:extLst>
              <a:ext uri="{FF2B5EF4-FFF2-40B4-BE49-F238E27FC236}">
                <a16:creationId xmlns:a16="http://schemas.microsoft.com/office/drawing/2014/main" id="{CE8601D2-E070-C549-8F9C-E97086630C8E}"/>
              </a:ext>
            </a:extLst>
          </p:cNvPr>
          <p:cNvSpPr>
            <a:spLocks noGrp="1"/>
          </p:cNvSpPr>
          <p:nvPr>
            <p:ph idx="1"/>
          </p:nvPr>
        </p:nvSpPr>
        <p:spPr>
          <a:xfrm>
            <a:off x="838200" y="2030572"/>
            <a:ext cx="10515600" cy="4953551"/>
          </a:xfrm>
        </p:spPr>
        <p:txBody>
          <a:bodyPr>
            <a:normAutofit/>
          </a:bodyPr>
          <a:lstStyle/>
          <a:p>
            <a:pPr>
              <a:lnSpc>
                <a:spcPct val="150000"/>
              </a:lnSpc>
            </a:pPr>
            <a:r>
              <a:rPr lang="en-GB" dirty="0"/>
              <a:t>To identify the clusters in the new (permuted) dataset we run the </a:t>
            </a:r>
            <a:r>
              <a:rPr lang="en-GB" b="1" dirty="0">
                <a:solidFill>
                  <a:srgbClr val="00B050"/>
                </a:solidFill>
              </a:rPr>
              <a:t>same analysis</a:t>
            </a:r>
            <a:r>
              <a:rPr lang="en-GB" dirty="0">
                <a:solidFill>
                  <a:srgbClr val="00B050"/>
                </a:solidFill>
              </a:rPr>
              <a:t> </a:t>
            </a:r>
            <a:r>
              <a:rPr lang="en-GB" dirty="0"/>
              <a:t>as for the original data. </a:t>
            </a:r>
          </a:p>
          <a:p>
            <a:pPr>
              <a:lnSpc>
                <a:spcPct val="150000"/>
              </a:lnSpc>
            </a:pPr>
            <a:r>
              <a:rPr lang="en-GB" dirty="0"/>
              <a:t>We save the maximal cluster sum statistic.</a:t>
            </a:r>
          </a:p>
          <a:p>
            <a:pPr marL="457200" lvl="1" indent="0">
              <a:lnSpc>
                <a:spcPct val="150000"/>
              </a:lnSpc>
              <a:buNone/>
            </a:pPr>
            <a:endParaRPr lang="en-GB" dirty="0"/>
          </a:p>
        </p:txBody>
      </p:sp>
    </p:spTree>
    <p:extLst>
      <p:ext uri="{BB962C8B-B14F-4D97-AF65-F5344CB8AC3E}">
        <p14:creationId xmlns:p14="http://schemas.microsoft.com/office/powerpoint/2010/main" val="27962316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41EEA-7CE4-764B-8A41-D388322825F5}"/>
              </a:ext>
            </a:extLst>
          </p:cNvPr>
          <p:cNvSpPr>
            <a:spLocks noGrp="1"/>
          </p:cNvSpPr>
          <p:nvPr>
            <p:ph type="title"/>
          </p:nvPr>
        </p:nvSpPr>
        <p:spPr/>
        <p:txBody>
          <a:bodyPr/>
          <a:lstStyle/>
          <a:p>
            <a:r>
              <a:rPr lang="en-GB" dirty="0">
                <a:solidFill>
                  <a:srgbClr val="00B0F0"/>
                </a:solidFill>
              </a:rPr>
              <a:t>Step 3: Permuting the condition labels</a:t>
            </a:r>
          </a:p>
        </p:txBody>
      </p:sp>
      <p:sp>
        <p:nvSpPr>
          <p:cNvPr id="3" name="Content Placeholder 2">
            <a:extLst>
              <a:ext uri="{FF2B5EF4-FFF2-40B4-BE49-F238E27FC236}">
                <a16:creationId xmlns:a16="http://schemas.microsoft.com/office/drawing/2014/main" id="{CE8601D2-E070-C549-8F9C-E97086630C8E}"/>
              </a:ext>
            </a:extLst>
          </p:cNvPr>
          <p:cNvSpPr>
            <a:spLocks noGrp="1"/>
          </p:cNvSpPr>
          <p:nvPr>
            <p:ph idx="1"/>
          </p:nvPr>
        </p:nvSpPr>
        <p:spPr>
          <a:xfrm>
            <a:off x="838200" y="1526076"/>
            <a:ext cx="10515600" cy="4953551"/>
          </a:xfrm>
        </p:spPr>
        <p:txBody>
          <a:bodyPr>
            <a:normAutofit/>
          </a:bodyPr>
          <a:lstStyle/>
          <a:p>
            <a:pPr>
              <a:lnSpc>
                <a:spcPct val="150000"/>
              </a:lnSpc>
            </a:pPr>
            <a:endParaRPr lang="en-GB" dirty="0"/>
          </a:p>
          <a:p>
            <a:pPr>
              <a:lnSpc>
                <a:spcPct val="150000"/>
              </a:lnSpc>
            </a:pPr>
            <a:endParaRPr lang="en-GB" dirty="0"/>
          </a:p>
          <a:p>
            <a:pPr>
              <a:lnSpc>
                <a:spcPct val="150000"/>
              </a:lnSpc>
            </a:pPr>
            <a:endParaRPr lang="en-GB" dirty="0"/>
          </a:p>
          <a:p>
            <a:pPr marL="457200" lvl="1" indent="0">
              <a:lnSpc>
                <a:spcPct val="150000"/>
              </a:lnSpc>
              <a:buNone/>
            </a:pPr>
            <a:endParaRPr lang="en-GB" dirty="0"/>
          </a:p>
        </p:txBody>
      </p:sp>
      <p:graphicFrame>
        <p:nvGraphicFramePr>
          <p:cNvPr id="5" name="Table 4">
            <a:extLst>
              <a:ext uri="{FF2B5EF4-FFF2-40B4-BE49-F238E27FC236}">
                <a16:creationId xmlns:a16="http://schemas.microsoft.com/office/drawing/2014/main" id="{7A152EBC-AB12-DC41-BAE7-7D0F0583BB25}"/>
              </a:ext>
            </a:extLst>
          </p:cNvPr>
          <p:cNvGraphicFramePr>
            <a:graphicFrameLocks noGrp="1"/>
          </p:cNvGraphicFramePr>
          <p:nvPr>
            <p:extLst>
              <p:ext uri="{D42A27DB-BD31-4B8C-83A1-F6EECF244321}">
                <p14:modId xmlns:p14="http://schemas.microsoft.com/office/powerpoint/2010/main" val="1529862388"/>
              </p:ext>
            </p:extLst>
          </p:nvPr>
        </p:nvGraphicFramePr>
        <p:xfrm>
          <a:off x="6519916" y="3158057"/>
          <a:ext cx="5330497" cy="1854200"/>
        </p:xfrm>
        <a:graphic>
          <a:graphicData uri="http://schemas.openxmlformats.org/drawingml/2006/table">
            <a:tbl>
              <a:tblPr firstRow="1" bandRow="1">
                <a:tableStyleId>{0505E3EF-67EA-436B-97B2-0124C06EBD24}</a:tableStyleId>
              </a:tblPr>
              <a:tblGrid>
                <a:gridCol w="1198076">
                  <a:extLst>
                    <a:ext uri="{9D8B030D-6E8A-4147-A177-3AD203B41FA5}">
                      <a16:colId xmlns:a16="http://schemas.microsoft.com/office/drawing/2014/main" val="609074821"/>
                    </a:ext>
                  </a:extLst>
                </a:gridCol>
                <a:gridCol w="1493886">
                  <a:extLst>
                    <a:ext uri="{9D8B030D-6E8A-4147-A177-3AD203B41FA5}">
                      <a16:colId xmlns:a16="http://schemas.microsoft.com/office/drawing/2014/main" val="2154667342"/>
                    </a:ext>
                  </a:extLst>
                </a:gridCol>
                <a:gridCol w="1198179">
                  <a:extLst>
                    <a:ext uri="{9D8B030D-6E8A-4147-A177-3AD203B41FA5}">
                      <a16:colId xmlns:a16="http://schemas.microsoft.com/office/drawing/2014/main" val="317696405"/>
                    </a:ext>
                  </a:extLst>
                </a:gridCol>
                <a:gridCol w="1440356">
                  <a:extLst>
                    <a:ext uri="{9D8B030D-6E8A-4147-A177-3AD203B41FA5}">
                      <a16:colId xmlns:a16="http://schemas.microsoft.com/office/drawing/2014/main" val="1200411358"/>
                    </a:ext>
                  </a:extLst>
                </a:gridCol>
              </a:tblGrid>
              <a:tr h="370840">
                <a:tc>
                  <a:txBody>
                    <a:bodyPr/>
                    <a:lstStyle/>
                    <a:p>
                      <a:pPr algn="ctr"/>
                      <a:r>
                        <a:rPr lang="en-GB" dirty="0"/>
                        <a:t>Cluster N</a:t>
                      </a:r>
                    </a:p>
                  </a:txBody>
                  <a:tcPr/>
                </a:tc>
                <a:tc>
                  <a:txBody>
                    <a:bodyPr/>
                    <a:lstStyle/>
                    <a:p>
                      <a:pPr algn="ctr"/>
                      <a:r>
                        <a:rPr lang="en-GB" dirty="0"/>
                        <a:t>Start time</a:t>
                      </a:r>
                    </a:p>
                  </a:txBody>
                  <a:tcPr/>
                </a:tc>
                <a:tc>
                  <a:txBody>
                    <a:bodyPr/>
                    <a:lstStyle/>
                    <a:p>
                      <a:pPr algn="ctr"/>
                      <a:r>
                        <a:rPr lang="en-GB" dirty="0"/>
                        <a:t>End time</a:t>
                      </a:r>
                    </a:p>
                  </a:txBody>
                  <a:tcPr/>
                </a:tc>
                <a:tc>
                  <a:txBody>
                    <a:bodyPr/>
                    <a:lstStyle/>
                    <a:p>
                      <a:pPr algn="ctr"/>
                      <a:r>
                        <a:rPr lang="en-GB" dirty="0"/>
                        <a:t>Sum </a:t>
                      </a:r>
                      <a:r>
                        <a:rPr lang="en-GB" i="1" dirty="0"/>
                        <a:t>z</a:t>
                      </a:r>
                    </a:p>
                  </a:txBody>
                  <a:tcPr/>
                </a:tc>
                <a:extLst>
                  <a:ext uri="{0D108BD9-81ED-4DB2-BD59-A6C34878D82A}">
                    <a16:rowId xmlns:a16="http://schemas.microsoft.com/office/drawing/2014/main" val="2586178024"/>
                  </a:ext>
                </a:extLst>
              </a:tr>
              <a:tr h="370840">
                <a:tc>
                  <a:txBody>
                    <a:bodyPr/>
                    <a:lstStyle/>
                    <a:p>
                      <a:pPr algn="ctr"/>
                      <a:r>
                        <a:rPr lang="en-GB" dirty="0"/>
                        <a:t>1</a:t>
                      </a:r>
                    </a:p>
                  </a:txBody>
                  <a:tcPr/>
                </a:tc>
                <a:tc>
                  <a:txBody>
                    <a:bodyPr/>
                    <a:lstStyle/>
                    <a:p>
                      <a:pPr algn="ctr"/>
                      <a:r>
                        <a:rPr lang="en-GB" dirty="0"/>
                        <a:t>1850</a:t>
                      </a:r>
                    </a:p>
                  </a:txBody>
                  <a:tcPr/>
                </a:tc>
                <a:tc>
                  <a:txBody>
                    <a:bodyPr/>
                    <a:lstStyle/>
                    <a:p>
                      <a:pPr algn="ctr"/>
                      <a:r>
                        <a:rPr lang="en-GB" dirty="0"/>
                        <a:t>1900</a:t>
                      </a:r>
                    </a:p>
                  </a:txBody>
                  <a:tcPr/>
                </a:tc>
                <a:tc>
                  <a:txBody>
                    <a:bodyPr/>
                    <a:lstStyle/>
                    <a:p>
                      <a:pPr algn="ctr"/>
                      <a:r>
                        <a:rPr lang="en-GB" dirty="0"/>
                        <a:t>-1.98</a:t>
                      </a:r>
                    </a:p>
                  </a:txBody>
                  <a:tcPr/>
                </a:tc>
                <a:extLst>
                  <a:ext uri="{0D108BD9-81ED-4DB2-BD59-A6C34878D82A}">
                    <a16:rowId xmlns:a16="http://schemas.microsoft.com/office/drawing/2014/main" val="525686287"/>
                  </a:ext>
                </a:extLst>
              </a:tr>
              <a:tr h="370840">
                <a:tc>
                  <a:txBody>
                    <a:bodyPr/>
                    <a:lstStyle/>
                    <a:p>
                      <a:pPr algn="ctr"/>
                      <a:r>
                        <a:rPr lang="en-GB" dirty="0"/>
                        <a:t>2</a:t>
                      </a:r>
                    </a:p>
                  </a:txBody>
                  <a:tcPr/>
                </a:tc>
                <a:tc>
                  <a:txBody>
                    <a:bodyPr/>
                    <a:lstStyle/>
                    <a:p>
                      <a:pPr algn="ctr"/>
                      <a:r>
                        <a:rPr lang="en-GB" dirty="0"/>
                        <a:t>2000</a:t>
                      </a:r>
                    </a:p>
                  </a:txBody>
                  <a:tcPr/>
                </a:tc>
                <a:tc>
                  <a:txBody>
                    <a:bodyPr/>
                    <a:lstStyle/>
                    <a:p>
                      <a:pPr algn="ctr"/>
                      <a:r>
                        <a:rPr lang="en-GB" dirty="0"/>
                        <a:t>2050</a:t>
                      </a:r>
                    </a:p>
                  </a:txBody>
                  <a:tcPr/>
                </a:tc>
                <a:tc>
                  <a:txBody>
                    <a:bodyPr/>
                    <a:lstStyle/>
                    <a:p>
                      <a:pPr algn="ctr"/>
                      <a:r>
                        <a:rPr lang="en-GB" dirty="0"/>
                        <a:t>-2.35</a:t>
                      </a:r>
                    </a:p>
                  </a:txBody>
                  <a:tcPr/>
                </a:tc>
                <a:extLst>
                  <a:ext uri="{0D108BD9-81ED-4DB2-BD59-A6C34878D82A}">
                    <a16:rowId xmlns:a16="http://schemas.microsoft.com/office/drawing/2014/main" val="175371934"/>
                  </a:ext>
                </a:extLst>
              </a:tr>
              <a:tr h="370840">
                <a:tc>
                  <a:txBody>
                    <a:bodyPr/>
                    <a:lstStyle/>
                    <a:p>
                      <a:pPr algn="ctr"/>
                      <a:r>
                        <a:rPr lang="en-GB" dirty="0"/>
                        <a:t>3</a:t>
                      </a:r>
                    </a:p>
                  </a:txBody>
                  <a:tcPr/>
                </a:tc>
                <a:tc>
                  <a:txBody>
                    <a:bodyPr/>
                    <a:lstStyle/>
                    <a:p>
                      <a:pPr algn="ctr"/>
                      <a:r>
                        <a:rPr lang="en-GB" dirty="0"/>
                        <a:t>2100</a:t>
                      </a:r>
                    </a:p>
                  </a:txBody>
                  <a:tcPr/>
                </a:tc>
                <a:tc>
                  <a:txBody>
                    <a:bodyPr/>
                    <a:lstStyle/>
                    <a:p>
                      <a:pPr algn="ctr"/>
                      <a:r>
                        <a:rPr lang="en-GB" dirty="0"/>
                        <a:t>2200</a:t>
                      </a:r>
                    </a:p>
                  </a:txBody>
                  <a:tcPr/>
                </a:tc>
                <a:tc>
                  <a:txBody>
                    <a:bodyPr/>
                    <a:lstStyle/>
                    <a:p>
                      <a:pPr algn="ctr"/>
                      <a:r>
                        <a:rPr lang="en-GB" dirty="0"/>
                        <a:t>-4.5</a:t>
                      </a:r>
                    </a:p>
                  </a:txBody>
                  <a:tcPr/>
                </a:tc>
                <a:extLst>
                  <a:ext uri="{0D108BD9-81ED-4DB2-BD59-A6C34878D82A}">
                    <a16:rowId xmlns:a16="http://schemas.microsoft.com/office/drawing/2014/main" val="881618243"/>
                  </a:ext>
                </a:extLst>
              </a:tr>
              <a:tr h="370840">
                <a:tc>
                  <a:txBody>
                    <a:bodyPr/>
                    <a:lstStyle/>
                    <a:p>
                      <a:pPr algn="ctr"/>
                      <a:r>
                        <a:rPr lang="en-GB" dirty="0"/>
                        <a:t>4</a:t>
                      </a:r>
                    </a:p>
                  </a:txBody>
                  <a:tcPr/>
                </a:tc>
                <a:tc>
                  <a:txBody>
                    <a:bodyPr/>
                    <a:lstStyle/>
                    <a:p>
                      <a:pPr algn="ctr"/>
                      <a:r>
                        <a:rPr lang="en-GB" dirty="0"/>
                        <a:t>2250</a:t>
                      </a:r>
                    </a:p>
                  </a:txBody>
                  <a:tcPr/>
                </a:tc>
                <a:tc>
                  <a:txBody>
                    <a:bodyPr/>
                    <a:lstStyle/>
                    <a:p>
                      <a:pPr algn="ctr"/>
                      <a:r>
                        <a:rPr lang="en-GB" dirty="0"/>
                        <a:t>3000</a:t>
                      </a:r>
                    </a:p>
                  </a:txBody>
                  <a:tcPr/>
                </a:tc>
                <a:tc>
                  <a:txBody>
                    <a:bodyPr/>
                    <a:lstStyle/>
                    <a:p>
                      <a:pPr algn="ctr"/>
                      <a:r>
                        <a:rPr lang="en-GB" dirty="0"/>
                        <a:t>-</a:t>
                      </a:r>
                      <a:r>
                        <a:rPr lang="en-GB" b="1" dirty="0"/>
                        <a:t>48.49</a:t>
                      </a:r>
                    </a:p>
                  </a:txBody>
                  <a:tcPr/>
                </a:tc>
                <a:extLst>
                  <a:ext uri="{0D108BD9-81ED-4DB2-BD59-A6C34878D82A}">
                    <a16:rowId xmlns:a16="http://schemas.microsoft.com/office/drawing/2014/main" val="2938557229"/>
                  </a:ext>
                </a:extLst>
              </a:tr>
            </a:tbl>
          </a:graphicData>
        </a:graphic>
      </p:graphicFrame>
      <p:pic>
        <p:nvPicPr>
          <p:cNvPr id="6" name="Picture 5">
            <a:extLst>
              <a:ext uri="{FF2B5EF4-FFF2-40B4-BE49-F238E27FC236}">
                <a16:creationId xmlns:a16="http://schemas.microsoft.com/office/drawing/2014/main" id="{58F2594F-A39C-2C4E-BFFF-86D44FDAC55C}"/>
              </a:ext>
            </a:extLst>
          </p:cNvPr>
          <p:cNvPicPr>
            <a:picLocks noChangeAspect="1"/>
          </p:cNvPicPr>
          <p:nvPr/>
        </p:nvPicPr>
        <p:blipFill>
          <a:blip r:embed="rId2"/>
          <a:stretch>
            <a:fillRect/>
          </a:stretch>
        </p:blipFill>
        <p:spPr>
          <a:xfrm>
            <a:off x="404649" y="2332557"/>
            <a:ext cx="5499100" cy="3505200"/>
          </a:xfrm>
          <a:prstGeom prst="rect">
            <a:avLst/>
          </a:prstGeom>
        </p:spPr>
      </p:pic>
    </p:spTree>
    <p:extLst>
      <p:ext uri="{BB962C8B-B14F-4D97-AF65-F5344CB8AC3E}">
        <p14:creationId xmlns:p14="http://schemas.microsoft.com/office/powerpoint/2010/main" val="27231263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41EEA-7CE4-764B-8A41-D388322825F5}"/>
              </a:ext>
            </a:extLst>
          </p:cNvPr>
          <p:cNvSpPr>
            <a:spLocks noGrp="1"/>
          </p:cNvSpPr>
          <p:nvPr>
            <p:ph type="title"/>
          </p:nvPr>
        </p:nvSpPr>
        <p:spPr/>
        <p:txBody>
          <a:bodyPr>
            <a:normAutofit/>
          </a:bodyPr>
          <a:lstStyle/>
          <a:p>
            <a:r>
              <a:rPr lang="en-GB" sz="4000" dirty="0">
                <a:solidFill>
                  <a:srgbClr val="00B0F0"/>
                </a:solidFill>
              </a:rPr>
              <a:t>Step 4: Generating the null hypothesis distribution</a:t>
            </a:r>
          </a:p>
        </p:txBody>
      </p:sp>
      <p:sp>
        <p:nvSpPr>
          <p:cNvPr id="3" name="Content Placeholder 2">
            <a:extLst>
              <a:ext uri="{FF2B5EF4-FFF2-40B4-BE49-F238E27FC236}">
                <a16:creationId xmlns:a16="http://schemas.microsoft.com/office/drawing/2014/main" id="{CE8601D2-E070-C549-8F9C-E97086630C8E}"/>
              </a:ext>
            </a:extLst>
          </p:cNvPr>
          <p:cNvSpPr>
            <a:spLocks noGrp="1"/>
          </p:cNvSpPr>
          <p:nvPr>
            <p:ph idx="1"/>
          </p:nvPr>
        </p:nvSpPr>
        <p:spPr/>
        <p:txBody>
          <a:bodyPr>
            <a:normAutofit/>
          </a:bodyPr>
          <a:lstStyle/>
          <a:p>
            <a:pPr>
              <a:lnSpc>
                <a:spcPct val="150000"/>
              </a:lnSpc>
            </a:pPr>
            <a:r>
              <a:rPr lang="en-GB" dirty="0"/>
              <a:t>We repeat Step 3 (randomly permuting the condition labels + finding the clusters + recording the maximal sum statistic) multiple times to see what kind of clusters we tend to get if the condition labels are assigned at random.</a:t>
            </a:r>
          </a:p>
          <a:p>
            <a:pPr>
              <a:lnSpc>
                <a:spcPct val="150000"/>
              </a:lnSpc>
            </a:pPr>
            <a:r>
              <a:rPr lang="en-GB" dirty="0"/>
              <a:t>In other words, we obtain the </a:t>
            </a:r>
            <a:r>
              <a:rPr lang="en-GB" i="1" dirty="0">
                <a:solidFill>
                  <a:srgbClr val="00B050"/>
                </a:solidFill>
              </a:rPr>
              <a:t>distribution</a:t>
            </a:r>
            <a:r>
              <a:rPr lang="en-GB" dirty="0"/>
              <a:t> of the sum statistic </a:t>
            </a:r>
            <a:r>
              <a:rPr lang="en-GB" i="1" dirty="0">
                <a:solidFill>
                  <a:srgbClr val="00B050"/>
                </a:solidFill>
              </a:rPr>
              <a:t>under the Null Hypothesis</a:t>
            </a:r>
            <a:r>
              <a:rPr lang="en-GB" dirty="0"/>
              <a:t>.</a:t>
            </a:r>
          </a:p>
        </p:txBody>
      </p:sp>
    </p:spTree>
    <p:extLst>
      <p:ext uri="{BB962C8B-B14F-4D97-AF65-F5344CB8AC3E}">
        <p14:creationId xmlns:p14="http://schemas.microsoft.com/office/powerpoint/2010/main" val="16984966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41EEA-7CE4-764B-8A41-D388322825F5}"/>
              </a:ext>
            </a:extLst>
          </p:cNvPr>
          <p:cNvSpPr>
            <a:spLocks noGrp="1"/>
          </p:cNvSpPr>
          <p:nvPr>
            <p:ph type="title"/>
          </p:nvPr>
        </p:nvSpPr>
        <p:spPr/>
        <p:txBody>
          <a:bodyPr>
            <a:normAutofit/>
          </a:bodyPr>
          <a:lstStyle/>
          <a:p>
            <a:r>
              <a:rPr lang="en-GB" sz="4000" dirty="0">
                <a:solidFill>
                  <a:srgbClr val="00B0F0"/>
                </a:solidFill>
              </a:rPr>
              <a:t>Step 4: Generating the null hypothesis distribution</a:t>
            </a:r>
          </a:p>
        </p:txBody>
      </p:sp>
      <p:sp>
        <p:nvSpPr>
          <p:cNvPr id="3" name="Content Placeholder 2">
            <a:extLst>
              <a:ext uri="{FF2B5EF4-FFF2-40B4-BE49-F238E27FC236}">
                <a16:creationId xmlns:a16="http://schemas.microsoft.com/office/drawing/2014/main" id="{CE8601D2-E070-C549-8F9C-E97086630C8E}"/>
              </a:ext>
            </a:extLst>
          </p:cNvPr>
          <p:cNvSpPr>
            <a:spLocks noGrp="1"/>
          </p:cNvSpPr>
          <p:nvPr>
            <p:ph idx="1"/>
          </p:nvPr>
        </p:nvSpPr>
        <p:spPr/>
        <p:txBody>
          <a:bodyPr>
            <a:normAutofit/>
          </a:bodyPr>
          <a:lstStyle/>
          <a:p>
            <a:pPr>
              <a:lnSpc>
                <a:spcPct val="150000"/>
              </a:lnSpc>
            </a:pPr>
            <a:r>
              <a:rPr lang="en-GB" dirty="0"/>
              <a:t>In an ideal world, we would try out all the possible permutations of the condition labels.</a:t>
            </a:r>
          </a:p>
          <a:p>
            <a:pPr lvl="1">
              <a:lnSpc>
                <a:spcPct val="150000"/>
              </a:lnSpc>
            </a:pPr>
            <a:r>
              <a:rPr lang="en-GB" dirty="0"/>
              <a:t>If we have 124 participants, this amounts to 2</a:t>
            </a:r>
            <a:r>
              <a:rPr lang="en-GB" baseline="30000" dirty="0"/>
              <a:t>124 </a:t>
            </a:r>
            <a:r>
              <a:rPr lang="en-GB" dirty="0"/>
              <a:t>(&gt;10</a:t>
            </a:r>
            <a:r>
              <a:rPr lang="en-GB" baseline="30000" dirty="0"/>
              <a:t>37</a:t>
            </a:r>
            <a:r>
              <a:rPr lang="en-GB" dirty="0"/>
              <a:t>) possible permutations (recall, that we decide for each participant at random whether to permute or not).</a:t>
            </a:r>
          </a:p>
          <a:p>
            <a:pPr>
              <a:lnSpc>
                <a:spcPct val="150000"/>
              </a:lnSpc>
            </a:pPr>
            <a:r>
              <a:rPr lang="en-GB" dirty="0"/>
              <a:t>In </a:t>
            </a:r>
            <a:r>
              <a:rPr lang="en-GB" sz="3200" dirty="0"/>
              <a:t>practice</a:t>
            </a:r>
            <a:r>
              <a:rPr lang="en-GB" dirty="0"/>
              <a:t>, </a:t>
            </a:r>
            <a:r>
              <a:rPr lang="en-GB" dirty="0">
                <a:solidFill>
                  <a:srgbClr val="00B050"/>
                </a:solidFill>
              </a:rPr>
              <a:t>1000-3000 runs </a:t>
            </a:r>
            <a:r>
              <a:rPr lang="en-GB" dirty="0"/>
              <a:t>is sufficient.</a:t>
            </a:r>
          </a:p>
          <a:p>
            <a:pPr lvl="1">
              <a:lnSpc>
                <a:spcPct val="150000"/>
              </a:lnSpc>
            </a:pPr>
            <a:endParaRPr lang="en-GB" dirty="0"/>
          </a:p>
        </p:txBody>
      </p:sp>
    </p:spTree>
    <p:extLst>
      <p:ext uri="{BB962C8B-B14F-4D97-AF65-F5344CB8AC3E}">
        <p14:creationId xmlns:p14="http://schemas.microsoft.com/office/powerpoint/2010/main" val="42681045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41EEA-7CE4-764B-8A41-D388322825F5}"/>
              </a:ext>
            </a:extLst>
          </p:cNvPr>
          <p:cNvSpPr>
            <a:spLocks noGrp="1"/>
          </p:cNvSpPr>
          <p:nvPr>
            <p:ph type="title"/>
          </p:nvPr>
        </p:nvSpPr>
        <p:spPr/>
        <p:txBody>
          <a:bodyPr>
            <a:normAutofit/>
          </a:bodyPr>
          <a:lstStyle/>
          <a:p>
            <a:r>
              <a:rPr lang="en-GB" sz="4000" dirty="0">
                <a:solidFill>
                  <a:srgbClr val="00B0F0"/>
                </a:solidFill>
              </a:rPr>
              <a:t>Step 4: Generating the null hypothesis distribution</a:t>
            </a:r>
          </a:p>
        </p:txBody>
      </p:sp>
      <p:sp>
        <p:nvSpPr>
          <p:cNvPr id="3" name="Content Placeholder 2">
            <a:extLst>
              <a:ext uri="{FF2B5EF4-FFF2-40B4-BE49-F238E27FC236}">
                <a16:creationId xmlns:a16="http://schemas.microsoft.com/office/drawing/2014/main" id="{CE8601D2-E070-C549-8F9C-E97086630C8E}"/>
              </a:ext>
            </a:extLst>
          </p:cNvPr>
          <p:cNvSpPr>
            <a:spLocks noGrp="1"/>
          </p:cNvSpPr>
          <p:nvPr>
            <p:ph idx="1"/>
          </p:nvPr>
        </p:nvSpPr>
        <p:spPr/>
        <p:txBody>
          <a:bodyPr>
            <a:normAutofit/>
          </a:bodyPr>
          <a:lstStyle/>
          <a:p>
            <a:pPr lvl="1">
              <a:lnSpc>
                <a:spcPct val="150000"/>
              </a:lnSpc>
            </a:pPr>
            <a:r>
              <a:rPr lang="en-GB" dirty="0"/>
              <a:t>A Null Hypothesis Distribution for our example (1000 permutations):</a:t>
            </a:r>
          </a:p>
        </p:txBody>
      </p:sp>
      <p:pic>
        <p:nvPicPr>
          <p:cNvPr id="5" name="Picture 4">
            <a:extLst>
              <a:ext uri="{FF2B5EF4-FFF2-40B4-BE49-F238E27FC236}">
                <a16:creationId xmlns:a16="http://schemas.microsoft.com/office/drawing/2014/main" id="{C26ADE67-4164-3F46-9A57-DC4DB3097278}"/>
              </a:ext>
            </a:extLst>
          </p:cNvPr>
          <p:cNvPicPr>
            <a:picLocks noChangeAspect="1"/>
          </p:cNvPicPr>
          <p:nvPr/>
        </p:nvPicPr>
        <p:blipFill>
          <a:blip r:embed="rId2"/>
          <a:stretch>
            <a:fillRect/>
          </a:stretch>
        </p:blipFill>
        <p:spPr>
          <a:xfrm>
            <a:off x="2952859" y="2464676"/>
            <a:ext cx="6286281" cy="4006960"/>
          </a:xfrm>
          <a:prstGeom prst="rect">
            <a:avLst/>
          </a:prstGeom>
        </p:spPr>
      </p:pic>
    </p:spTree>
    <p:extLst>
      <p:ext uri="{BB962C8B-B14F-4D97-AF65-F5344CB8AC3E}">
        <p14:creationId xmlns:p14="http://schemas.microsoft.com/office/powerpoint/2010/main" val="27546983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41EEA-7CE4-764B-8A41-D388322825F5}"/>
              </a:ext>
            </a:extLst>
          </p:cNvPr>
          <p:cNvSpPr>
            <a:spLocks noGrp="1"/>
          </p:cNvSpPr>
          <p:nvPr>
            <p:ph type="title"/>
          </p:nvPr>
        </p:nvSpPr>
        <p:spPr/>
        <p:txBody>
          <a:bodyPr/>
          <a:lstStyle/>
          <a:p>
            <a:r>
              <a:rPr lang="en-GB" dirty="0">
                <a:solidFill>
                  <a:srgbClr val="00B0F0"/>
                </a:solidFill>
              </a:rPr>
              <a:t>Step 5: Obtaining the </a:t>
            </a:r>
            <a:r>
              <a:rPr lang="en-GB" i="1" dirty="0">
                <a:solidFill>
                  <a:srgbClr val="00B0F0"/>
                </a:solidFill>
              </a:rPr>
              <a:t>p</a:t>
            </a:r>
            <a:r>
              <a:rPr lang="en-GB" dirty="0">
                <a:solidFill>
                  <a:srgbClr val="00B0F0"/>
                </a:solidFill>
              </a:rPr>
              <a:t>-values</a:t>
            </a:r>
          </a:p>
        </p:txBody>
      </p:sp>
      <p:sp>
        <p:nvSpPr>
          <p:cNvPr id="3" name="Content Placeholder 2">
            <a:extLst>
              <a:ext uri="{FF2B5EF4-FFF2-40B4-BE49-F238E27FC236}">
                <a16:creationId xmlns:a16="http://schemas.microsoft.com/office/drawing/2014/main" id="{CE8601D2-E070-C549-8F9C-E97086630C8E}"/>
              </a:ext>
            </a:extLst>
          </p:cNvPr>
          <p:cNvSpPr>
            <a:spLocks noGrp="1"/>
          </p:cNvSpPr>
          <p:nvPr>
            <p:ph idx="1"/>
          </p:nvPr>
        </p:nvSpPr>
        <p:spPr/>
        <p:txBody>
          <a:bodyPr>
            <a:normAutofit/>
          </a:bodyPr>
          <a:lstStyle/>
          <a:p>
            <a:pPr>
              <a:lnSpc>
                <a:spcPct val="150000"/>
              </a:lnSpc>
            </a:pPr>
            <a:r>
              <a:rPr lang="en-GB" dirty="0"/>
              <a:t>Finally, we test how well our original (non-permuted) results fit into the Null Hypothesis distribution.</a:t>
            </a:r>
          </a:p>
          <a:p>
            <a:pPr>
              <a:lnSpc>
                <a:spcPct val="150000"/>
              </a:lnSpc>
            </a:pPr>
            <a:r>
              <a:rPr lang="en-GB" dirty="0"/>
              <a:t>Specifically, we want to know how likely it is to obtain an effect like the one we see in our data if the condition labels are assigned at random.</a:t>
            </a:r>
          </a:p>
        </p:txBody>
      </p:sp>
    </p:spTree>
    <p:extLst>
      <p:ext uri="{BB962C8B-B14F-4D97-AF65-F5344CB8AC3E}">
        <p14:creationId xmlns:p14="http://schemas.microsoft.com/office/powerpoint/2010/main" val="21067347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41EEA-7CE4-764B-8A41-D388322825F5}"/>
              </a:ext>
            </a:extLst>
          </p:cNvPr>
          <p:cNvSpPr>
            <a:spLocks noGrp="1"/>
          </p:cNvSpPr>
          <p:nvPr>
            <p:ph type="title"/>
          </p:nvPr>
        </p:nvSpPr>
        <p:spPr/>
        <p:txBody>
          <a:bodyPr/>
          <a:lstStyle/>
          <a:p>
            <a:r>
              <a:rPr lang="en-GB" dirty="0">
                <a:solidFill>
                  <a:srgbClr val="00B0F0"/>
                </a:solidFill>
              </a:rPr>
              <a:t>Step 5: Obtaining the </a:t>
            </a:r>
            <a:r>
              <a:rPr lang="en-GB" i="1" dirty="0">
                <a:solidFill>
                  <a:srgbClr val="00B0F0"/>
                </a:solidFill>
              </a:rPr>
              <a:t>p</a:t>
            </a:r>
            <a:r>
              <a:rPr lang="en-GB" dirty="0">
                <a:solidFill>
                  <a:srgbClr val="00B0F0"/>
                </a:solidFill>
              </a:rPr>
              <a:t>-values</a:t>
            </a:r>
          </a:p>
        </p:txBody>
      </p:sp>
      <p:sp>
        <p:nvSpPr>
          <p:cNvPr id="3" name="Content Placeholder 2">
            <a:extLst>
              <a:ext uri="{FF2B5EF4-FFF2-40B4-BE49-F238E27FC236}">
                <a16:creationId xmlns:a16="http://schemas.microsoft.com/office/drawing/2014/main" id="{CE8601D2-E070-C549-8F9C-E97086630C8E}"/>
              </a:ext>
            </a:extLst>
          </p:cNvPr>
          <p:cNvSpPr>
            <a:spLocks noGrp="1"/>
          </p:cNvSpPr>
          <p:nvPr>
            <p:ph idx="1"/>
          </p:nvPr>
        </p:nvSpPr>
        <p:spPr/>
        <p:txBody>
          <a:bodyPr>
            <a:normAutofit fontScale="92500" lnSpcReduction="10000"/>
          </a:bodyPr>
          <a:lstStyle/>
          <a:p>
            <a:pPr>
              <a:lnSpc>
                <a:spcPct val="150000"/>
              </a:lnSpc>
            </a:pPr>
            <a:r>
              <a:rPr lang="en-GB" dirty="0"/>
              <a:t>For each cluster in our data, we calculate the percentage of values in the Null Hypothesis distribution that are equal to or larger than that cluster’s sum statistic.</a:t>
            </a:r>
          </a:p>
          <a:p>
            <a:pPr>
              <a:lnSpc>
                <a:spcPct val="150000"/>
              </a:lnSpc>
            </a:pPr>
            <a:r>
              <a:rPr lang="en-GB" dirty="0"/>
              <a:t>This is the cluster’s </a:t>
            </a:r>
            <a:r>
              <a:rPr lang="en-GB" i="1" dirty="0">
                <a:solidFill>
                  <a:srgbClr val="00B050"/>
                </a:solidFill>
              </a:rPr>
              <a:t>p-value</a:t>
            </a:r>
            <a:r>
              <a:rPr lang="en-GB" dirty="0"/>
              <a:t> (i.e. the probability that this kind of cluster could have arisen under the Null Hypothesis).</a:t>
            </a:r>
          </a:p>
          <a:p>
            <a:pPr>
              <a:lnSpc>
                <a:spcPct val="150000"/>
              </a:lnSpc>
            </a:pPr>
            <a:r>
              <a:rPr lang="en-GB" dirty="0"/>
              <a:t>If we find a cluster whose p-value is &lt;0.05 (the α-level), we can claim that the condition we tested has a </a:t>
            </a:r>
            <a:r>
              <a:rPr lang="en-GB" dirty="0">
                <a:solidFill>
                  <a:srgbClr val="00B050"/>
                </a:solidFill>
              </a:rPr>
              <a:t>significant effect</a:t>
            </a:r>
            <a:r>
              <a:rPr lang="en-GB" dirty="0"/>
              <a:t>.</a:t>
            </a:r>
          </a:p>
        </p:txBody>
      </p:sp>
    </p:spTree>
    <p:extLst>
      <p:ext uri="{BB962C8B-B14F-4D97-AF65-F5344CB8AC3E}">
        <p14:creationId xmlns:p14="http://schemas.microsoft.com/office/powerpoint/2010/main" val="266996264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41EEA-7CE4-764B-8A41-D388322825F5}"/>
              </a:ext>
            </a:extLst>
          </p:cNvPr>
          <p:cNvSpPr>
            <a:spLocks noGrp="1"/>
          </p:cNvSpPr>
          <p:nvPr>
            <p:ph type="title"/>
          </p:nvPr>
        </p:nvSpPr>
        <p:spPr/>
        <p:txBody>
          <a:bodyPr/>
          <a:lstStyle/>
          <a:p>
            <a:r>
              <a:rPr lang="en-GB" dirty="0">
                <a:solidFill>
                  <a:srgbClr val="00B0F0"/>
                </a:solidFill>
              </a:rPr>
              <a:t>Step 5: Obtaining the </a:t>
            </a:r>
            <a:r>
              <a:rPr lang="en-GB" i="1" dirty="0">
                <a:solidFill>
                  <a:srgbClr val="00B0F0"/>
                </a:solidFill>
              </a:rPr>
              <a:t>p</a:t>
            </a:r>
            <a:r>
              <a:rPr lang="en-GB" dirty="0">
                <a:solidFill>
                  <a:srgbClr val="00B0F0"/>
                </a:solidFill>
              </a:rPr>
              <a:t>-values</a:t>
            </a:r>
          </a:p>
        </p:txBody>
      </p:sp>
      <p:sp>
        <p:nvSpPr>
          <p:cNvPr id="7" name="Content Placeholder 6">
            <a:extLst>
              <a:ext uri="{FF2B5EF4-FFF2-40B4-BE49-F238E27FC236}">
                <a16:creationId xmlns:a16="http://schemas.microsoft.com/office/drawing/2014/main" id="{F2B6C2B3-05BA-B64C-8452-91896CA06916}"/>
              </a:ext>
            </a:extLst>
          </p:cNvPr>
          <p:cNvSpPr>
            <a:spLocks noGrp="1"/>
          </p:cNvSpPr>
          <p:nvPr>
            <p:ph idx="1"/>
          </p:nvPr>
        </p:nvSpPr>
        <p:spPr>
          <a:xfrm>
            <a:off x="838200" y="1510315"/>
            <a:ext cx="10515600" cy="4351338"/>
          </a:xfrm>
        </p:spPr>
        <p:txBody>
          <a:bodyPr>
            <a:normAutofit fontScale="92500" lnSpcReduction="20000"/>
          </a:bodyPr>
          <a:lstStyle/>
          <a:p>
            <a:pPr>
              <a:lnSpc>
                <a:spcPct val="150000"/>
              </a:lnSpc>
            </a:pPr>
            <a:r>
              <a:rPr lang="en-GB" sz="2600" dirty="0"/>
              <a:t>Recall, the the sum statistic for the cluster in our data was 868.87. How large is that in relation to our Null Hypothesis distribution?</a:t>
            </a:r>
          </a:p>
          <a:p>
            <a:pPr>
              <a:lnSpc>
                <a:spcPct val="150000"/>
              </a:lnSpc>
            </a:pPr>
            <a:endParaRPr lang="en-GB" sz="2400" dirty="0"/>
          </a:p>
          <a:p>
            <a:pPr>
              <a:lnSpc>
                <a:spcPct val="150000"/>
              </a:lnSpc>
            </a:pPr>
            <a:endParaRPr lang="en-GB" sz="2400" dirty="0"/>
          </a:p>
          <a:p>
            <a:pPr>
              <a:lnSpc>
                <a:spcPct val="150000"/>
              </a:lnSpc>
            </a:pPr>
            <a:endParaRPr lang="en-GB" sz="2400" dirty="0"/>
          </a:p>
          <a:p>
            <a:pPr>
              <a:lnSpc>
                <a:spcPct val="150000"/>
              </a:lnSpc>
            </a:pPr>
            <a:endParaRPr lang="en-GB" sz="2400" dirty="0"/>
          </a:p>
          <a:p>
            <a:pPr>
              <a:lnSpc>
                <a:spcPct val="150000"/>
              </a:lnSpc>
            </a:pPr>
            <a:endParaRPr lang="en-GB" sz="2400" dirty="0"/>
          </a:p>
          <a:p>
            <a:pPr marL="0" indent="0">
              <a:buNone/>
            </a:pPr>
            <a:r>
              <a:rPr lang="en-GB" dirty="0"/>
              <a:t> </a:t>
            </a:r>
          </a:p>
        </p:txBody>
      </p:sp>
      <p:pic>
        <p:nvPicPr>
          <p:cNvPr id="9" name="Picture 8">
            <a:extLst>
              <a:ext uri="{FF2B5EF4-FFF2-40B4-BE49-F238E27FC236}">
                <a16:creationId xmlns:a16="http://schemas.microsoft.com/office/drawing/2014/main" id="{901DB658-2E7B-F440-BDD6-E32F3F4A6597}"/>
              </a:ext>
            </a:extLst>
          </p:cNvPr>
          <p:cNvPicPr>
            <a:picLocks noChangeAspect="1"/>
          </p:cNvPicPr>
          <p:nvPr/>
        </p:nvPicPr>
        <p:blipFill>
          <a:blip r:embed="rId2"/>
          <a:stretch>
            <a:fillRect/>
          </a:stretch>
        </p:blipFill>
        <p:spPr>
          <a:xfrm>
            <a:off x="3346450" y="2785245"/>
            <a:ext cx="5499100" cy="3505200"/>
          </a:xfrm>
          <a:prstGeom prst="rect">
            <a:avLst/>
          </a:prstGeom>
        </p:spPr>
      </p:pic>
    </p:spTree>
    <p:extLst>
      <p:ext uri="{BB962C8B-B14F-4D97-AF65-F5344CB8AC3E}">
        <p14:creationId xmlns:p14="http://schemas.microsoft.com/office/powerpoint/2010/main" val="28679440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2CCB1CA0-C174-054B-8F3D-B957B4FF0905}"/>
              </a:ext>
            </a:extLst>
          </p:cNvPr>
          <p:cNvSpPr>
            <a:spLocks noGrp="1"/>
          </p:cNvSpPr>
          <p:nvPr>
            <p:ph type="title"/>
          </p:nvPr>
        </p:nvSpPr>
        <p:spPr>
          <a:xfrm>
            <a:off x="838200" y="365125"/>
            <a:ext cx="10515600" cy="440623"/>
          </a:xfrm>
        </p:spPr>
        <p:txBody>
          <a:bodyPr>
            <a:noAutofit/>
          </a:bodyPr>
          <a:lstStyle/>
          <a:p>
            <a:r>
              <a:rPr lang="en-GB" sz="3600" dirty="0">
                <a:solidFill>
                  <a:srgbClr val="00B0F0"/>
                </a:solidFill>
              </a:rPr>
              <a:t>Example dataset: Aspect processing in Russian</a:t>
            </a:r>
            <a:endParaRPr lang="en-GB" sz="3800" dirty="0"/>
          </a:p>
        </p:txBody>
      </p:sp>
      <p:graphicFrame>
        <p:nvGraphicFramePr>
          <p:cNvPr id="10" name="Content Placeholder 6">
            <a:extLst>
              <a:ext uri="{FF2B5EF4-FFF2-40B4-BE49-F238E27FC236}">
                <a16:creationId xmlns:a16="http://schemas.microsoft.com/office/drawing/2014/main" id="{21186D82-4946-A849-98D2-26B358BC780A}"/>
              </a:ext>
            </a:extLst>
          </p:cNvPr>
          <p:cNvGraphicFramePr>
            <a:graphicFrameLocks noGrp="1"/>
          </p:cNvGraphicFramePr>
          <p:nvPr>
            <p:ph idx="1"/>
            <p:extLst>
              <p:ext uri="{D42A27DB-BD31-4B8C-83A1-F6EECF244321}">
                <p14:modId xmlns:p14="http://schemas.microsoft.com/office/powerpoint/2010/main" val="1583916774"/>
              </p:ext>
            </p:extLst>
          </p:nvPr>
        </p:nvGraphicFramePr>
        <p:xfrm>
          <a:off x="838200" y="2423502"/>
          <a:ext cx="10515600" cy="2225040"/>
        </p:xfrm>
        <a:graphic>
          <a:graphicData uri="http://schemas.openxmlformats.org/drawingml/2006/table">
            <a:tbl>
              <a:tblPr firstRow="1" bandRow="1">
                <a:tableStyleId>{0505E3EF-67EA-436B-97B2-0124C06EBD24}</a:tableStyleId>
              </a:tblPr>
              <a:tblGrid>
                <a:gridCol w="5257800">
                  <a:extLst>
                    <a:ext uri="{9D8B030D-6E8A-4147-A177-3AD203B41FA5}">
                      <a16:colId xmlns:a16="http://schemas.microsoft.com/office/drawing/2014/main" val="3814295703"/>
                    </a:ext>
                  </a:extLst>
                </a:gridCol>
                <a:gridCol w="5257800">
                  <a:extLst>
                    <a:ext uri="{9D8B030D-6E8A-4147-A177-3AD203B41FA5}">
                      <a16:colId xmlns:a16="http://schemas.microsoft.com/office/drawing/2014/main" val="3556022012"/>
                    </a:ext>
                  </a:extLst>
                </a:gridCol>
              </a:tblGrid>
              <a:tr h="370840">
                <a:tc>
                  <a:txBody>
                    <a:bodyPr/>
                    <a:lstStyle/>
                    <a:p>
                      <a:r>
                        <a:rPr lang="en-GB" b="0" dirty="0"/>
                        <a:t>3-4 </a:t>
                      </a:r>
                      <a:r>
                        <a:rPr lang="en-GB" b="0" dirty="0" err="1"/>
                        <a:t>y.o</a:t>
                      </a:r>
                      <a:r>
                        <a:rPr lang="en-GB" b="0" dirty="0"/>
                        <a:t>.</a:t>
                      </a:r>
                    </a:p>
                  </a:txBody>
                  <a:tcPr/>
                </a:tc>
                <a:tc>
                  <a:txBody>
                    <a:bodyPr/>
                    <a:lstStyle/>
                    <a:p>
                      <a:r>
                        <a:rPr lang="en-GB" b="0" dirty="0"/>
                        <a:t>67</a:t>
                      </a:r>
                    </a:p>
                  </a:txBody>
                  <a:tcPr/>
                </a:tc>
                <a:extLst>
                  <a:ext uri="{0D108BD9-81ED-4DB2-BD59-A6C34878D82A}">
                    <a16:rowId xmlns:a16="http://schemas.microsoft.com/office/drawing/2014/main" val="84609973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5-6 </a:t>
                      </a:r>
                      <a:r>
                        <a:rPr lang="en-GB" dirty="0" err="1"/>
                        <a:t>y.o</a:t>
                      </a:r>
                      <a:r>
                        <a:rPr lang="en-GB" dirty="0"/>
                        <a:t>.</a:t>
                      </a:r>
                    </a:p>
                  </a:txBody>
                  <a:tcPr/>
                </a:tc>
                <a:tc>
                  <a:txBody>
                    <a:bodyPr/>
                    <a:lstStyle/>
                    <a:p>
                      <a:r>
                        <a:rPr lang="en-GB" dirty="0"/>
                        <a:t>69</a:t>
                      </a:r>
                    </a:p>
                  </a:txBody>
                  <a:tcPr/>
                </a:tc>
                <a:extLst>
                  <a:ext uri="{0D108BD9-81ED-4DB2-BD59-A6C34878D82A}">
                    <a16:rowId xmlns:a16="http://schemas.microsoft.com/office/drawing/2014/main" val="300508955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7-8 </a:t>
                      </a:r>
                      <a:r>
                        <a:rPr lang="en-GB" dirty="0" err="1"/>
                        <a:t>y.o</a:t>
                      </a:r>
                      <a:r>
                        <a:rPr lang="en-GB" dirty="0"/>
                        <a:t>.</a:t>
                      </a:r>
                    </a:p>
                  </a:txBody>
                  <a:tcPr/>
                </a:tc>
                <a:tc>
                  <a:txBody>
                    <a:bodyPr/>
                    <a:lstStyle/>
                    <a:p>
                      <a:r>
                        <a:rPr lang="en-GB" dirty="0"/>
                        <a:t>38</a:t>
                      </a:r>
                    </a:p>
                  </a:txBody>
                  <a:tcPr/>
                </a:tc>
                <a:extLst>
                  <a:ext uri="{0D108BD9-81ED-4DB2-BD59-A6C34878D82A}">
                    <a16:rowId xmlns:a16="http://schemas.microsoft.com/office/drawing/2014/main" val="426584591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a:t>Total children</a:t>
                      </a:r>
                      <a:endParaRPr lang="en-GB" dirty="0"/>
                    </a:p>
                  </a:txBody>
                  <a:tcPr/>
                </a:tc>
                <a:tc>
                  <a:txBody>
                    <a:bodyPr/>
                    <a:lstStyle/>
                    <a:p>
                      <a:r>
                        <a:rPr lang="en-GB" dirty="0"/>
                        <a:t>174</a:t>
                      </a:r>
                    </a:p>
                  </a:txBody>
                  <a:tcPr/>
                </a:tc>
                <a:extLst>
                  <a:ext uri="{0D108BD9-81ED-4DB2-BD59-A6C34878D82A}">
                    <a16:rowId xmlns:a16="http://schemas.microsoft.com/office/drawing/2014/main" val="2614233261"/>
                  </a:ext>
                </a:extLst>
              </a:tr>
              <a:tr h="370840">
                <a:tc>
                  <a:txBody>
                    <a:bodyPr/>
                    <a:lstStyle/>
                    <a:p>
                      <a:r>
                        <a:rPr lang="en-GB" dirty="0"/>
                        <a:t>Adults</a:t>
                      </a:r>
                    </a:p>
                  </a:txBody>
                  <a:tcPr/>
                </a:tc>
                <a:tc>
                  <a:txBody>
                    <a:bodyPr/>
                    <a:lstStyle/>
                    <a:p>
                      <a:r>
                        <a:rPr lang="en-GB" dirty="0"/>
                        <a:t>124</a:t>
                      </a:r>
                    </a:p>
                  </a:txBody>
                  <a:tcPr/>
                </a:tc>
                <a:extLst>
                  <a:ext uri="{0D108BD9-81ED-4DB2-BD59-A6C34878D82A}">
                    <a16:rowId xmlns:a16="http://schemas.microsoft.com/office/drawing/2014/main" val="3180040314"/>
                  </a:ext>
                </a:extLst>
              </a:tr>
              <a:tr h="370840">
                <a:tc>
                  <a:txBody>
                    <a:bodyPr/>
                    <a:lstStyle/>
                    <a:p>
                      <a:r>
                        <a:rPr lang="en-GB" b="1" dirty="0"/>
                        <a:t>Total Participants</a:t>
                      </a:r>
                    </a:p>
                  </a:txBody>
                  <a:tcPr/>
                </a:tc>
                <a:tc>
                  <a:txBody>
                    <a:bodyPr/>
                    <a:lstStyle/>
                    <a:p>
                      <a:r>
                        <a:rPr lang="en-GB" b="1" dirty="0"/>
                        <a:t>298</a:t>
                      </a:r>
                    </a:p>
                  </a:txBody>
                  <a:tcPr/>
                </a:tc>
                <a:extLst>
                  <a:ext uri="{0D108BD9-81ED-4DB2-BD59-A6C34878D82A}">
                    <a16:rowId xmlns:a16="http://schemas.microsoft.com/office/drawing/2014/main" val="1759026863"/>
                  </a:ext>
                </a:extLst>
              </a:tr>
            </a:tbl>
          </a:graphicData>
        </a:graphic>
      </p:graphicFrame>
      <p:sp>
        <p:nvSpPr>
          <p:cNvPr id="3" name="TextBox 2">
            <a:extLst>
              <a:ext uri="{FF2B5EF4-FFF2-40B4-BE49-F238E27FC236}">
                <a16:creationId xmlns:a16="http://schemas.microsoft.com/office/drawing/2014/main" id="{65CA59E9-9200-C446-B2A5-8F068A29192D}"/>
              </a:ext>
            </a:extLst>
          </p:cNvPr>
          <p:cNvSpPr txBox="1"/>
          <p:nvPr/>
        </p:nvSpPr>
        <p:spPr>
          <a:xfrm>
            <a:off x="727840" y="1623846"/>
            <a:ext cx="3718035" cy="461665"/>
          </a:xfrm>
          <a:prstGeom prst="rect">
            <a:avLst/>
          </a:prstGeom>
          <a:noFill/>
        </p:spPr>
        <p:txBody>
          <a:bodyPr wrap="square" rtlCol="0">
            <a:spAutoFit/>
          </a:bodyPr>
          <a:lstStyle/>
          <a:p>
            <a:r>
              <a:rPr lang="en-GB" sz="2400" dirty="0"/>
              <a:t>Participants</a:t>
            </a:r>
          </a:p>
        </p:txBody>
      </p:sp>
    </p:spTree>
    <p:extLst>
      <p:ext uri="{BB962C8B-B14F-4D97-AF65-F5344CB8AC3E}">
        <p14:creationId xmlns:p14="http://schemas.microsoft.com/office/powerpoint/2010/main" val="210103339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41EEA-7CE4-764B-8A41-D388322825F5}"/>
              </a:ext>
            </a:extLst>
          </p:cNvPr>
          <p:cNvSpPr>
            <a:spLocks noGrp="1"/>
          </p:cNvSpPr>
          <p:nvPr>
            <p:ph type="title"/>
          </p:nvPr>
        </p:nvSpPr>
        <p:spPr/>
        <p:txBody>
          <a:bodyPr/>
          <a:lstStyle/>
          <a:p>
            <a:r>
              <a:rPr lang="en-GB" dirty="0">
                <a:solidFill>
                  <a:srgbClr val="00B0F0"/>
                </a:solidFill>
              </a:rPr>
              <a:t>Step 5: Obtaining the </a:t>
            </a:r>
            <a:r>
              <a:rPr lang="en-GB" i="1" dirty="0">
                <a:solidFill>
                  <a:srgbClr val="00B0F0"/>
                </a:solidFill>
              </a:rPr>
              <a:t>p</a:t>
            </a:r>
            <a:r>
              <a:rPr lang="en-GB" dirty="0">
                <a:solidFill>
                  <a:srgbClr val="00B0F0"/>
                </a:solidFill>
              </a:rPr>
              <a:t>-values</a:t>
            </a:r>
          </a:p>
        </p:txBody>
      </p:sp>
      <p:sp>
        <p:nvSpPr>
          <p:cNvPr id="7" name="Content Placeholder 6">
            <a:extLst>
              <a:ext uri="{FF2B5EF4-FFF2-40B4-BE49-F238E27FC236}">
                <a16:creationId xmlns:a16="http://schemas.microsoft.com/office/drawing/2014/main" id="{F2B6C2B3-05BA-B64C-8452-91896CA06916}"/>
              </a:ext>
            </a:extLst>
          </p:cNvPr>
          <p:cNvSpPr>
            <a:spLocks noGrp="1"/>
          </p:cNvSpPr>
          <p:nvPr>
            <p:ph idx="1"/>
          </p:nvPr>
        </p:nvSpPr>
        <p:spPr>
          <a:xfrm>
            <a:off x="838200" y="1510315"/>
            <a:ext cx="10515600" cy="4351338"/>
          </a:xfrm>
        </p:spPr>
        <p:txBody>
          <a:bodyPr>
            <a:normAutofit/>
          </a:bodyPr>
          <a:lstStyle/>
          <a:p>
            <a:pPr>
              <a:lnSpc>
                <a:spcPct val="150000"/>
              </a:lnSpc>
            </a:pPr>
            <a:r>
              <a:rPr lang="en-GB" sz="2400" dirty="0"/>
              <a:t>There are </a:t>
            </a:r>
            <a:r>
              <a:rPr lang="en-GB" sz="2400" dirty="0">
                <a:solidFill>
                  <a:srgbClr val="FF0000"/>
                </a:solidFill>
              </a:rPr>
              <a:t>no</a:t>
            </a:r>
            <a:r>
              <a:rPr lang="en-GB" sz="2400" dirty="0"/>
              <a:t> values in the Null Hypothesis distribution as large as our cluster statistic.</a:t>
            </a:r>
          </a:p>
          <a:p>
            <a:pPr marL="0" indent="0">
              <a:lnSpc>
                <a:spcPct val="150000"/>
              </a:lnSpc>
              <a:buNone/>
            </a:pPr>
            <a:r>
              <a:rPr lang="en-GB" sz="2400" dirty="0"/>
              <a:t>	→ 	The </a:t>
            </a:r>
            <a:r>
              <a:rPr lang="en-GB" sz="2400" i="1" dirty="0">
                <a:solidFill>
                  <a:srgbClr val="00B050"/>
                </a:solidFill>
              </a:rPr>
              <a:t>p</a:t>
            </a:r>
            <a:r>
              <a:rPr lang="en-GB" sz="2400" dirty="0">
                <a:solidFill>
                  <a:srgbClr val="00B050"/>
                </a:solidFill>
              </a:rPr>
              <a:t>-value</a:t>
            </a:r>
            <a:r>
              <a:rPr lang="en-GB" sz="2400" dirty="0"/>
              <a:t> for our cluster is &lt; 0.001.</a:t>
            </a:r>
          </a:p>
          <a:p>
            <a:pPr marL="0" indent="0">
              <a:lnSpc>
                <a:spcPct val="150000"/>
              </a:lnSpc>
              <a:buNone/>
            </a:pPr>
            <a:r>
              <a:rPr lang="en-GB" sz="2400" dirty="0"/>
              <a:t>	→ 	There is less than 0.1</a:t>
            </a:r>
            <a:r>
              <a:rPr lang="ru-RU" sz="2400" dirty="0"/>
              <a:t>% </a:t>
            </a:r>
            <a:r>
              <a:rPr lang="en-GB" sz="2400" dirty="0"/>
              <a:t>chance that a cluster like that could have 			arisen under a random assignment of Aspect labels.</a:t>
            </a:r>
          </a:p>
          <a:p>
            <a:pPr marL="0" indent="0">
              <a:lnSpc>
                <a:spcPct val="150000"/>
              </a:lnSpc>
              <a:buNone/>
            </a:pPr>
            <a:r>
              <a:rPr lang="en-GB" sz="2400" dirty="0"/>
              <a:t>	→ 	The effect of Aspect  on the looks to the Completed Event picture is 		</a:t>
            </a:r>
            <a:r>
              <a:rPr lang="en-GB" sz="2400" dirty="0">
                <a:solidFill>
                  <a:srgbClr val="00B050"/>
                </a:solidFill>
              </a:rPr>
              <a:t>significant</a:t>
            </a:r>
            <a:r>
              <a:rPr lang="en-GB" sz="2400" dirty="0"/>
              <a:t>.</a:t>
            </a:r>
          </a:p>
          <a:p>
            <a:pPr marL="0" indent="0">
              <a:lnSpc>
                <a:spcPct val="150000"/>
              </a:lnSpc>
              <a:buNone/>
            </a:pPr>
            <a:endParaRPr lang="en-GB" sz="2400" dirty="0"/>
          </a:p>
        </p:txBody>
      </p:sp>
    </p:spTree>
    <p:extLst>
      <p:ext uri="{BB962C8B-B14F-4D97-AF65-F5344CB8AC3E}">
        <p14:creationId xmlns:p14="http://schemas.microsoft.com/office/powerpoint/2010/main" val="114676331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41EEA-7CE4-764B-8A41-D388322825F5}"/>
              </a:ext>
            </a:extLst>
          </p:cNvPr>
          <p:cNvSpPr>
            <a:spLocks noGrp="1"/>
          </p:cNvSpPr>
          <p:nvPr>
            <p:ph type="title"/>
          </p:nvPr>
        </p:nvSpPr>
        <p:spPr/>
        <p:txBody>
          <a:bodyPr/>
          <a:lstStyle/>
          <a:p>
            <a:r>
              <a:rPr lang="en-GB" dirty="0">
                <a:solidFill>
                  <a:srgbClr val="00B0F0"/>
                </a:solidFill>
              </a:rPr>
              <a:t>Outline of the procedure</a:t>
            </a:r>
          </a:p>
        </p:txBody>
      </p:sp>
      <p:sp>
        <p:nvSpPr>
          <p:cNvPr id="3" name="Content Placeholder 2">
            <a:extLst>
              <a:ext uri="{FF2B5EF4-FFF2-40B4-BE49-F238E27FC236}">
                <a16:creationId xmlns:a16="http://schemas.microsoft.com/office/drawing/2014/main" id="{CE8601D2-E070-C549-8F9C-E97086630C8E}"/>
              </a:ext>
            </a:extLst>
          </p:cNvPr>
          <p:cNvSpPr>
            <a:spLocks noGrp="1"/>
          </p:cNvSpPr>
          <p:nvPr>
            <p:ph idx="1"/>
          </p:nvPr>
        </p:nvSpPr>
        <p:spPr/>
        <p:txBody>
          <a:bodyPr>
            <a:normAutofit fontScale="70000" lnSpcReduction="20000"/>
          </a:bodyPr>
          <a:lstStyle/>
          <a:p>
            <a:pPr>
              <a:lnSpc>
                <a:spcPct val="150000"/>
              </a:lnSpc>
            </a:pPr>
            <a:r>
              <a:rPr lang="en-GB" dirty="0"/>
              <a:t>Step 1: Calculate a test statistic and </a:t>
            </a:r>
            <a:r>
              <a:rPr lang="en-GB" i="1" dirty="0"/>
              <a:t>p</a:t>
            </a:r>
            <a:r>
              <a:rPr lang="en-GB" dirty="0"/>
              <a:t>-value of an effect of condition C at each time point.</a:t>
            </a:r>
          </a:p>
          <a:p>
            <a:pPr>
              <a:lnSpc>
                <a:spcPct val="150000"/>
              </a:lnSpc>
            </a:pPr>
            <a:r>
              <a:rPr lang="en-GB" dirty="0"/>
              <a:t>Step 2: Identify clusters of adjacent time points with p-value below a selected threshold. Calculate the sum statistic for the cluster.</a:t>
            </a:r>
          </a:p>
          <a:p>
            <a:pPr>
              <a:lnSpc>
                <a:spcPct val="150000"/>
              </a:lnSpc>
            </a:pPr>
            <a:r>
              <a:rPr lang="en-GB" dirty="0"/>
              <a:t>Step 3: Randomly permute the condition C labels, and run Steps 1 and 2 on the resulting dataset. Store the maximal (absolute) value of the sum statistic.</a:t>
            </a:r>
          </a:p>
          <a:p>
            <a:pPr>
              <a:lnSpc>
                <a:spcPct val="150000"/>
              </a:lnSpc>
            </a:pPr>
            <a:r>
              <a:rPr lang="en-GB" dirty="0"/>
              <a:t>Step 4: Run Step 3 multiple times (1000-3000) to obtain a distribution of the sum statistics under the null hypothesis that condition C does </a:t>
            </a:r>
            <a:r>
              <a:rPr lang="en-GB" b="1" dirty="0"/>
              <a:t>not</a:t>
            </a:r>
            <a:r>
              <a:rPr lang="en-GB" dirty="0"/>
              <a:t> have an effect.</a:t>
            </a:r>
          </a:p>
          <a:p>
            <a:pPr>
              <a:lnSpc>
                <a:spcPct val="150000"/>
              </a:lnSpc>
            </a:pPr>
            <a:r>
              <a:rPr lang="en-GB" dirty="0"/>
              <a:t>Step 5: Compare sum statistics for the clusters in the original dataset </a:t>
            </a:r>
            <a:r>
              <a:rPr lang="en-US" dirty="0"/>
              <a:t>to the null-hypothesis distribution, and obtain </a:t>
            </a:r>
            <a:r>
              <a:rPr lang="en-US" i="1" dirty="0"/>
              <a:t>p</a:t>
            </a:r>
            <a:r>
              <a:rPr lang="en-US" dirty="0"/>
              <a:t>-values for these clusters.</a:t>
            </a:r>
            <a:r>
              <a:rPr lang="nb-NO" dirty="0">
                <a:effectLst/>
              </a:rPr>
              <a:t> </a:t>
            </a:r>
            <a:endParaRPr lang="en-GB" dirty="0"/>
          </a:p>
        </p:txBody>
      </p:sp>
    </p:spTree>
    <p:extLst>
      <p:ext uri="{BB962C8B-B14F-4D97-AF65-F5344CB8AC3E}">
        <p14:creationId xmlns:p14="http://schemas.microsoft.com/office/powerpoint/2010/main" val="201509193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41EEA-7CE4-764B-8A41-D388322825F5}"/>
              </a:ext>
            </a:extLst>
          </p:cNvPr>
          <p:cNvSpPr>
            <a:spLocks noGrp="1"/>
          </p:cNvSpPr>
          <p:nvPr>
            <p:ph type="title"/>
          </p:nvPr>
        </p:nvSpPr>
        <p:spPr/>
        <p:txBody>
          <a:bodyPr/>
          <a:lstStyle/>
          <a:p>
            <a:r>
              <a:rPr lang="en-GB" dirty="0">
                <a:solidFill>
                  <a:srgbClr val="00B0F0"/>
                </a:solidFill>
              </a:rPr>
              <a:t>The role of the initial threshold: testing for “narrow” effects</a:t>
            </a:r>
          </a:p>
        </p:txBody>
      </p:sp>
      <p:sp>
        <p:nvSpPr>
          <p:cNvPr id="3" name="Content Placeholder 2">
            <a:extLst>
              <a:ext uri="{FF2B5EF4-FFF2-40B4-BE49-F238E27FC236}">
                <a16:creationId xmlns:a16="http://schemas.microsoft.com/office/drawing/2014/main" id="{CE8601D2-E070-C549-8F9C-E97086630C8E}"/>
              </a:ext>
            </a:extLst>
          </p:cNvPr>
          <p:cNvSpPr>
            <a:spLocks noGrp="1"/>
          </p:cNvSpPr>
          <p:nvPr>
            <p:ph idx="1"/>
          </p:nvPr>
        </p:nvSpPr>
        <p:spPr/>
        <p:txBody>
          <a:bodyPr>
            <a:normAutofit fontScale="92500" lnSpcReduction="20000"/>
          </a:bodyPr>
          <a:lstStyle/>
          <a:p>
            <a:pPr>
              <a:lnSpc>
                <a:spcPct val="150000"/>
              </a:lnSpc>
            </a:pPr>
            <a:r>
              <a:rPr lang="en-GB" dirty="0"/>
              <a:t>The initial threshold that we set for including time points in a cluster does not have to be as strict as our α-level (0.05).</a:t>
            </a:r>
          </a:p>
          <a:p>
            <a:pPr>
              <a:lnSpc>
                <a:spcPct val="150000"/>
              </a:lnSpc>
            </a:pPr>
            <a:r>
              <a:rPr lang="en-GB" dirty="0"/>
              <a:t>We can set a milder threshold (e.g. 0.08 or 0.1), and as long as we use the </a:t>
            </a:r>
            <a:r>
              <a:rPr lang="en-GB" b="1" i="1" dirty="0">
                <a:solidFill>
                  <a:srgbClr val="00B050"/>
                </a:solidFill>
              </a:rPr>
              <a:t>same threshold </a:t>
            </a:r>
            <a:r>
              <a:rPr lang="en-GB" dirty="0"/>
              <a:t>when </a:t>
            </a:r>
            <a:r>
              <a:rPr lang="en-GB" dirty="0" err="1"/>
              <a:t>analyzing</a:t>
            </a:r>
            <a:r>
              <a:rPr lang="en-GB" dirty="0"/>
              <a:t> the permuted datasets, our overall conclusions will not be compromised.</a:t>
            </a:r>
          </a:p>
          <a:p>
            <a:pPr lvl="1">
              <a:lnSpc>
                <a:spcPct val="150000"/>
              </a:lnSpc>
            </a:pPr>
            <a:r>
              <a:rPr lang="en-GB" dirty="0"/>
              <a:t>A less strict threshold means that we will potentially find more and larger clusters in our data. But it also means that we will find more and larger clusters in the permuted data.  → No increase in the risk of a false positive result. </a:t>
            </a:r>
          </a:p>
        </p:txBody>
      </p:sp>
    </p:spTree>
    <p:extLst>
      <p:ext uri="{BB962C8B-B14F-4D97-AF65-F5344CB8AC3E}">
        <p14:creationId xmlns:p14="http://schemas.microsoft.com/office/powerpoint/2010/main" val="9617577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41EEA-7CE4-764B-8A41-D388322825F5}"/>
              </a:ext>
            </a:extLst>
          </p:cNvPr>
          <p:cNvSpPr>
            <a:spLocks noGrp="1"/>
          </p:cNvSpPr>
          <p:nvPr>
            <p:ph type="title"/>
          </p:nvPr>
        </p:nvSpPr>
        <p:spPr/>
        <p:txBody>
          <a:bodyPr/>
          <a:lstStyle/>
          <a:p>
            <a:r>
              <a:rPr lang="en-GB" dirty="0">
                <a:solidFill>
                  <a:srgbClr val="00B0F0"/>
                </a:solidFill>
              </a:rPr>
              <a:t>The role of the initial threshold: testing for “narrow” effects</a:t>
            </a:r>
          </a:p>
        </p:txBody>
      </p:sp>
      <p:sp>
        <p:nvSpPr>
          <p:cNvPr id="3" name="Content Placeholder 2">
            <a:extLst>
              <a:ext uri="{FF2B5EF4-FFF2-40B4-BE49-F238E27FC236}">
                <a16:creationId xmlns:a16="http://schemas.microsoft.com/office/drawing/2014/main" id="{CE8601D2-E070-C549-8F9C-E97086630C8E}"/>
              </a:ext>
            </a:extLst>
          </p:cNvPr>
          <p:cNvSpPr>
            <a:spLocks noGrp="1"/>
          </p:cNvSpPr>
          <p:nvPr>
            <p:ph idx="1"/>
          </p:nvPr>
        </p:nvSpPr>
        <p:spPr/>
        <p:txBody>
          <a:bodyPr>
            <a:normAutofit/>
          </a:bodyPr>
          <a:lstStyle/>
          <a:p>
            <a:pPr>
              <a:lnSpc>
                <a:spcPct val="150000"/>
              </a:lnSpc>
            </a:pPr>
            <a:r>
              <a:rPr lang="en-GB" dirty="0"/>
              <a:t>This is useful when testing for </a:t>
            </a:r>
            <a:r>
              <a:rPr lang="en-GB" dirty="0">
                <a:solidFill>
                  <a:srgbClr val="00B050"/>
                </a:solidFill>
              </a:rPr>
              <a:t>‘narrow’ but long-lasting effects.</a:t>
            </a:r>
          </a:p>
        </p:txBody>
      </p:sp>
      <p:pic>
        <p:nvPicPr>
          <p:cNvPr id="7" name="Picture 6">
            <a:extLst>
              <a:ext uri="{FF2B5EF4-FFF2-40B4-BE49-F238E27FC236}">
                <a16:creationId xmlns:a16="http://schemas.microsoft.com/office/drawing/2014/main" id="{E98CA480-D908-5646-B91D-7F5A74CBADCE}"/>
              </a:ext>
            </a:extLst>
          </p:cNvPr>
          <p:cNvPicPr>
            <a:picLocks noChangeAspect="1"/>
          </p:cNvPicPr>
          <p:nvPr/>
        </p:nvPicPr>
        <p:blipFill>
          <a:blip r:embed="rId2"/>
          <a:stretch>
            <a:fillRect/>
          </a:stretch>
        </p:blipFill>
        <p:spPr>
          <a:xfrm>
            <a:off x="2999609" y="2984938"/>
            <a:ext cx="5499100" cy="3505200"/>
          </a:xfrm>
          <a:prstGeom prst="rect">
            <a:avLst/>
          </a:prstGeom>
        </p:spPr>
      </p:pic>
    </p:spTree>
    <p:extLst>
      <p:ext uri="{BB962C8B-B14F-4D97-AF65-F5344CB8AC3E}">
        <p14:creationId xmlns:p14="http://schemas.microsoft.com/office/powerpoint/2010/main" val="235088383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41EEA-7CE4-764B-8A41-D388322825F5}"/>
              </a:ext>
            </a:extLst>
          </p:cNvPr>
          <p:cNvSpPr>
            <a:spLocks noGrp="1"/>
          </p:cNvSpPr>
          <p:nvPr>
            <p:ph type="title"/>
          </p:nvPr>
        </p:nvSpPr>
        <p:spPr/>
        <p:txBody>
          <a:bodyPr/>
          <a:lstStyle/>
          <a:p>
            <a:r>
              <a:rPr lang="en-GB" dirty="0">
                <a:solidFill>
                  <a:srgbClr val="00B0F0"/>
                </a:solidFill>
              </a:rPr>
              <a:t>The role of the initial threshold: testing for “narrow” effects</a:t>
            </a:r>
          </a:p>
        </p:txBody>
      </p:sp>
      <p:sp>
        <p:nvSpPr>
          <p:cNvPr id="3" name="Content Placeholder 2">
            <a:extLst>
              <a:ext uri="{FF2B5EF4-FFF2-40B4-BE49-F238E27FC236}">
                <a16:creationId xmlns:a16="http://schemas.microsoft.com/office/drawing/2014/main" id="{CE8601D2-E070-C549-8F9C-E97086630C8E}"/>
              </a:ext>
            </a:extLst>
          </p:cNvPr>
          <p:cNvSpPr>
            <a:spLocks noGrp="1"/>
          </p:cNvSpPr>
          <p:nvPr>
            <p:ph idx="1"/>
          </p:nvPr>
        </p:nvSpPr>
        <p:spPr/>
        <p:txBody>
          <a:bodyPr>
            <a:normAutofit/>
          </a:bodyPr>
          <a:lstStyle/>
          <a:p>
            <a:pPr>
              <a:lnSpc>
                <a:spcPct val="150000"/>
              </a:lnSpc>
            </a:pPr>
            <a:r>
              <a:rPr lang="en-GB" sz="2400" dirty="0"/>
              <a:t>Setting the initial threshold at </a:t>
            </a:r>
            <a:r>
              <a:rPr lang="en-GB" sz="2400" dirty="0">
                <a:solidFill>
                  <a:srgbClr val="FF0000"/>
                </a:solidFill>
              </a:rPr>
              <a:t>0.05 </a:t>
            </a:r>
            <a:r>
              <a:rPr lang="en-GB" sz="2400" dirty="0"/>
              <a:t>(linear regression: Arcsine ~ Aspect):</a:t>
            </a:r>
            <a:endParaRPr lang="en-GB" sz="2400" dirty="0">
              <a:solidFill>
                <a:srgbClr val="00B050"/>
              </a:solidFill>
            </a:endParaRPr>
          </a:p>
        </p:txBody>
      </p:sp>
      <p:graphicFrame>
        <p:nvGraphicFramePr>
          <p:cNvPr id="7" name="Table 6">
            <a:extLst>
              <a:ext uri="{FF2B5EF4-FFF2-40B4-BE49-F238E27FC236}">
                <a16:creationId xmlns:a16="http://schemas.microsoft.com/office/drawing/2014/main" id="{8D1A7768-ABEA-6844-81B8-A0D973C1C183}"/>
              </a:ext>
            </a:extLst>
          </p:cNvPr>
          <p:cNvGraphicFramePr>
            <a:graphicFrameLocks noGrp="1"/>
          </p:cNvGraphicFramePr>
          <p:nvPr>
            <p:extLst>
              <p:ext uri="{D42A27DB-BD31-4B8C-83A1-F6EECF244321}">
                <p14:modId xmlns:p14="http://schemas.microsoft.com/office/powerpoint/2010/main" val="2935435313"/>
              </p:ext>
            </p:extLst>
          </p:nvPr>
        </p:nvGraphicFramePr>
        <p:xfrm>
          <a:off x="6614509" y="3074194"/>
          <a:ext cx="5330497" cy="1483360"/>
        </p:xfrm>
        <a:graphic>
          <a:graphicData uri="http://schemas.openxmlformats.org/drawingml/2006/table">
            <a:tbl>
              <a:tblPr firstRow="1" bandRow="1">
                <a:tableStyleId>{0505E3EF-67EA-436B-97B2-0124C06EBD24}</a:tableStyleId>
              </a:tblPr>
              <a:tblGrid>
                <a:gridCol w="1198076">
                  <a:extLst>
                    <a:ext uri="{9D8B030D-6E8A-4147-A177-3AD203B41FA5}">
                      <a16:colId xmlns:a16="http://schemas.microsoft.com/office/drawing/2014/main" val="609074821"/>
                    </a:ext>
                  </a:extLst>
                </a:gridCol>
                <a:gridCol w="1493886">
                  <a:extLst>
                    <a:ext uri="{9D8B030D-6E8A-4147-A177-3AD203B41FA5}">
                      <a16:colId xmlns:a16="http://schemas.microsoft.com/office/drawing/2014/main" val="2154667342"/>
                    </a:ext>
                  </a:extLst>
                </a:gridCol>
                <a:gridCol w="1198179">
                  <a:extLst>
                    <a:ext uri="{9D8B030D-6E8A-4147-A177-3AD203B41FA5}">
                      <a16:colId xmlns:a16="http://schemas.microsoft.com/office/drawing/2014/main" val="317696405"/>
                    </a:ext>
                  </a:extLst>
                </a:gridCol>
                <a:gridCol w="1440356">
                  <a:extLst>
                    <a:ext uri="{9D8B030D-6E8A-4147-A177-3AD203B41FA5}">
                      <a16:colId xmlns:a16="http://schemas.microsoft.com/office/drawing/2014/main" val="1200411358"/>
                    </a:ext>
                  </a:extLst>
                </a:gridCol>
              </a:tblGrid>
              <a:tr h="370840">
                <a:tc>
                  <a:txBody>
                    <a:bodyPr/>
                    <a:lstStyle/>
                    <a:p>
                      <a:pPr algn="ctr"/>
                      <a:r>
                        <a:rPr lang="en-GB" dirty="0"/>
                        <a:t>Cluster N</a:t>
                      </a:r>
                    </a:p>
                  </a:txBody>
                  <a:tcPr/>
                </a:tc>
                <a:tc>
                  <a:txBody>
                    <a:bodyPr/>
                    <a:lstStyle/>
                    <a:p>
                      <a:pPr algn="ctr"/>
                      <a:r>
                        <a:rPr lang="en-GB" dirty="0"/>
                        <a:t>Start time</a:t>
                      </a:r>
                    </a:p>
                  </a:txBody>
                  <a:tcPr/>
                </a:tc>
                <a:tc>
                  <a:txBody>
                    <a:bodyPr/>
                    <a:lstStyle/>
                    <a:p>
                      <a:pPr algn="ctr"/>
                      <a:r>
                        <a:rPr lang="en-GB" dirty="0"/>
                        <a:t>End time</a:t>
                      </a:r>
                    </a:p>
                  </a:txBody>
                  <a:tcPr/>
                </a:tc>
                <a:tc>
                  <a:txBody>
                    <a:bodyPr/>
                    <a:lstStyle/>
                    <a:p>
                      <a:pPr algn="ctr"/>
                      <a:r>
                        <a:rPr lang="en-GB" dirty="0"/>
                        <a:t>Sum </a:t>
                      </a:r>
                      <a:r>
                        <a:rPr lang="en-GB" i="1" dirty="0"/>
                        <a:t>t</a:t>
                      </a:r>
                    </a:p>
                  </a:txBody>
                  <a:tcPr/>
                </a:tc>
                <a:extLst>
                  <a:ext uri="{0D108BD9-81ED-4DB2-BD59-A6C34878D82A}">
                    <a16:rowId xmlns:a16="http://schemas.microsoft.com/office/drawing/2014/main" val="2586178024"/>
                  </a:ext>
                </a:extLst>
              </a:tr>
              <a:tr h="370840">
                <a:tc>
                  <a:txBody>
                    <a:bodyPr/>
                    <a:lstStyle/>
                    <a:p>
                      <a:pPr algn="ctr"/>
                      <a:r>
                        <a:rPr lang="en-GB" dirty="0"/>
                        <a:t>1</a:t>
                      </a:r>
                    </a:p>
                  </a:txBody>
                  <a:tcPr/>
                </a:tc>
                <a:tc>
                  <a:txBody>
                    <a:bodyPr/>
                    <a:lstStyle/>
                    <a:p>
                      <a:pPr algn="ctr"/>
                      <a:r>
                        <a:rPr lang="en-GB" dirty="0"/>
                        <a:t>1750</a:t>
                      </a:r>
                    </a:p>
                  </a:txBody>
                  <a:tcPr/>
                </a:tc>
                <a:tc>
                  <a:txBody>
                    <a:bodyPr/>
                    <a:lstStyle/>
                    <a:p>
                      <a:pPr algn="ctr"/>
                      <a:r>
                        <a:rPr lang="en-GB" dirty="0"/>
                        <a:t>1900</a:t>
                      </a:r>
                    </a:p>
                  </a:txBody>
                  <a:tcPr/>
                </a:tc>
                <a:tc>
                  <a:txBody>
                    <a:bodyPr/>
                    <a:lstStyle/>
                    <a:p>
                      <a:pPr algn="ctr"/>
                      <a:r>
                        <a:rPr lang="en-GB" dirty="0"/>
                        <a:t>6.71</a:t>
                      </a:r>
                    </a:p>
                  </a:txBody>
                  <a:tcPr/>
                </a:tc>
                <a:extLst>
                  <a:ext uri="{0D108BD9-81ED-4DB2-BD59-A6C34878D82A}">
                    <a16:rowId xmlns:a16="http://schemas.microsoft.com/office/drawing/2014/main" val="525686287"/>
                  </a:ext>
                </a:extLst>
              </a:tr>
              <a:tr h="370840">
                <a:tc>
                  <a:txBody>
                    <a:bodyPr/>
                    <a:lstStyle/>
                    <a:p>
                      <a:pPr algn="ctr"/>
                      <a:r>
                        <a:rPr lang="en-GB" dirty="0"/>
                        <a:t>2</a:t>
                      </a:r>
                    </a:p>
                  </a:txBody>
                  <a:tcPr/>
                </a:tc>
                <a:tc>
                  <a:txBody>
                    <a:bodyPr/>
                    <a:lstStyle/>
                    <a:p>
                      <a:pPr algn="ctr"/>
                      <a:r>
                        <a:rPr lang="en-GB" dirty="0"/>
                        <a:t>2150</a:t>
                      </a:r>
                    </a:p>
                  </a:txBody>
                  <a:tcPr/>
                </a:tc>
                <a:tc>
                  <a:txBody>
                    <a:bodyPr/>
                    <a:lstStyle/>
                    <a:p>
                      <a:pPr algn="ctr"/>
                      <a:r>
                        <a:rPr lang="en-GB" dirty="0"/>
                        <a:t>2200</a:t>
                      </a:r>
                    </a:p>
                  </a:txBody>
                  <a:tcPr/>
                </a:tc>
                <a:tc>
                  <a:txBody>
                    <a:bodyPr/>
                    <a:lstStyle/>
                    <a:p>
                      <a:pPr algn="ctr"/>
                      <a:r>
                        <a:rPr lang="en-GB" dirty="0"/>
                        <a:t>2.22</a:t>
                      </a:r>
                    </a:p>
                  </a:txBody>
                  <a:tcPr/>
                </a:tc>
                <a:extLst>
                  <a:ext uri="{0D108BD9-81ED-4DB2-BD59-A6C34878D82A}">
                    <a16:rowId xmlns:a16="http://schemas.microsoft.com/office/drawing/2014/main" val="175371934"/>
                  </a:ext>
                </a:extLst>
              </a:tr>
              <a:tr h="370840">
                <a:tc>
                  <a:txBody>
                    <a:bodyPr/>
                    <a:lstStyle/>
                    <a:p>
                      <a:pPr algn="ctr"/>
                      <a:r>
                        <a:rPr lang="en-GB" dirty="0"/>
                        <a:t>3</a:t>
                      </a:r>
                    </a:p>
                  </a:txBody>
                  <a:tcPr/>
                </a:tc>
                <a:tc>
                  <a:txBody>
                    <a:bodyPr/>
                    <a:lstStyle/>
                    <a:p>
                      <a:pPr algn="ctr"/>
                      <a:r>
                        <a:rPr lang="en-GB" dirty="0"/>
                        <a:t>2700</a:t>
                      </a:r>
                    </a:p>
                  </a:txBody>
                  <a:tcPr/>
                </a:tc>
                <a:tc>
                  <a:txBody>
                    <a:bodyPr/>
                    <a:lstStyle/>
                    <a:p>
                      <a:pPr algn="ctr"/>
                      <a:r>
                        <a:rPr lang="en-GB" dirty="0"/>
                        <a:t>3000</a:t>
                      </a:r>
                    </a:p>
                  </a:txBody>
                  <a:tcPr/>
                </a:tc>
                <a:tc>
                  <a:txBody>
                    <a:bodyPr/>
                    <a:lstStyle/>
                    <a:p>
                      <a:pPr algn="ctr"/>
                      <a:r>
                        <a:rPr lang="en-GB" dirty="0"/>
                        <a:t>13.18</a:t>
                      </a:r>
                    </a:p>
                  </a:txBody>
                  <a:tcPr/>
                </a:tc>
                <a:extLst>
                  <a:ext uri="{0D108BD9-81ED-4DB2-BD59-A6C34878D82A}">
                    <a16:rowId xmlns:a16="http://schemas.microsoft.com/office/drawing/2014/main" val="881618243"/>
                  </a:ext>
                </a:extLst>
              </a:tr>
            </a:tbl>
          </a:graphicData>
        </a:graphic>
      </p:graphicFrame>
      <p:pic>
        <p:nvPicPr>
          <p:cNvPr id="5" name="Picture 4">
            <a:extLst>
              <a:ext uri="{FF2B5EF4-FFF2-40B4-BE49-F238E27FC236}">
                <a16:creationId xmlns:a16="http://schemas.microsoft.com/office/drawing/2014/main" id="{0D9666B1-AB1E-DB41-A929-8B927D4E75AB}"/>
              </a:ext>
            </a:extLst>
          </p:cNvPr>
          <p:cNvPicPr>
            <a:picLocks noChangeAspect="1"/>
          </p:cNvPicPr>
          <p:nvPr/>
        </p:nvPicPr>
        <p:blipFill>
          <a:blip r:embed="rId2"/>
          <a:stretch>
            <a:fillRect/>
          </a:stretch>
        </p:blipFill>
        <p:spPr>
          <a:xfrm>
            <a:off x="596900" y="2671763"/>
            <a:ext cx="5499100" cy="3505200"/>
          </a:xfrm>
          <a:prstGeom prst="rect">
            <a:avLst/>
          </a:prstGeom>
        </p:spPr>
      </p:pic>
    </p:spTree>
    <p:extLst>
      <p:ext uri="{BB962C8B-B14F-4D97-AF65-F5344CB8AC3E}">
        <p14:creationId xmlns:p14="http://schemas.microsoft.com/office/powerpoint/2010/main" val="70841067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41EEA-7CE4-764B-8A41-D388322825F5}"/>
              </a:ext>
            </a:extLst>
          </p:cNvPr>
          <p:cNvSpPr>
            <a:spLocks noGrp="1"/>
          </p:cNvSpPr>
          <p:nvPr>
            <p:ph type="title"/>
          </p:nvPr>
        </p:nvSpPr>
        <p:spPr/>
        <p:txBody>
          <a:bodyPr/>
          <a:lstStyle/>
          <a:p>
            <a:r>
              <a:rPr lang="en-GB" dirty="0">
                <a:solidFill>
                  <a:srgbClr val="00B0F0"/>
                </a:solidFill>
              </a:rPr>
              <a:t>The role of the initial threshold: testing for “narrow” effects</a:t>
            </a:r>
          </a:p>
        </p:txBody>
      </p:sp>
      <p:sp>
        <p:nvSpPr>
          <p:cNvPr id="3" name="Content Placeholder 2">
            <a:extLst>
              <a:ext uri="{FF2B5EF4-FFF2-40B4-BE49-F238E27FC236}">
                <a16:creationId xmlns:a16="http://schemas.microsoft.com/office/drawing/2014/main" id="{CE8601D2-E070-C549-8F9C-E97086630C8E}"/>
              </a:ext>
            </a:extLst>
          </p:cNvPr>
          <p:cNvSpPr>
            <a:spLocks noGrp="1"/>
          </p:cNvSpPr>
          <p:nvPr>
            <p:ph idx="1"/>
          </p:nvPr>
        </p:nvSpPr>
        <p:spPr/>
        <p:txBody>
          <a:bodyPr>
            <a:normAutofit/>
          </a:bodyPr>
          <a:lstStyle/>
          <a:p>
            <a:pPr>
              <a:lnSpc>
                <a:spcPct val="150000"/>
              </a:lnSpc>
            </a:pPr>
            <a:r>
              <a:rPr lang="en-GB" sz="2400" dirty="0"/>
              <a:t>Setting the initial threshold at </a:t>
            </a:r>
            <a:r>
              <a:rPr lang="en-GB" sz="2400" dirty="0">
                <a:solidFill>
                  <a:srgbClr val="FF0000"/>
                </a:solidFill>
              </a:rPr>
              <a:t>0.05</a:t>
            </a:r>
            <a:r>
              <a:rPr lang="en-GB" sz="2400" dirty="0"/>
              <a:t>:</a:t>
            </a:r>
            <a:endParaRPr lang="en-GB" sz="2400" dirty="0">
              <a:solidFill>
                <a:srgbClr val="00B050"/>
              </a:solidFill>
            </a:endParaRPr>
          </a:p>
        </p:txBody>
      </p:sp>
      <p:graphicFrame>
        <p:nvGraphicFramePr>
          <p:cNvPr id="7" name="Table 6">
            <a:extLst>
              <a:ext uri="{FF2B5EF4-FFF2-40B4-BE49-F238E27FC236}">
                <a16:creationId xmlns:a16="http://schemas.microsoft.com/office/drawing/2014/main" id="{8D1A7768-ABEA-6844-81B8-A0D973C1C183}"/>
              </a:ext>
            </a:extLst>
          </p:cNvPr>
          <p:cNvGraphicFramePr>
            <a:graphicFrameLocks noGrp="1"/>
          </p:cNvGraphicFramePr>
          <p:nvPr>
            <p:extLst>
              <p:ext uri="{D42A27DB-BD31-4B8C-83A1-F6EECF244321}">
                <p14:modId xmlns:p14="http://schemas.microsoft.com/office/powerpoint/2010/main" val="584816881"/>
              </p:ext>
            </p:extLst>
          </p:nvPr>
        </p:nvGraphicFramePr>
        <p:xfrm>
          <a:off x="6419412" y="2941003"/>
          <a:ext cx="5330497" cy="1483360"/>
        </p:xfrm>
        <a:graphic>
          <a:graphicData uri="http://schemas.openxmlformats.org/drawingml/2006/table">
            <a:tbl>
              <a:tblPr firstRow="1" bandRow="1">
                <a:tableStyleId>{0505E3EF-67EA-436B-97B2-0124C06EBD24}</a:tableStyleId>
              </a:tblPr>
              <a:tblGrid>
                <a:gridCol w="1100740">
                  <a:extLst>
                    <a:ext uri="{9D8B030D-6E8A-4147-A177-3AD203B41FA5}">
                      <a16:colId xmlns:a16="http://schemas.microsoft.com/office/drawing/2014/main" val="609074821"/>
                    </a:ext>
                  </a:extLst>
                </a:gridCol>
                <a:gridCol w="1198179">
                  <a:extLst>
                    <a:ext uri="{9D8B030D-6E8A-4147-A177-3AD203B41FA5}">
                      <a16:colId xmlns:a16="http://schemas.microsoft.com/office/drawing/2014/main" val="2154667342"/>
                    </a:ext>
                  </a:extLst>
                </a:gridCol>
                <a:gridCol w="1166648">
                  <a:extLst>
                    <a:ext uri="{9D8B030D-6E8A-4147-A177-3AD203B41FA5}">
                      <a16:colId xmlns:a16="http://schemas.microsoft.com/office/drawing/2014/main" val="317696405"/>
                    </a:ext>
                  </a:extLst>
                </a:gridCol>
                <a:gridCol w="977462">
                  <a:extLst>
                    <a:ext uri="{9D8B030D-6E8A-4147-A177-3AD203B41FA5}">
                      <a16:colId xmlns:a16="http://schemas.microsoft.com/office/drawing/2014/main" val="1200411358"/>
                    </a:ext>
                  </a:extLst>
                </a:gridCol>
                <a:gridCol w="887468">
                  <a:extLst>
                    <a:ext uri="{9D8B030D-6E8A-4147-A177-3AD203B41FA5}">
                      <a16:colId xmlns:a16="http://schemas.microsoft.com/office/drawing/2014/main" val="168299851"/>
                    </a:ext>
                  </a:extLst>
                </a:gridCol>
              </a:tblGrid>
              <a:tr h="370840">
                <a:tc>
                  <a:txBody>
                    <a:bodyPr/>
                    <a:lstStyle/>
                    <a:p>
                      <a:pPr algn="ctr"/>
                      <a:r>
                        <a:rPr lang="en-GB" dirty="0"/>
                        <a:t>Cluster N</a:t>
                      </a:r>
                    </a:p>
                  </a:txBody>
                  <a:tcPr/>
                </a:tc>
                <a:tc>
                  <a:txBody>
                    <a:bodyPr/>
                    <a:lstStyle/>
                    <a:p>
                      <a:pPr algn="ctr"/>
                      <a:r>
                        <a:rPr lang="en-GB" dirty="0"/>
                        <a:t>Start time</a:t>
                      </a:r>
                    </a:p>
                  </a:txBody>
                  <a:tcPr/>
                </a:tc>
                <a:tc>
                  <a:txBody>
                    <a:bodyPr/>
                    <a:lstStyle/>
                    <a:p>
                      <a:pPr algn="ctr"/>
                      <a:r>
                        <a:rPr lang="en-GB" dirty="0"/>
                        <a:t>End time</a:t>
                      </a:r>
                    </a:p>
                  </a:txBody>
                  <a:tcPr/>
                </a:tc>
                <a:tc>
                  <a:txBody>
                    <a:bodyPr/>
                    <a:lstStyle/>
                    <a:p>
                      <a:pPr algn="ctr"/>
                      <a:r>
                        <a:rPr lang="en-GB" dirty="0"/>
                        <a:t>Sum </a:t>
                      </a:r>
                      <a:r>
                        <a:rPr lang="en-GB" i="1" dirty="0"/>
                        <a:t>t</a:t>
                      </a:r>
                    </a:p>
                  </a:txBody>
                  <a:tcPr/>
                </a:tc>
                <a:tc>
                  <a:txBody>
                    <a:bodyPr/>
                    <a:lstStyle/>
                    <a:p>
                      <a:pPr algn="ctr"/>
                      <a:r>
                        <a:rPr lang="en-GB" i="1" dirty="0"/>
                        <a:t>p</a:t>
                      </a:r>
                    </a:p>
                  </a:txBody>
                  <a:tcPr/>
                </a:tc>
                <a:extLst>
                  <a:ext uri="{0D108BD9-81ED-4DB2-BD59-A6C34878D82A}">
                    <a16:rowId xmlns:a16="http://schemas.microsoft.com/office/drawing/2014/main" val="2586178024"/>
                  </a:ext>
                </a:extLst>
              </a:tr>
              <a:tr h="370840">
                <a:tc>
                  <a:txBody>
                    <a:bodyPr/>
                    <a:lstStyle/>
                    <a:p>
                      <a:pPr algn="ctr"/>
                      <a:r>
                        <a:rPr lang="en-GB" dirty="0"/>
                        <a:t>1</a:t>
                      </a:r>
                    </a:p>
                  </a:txBody>
                  <a:tcPr/>
                </a:tc>
                <a:tc>
                  <a:txBody>
                    <a:bodyPr/>
                    <a:lstStyle/>
                    <a:p>
                      <a:pPr algn="ctr"/>
                      <a:r>
                        <a:rPr lang="en-GB" dirty="0"/>
                        <a:t>1750</a:t>
                      </a:r>
                    </a:p>
                  </a:txBody>
                  <a:tcPr/>
                </a:tc>
                <a:tc>
                  <a:txBody>
                    <a:bodyPr/>
                    <a:lstStyle/>
                    <a:p>
                      <a:pPr algn="ctr"/>
                      <a:r>
                        <a:rPr lang="en-GB" dirty="0"/>
                        <a:t>1900</a:t>
                      </a:r>
                    </a:p>
                  </a:txBody>
                  <a:tcPr/>
                </a:tc>
                <a:tc>
                  <a:txBody>
                    <a:bodyPr/>
                    <a:lstStyle/>
                    <a:p>
                      <a:pPr algn="ctr"/>
                      <a:r>
                        <a:rPr lang="en-GB" dirty="0"/>
                        <a:t>6.71</a:t>
                      </a:r>
                    </a:p>
                  </a:txBody>
                  <a:tcPr/>
                </a:tc>
                <a:tc>
                  <a:txBody>
                    <a:bodyPr/>
                    <a:lstStyle/>
                    <a:p>
                      <a:pPr algn="ctr"/>
                      <a:r>
                        <a:rPr lang="en-GB" dirty="0"/>
                        <a:t>0.23</a:t>
                      </a:r>
                    </a:p>
                  </a:txBody>
                  <a:tcPr/>
                </a:tc>
                <a:extLst>
                  <a:ext uri="{0D108BD9-81ED-4DB2-BD59-A6C34878D82A}">
                    <a16:rowId xmlns:a16="http://schemas.microsoft.com/office/drawing/2014/main" val="525686287"/>
                  </a:ext>
                </a:extLst>
              </a:tr>
              <a:tr h="370840">
                <a:tc>
                  <a:txBody>
                    <a:bodyPr/>
                    <a:lstStyle/>
                    <a:p>
                      <a:pPr algn="ctr"/>
                      <a:r>
                        <a:rPr lang="en-GB" dirty="0"/>
                        <a:t>2</a:t>
                      </a:r>
                    </a:p>
                  </a:txBody>
                  <a:tcPr/>
                </a:tc>
                <a:tc>
                  <a:txBody>
                    <a:bodyPr/>
                    <a:lstStyle/>
                    <a:p>
                      <a:pPr algn="ctr"/>
                      <a:r>
                        <a:rPr lang="en-GB" dirty="0"/>
                        <a:t>2150</a:t>
                      </a:r>
                    </a:p>
                  </a:txBody>
                  <a:tcPr/>
                </a:tc>
                <a:tc>
                  <a:txBody>
                    <a:bodyPr/>
                    <a:lstStyle/>
                    <a:p>
                      <a:pPr algn="ctr"/>
                      <a:r>
                        <a:rPr lang="en-GB" dirty="0"/>
                        <a:t>2200</a:t>
                      </a:r>
                    </a:p>
                  </a:txBody>
                  <a:tcPr/>
                </a:tc>
                <a:tc>
                  <a:txBody>
                    <a:bodyPr/>
                    <a:lstStyle/>
                    <a:p>
                      <a:pPr algn="ctr"/>
                      <a:r>
                        <a:rPr lang="en-GB" dirty="0"/>
                        <a:t>2.22</a:t>
                      </a:r>
                    </a:p>
                  </a:txBody>
                  <a:tcPr/>
                </a:tc>
                <a:tc>
                  <a:txBody>
                    <a:bodyPr/>
                    <a:lstStyle/>
                    <a:p>
                      <a:pPr algn="ctr"/>
                      <a:r>
                        <a:rPr lang="en-GB" dirty="0"/>
                        <a:t>0.36</a:t>
                      </a:r>
                    </a:p>
                  </a:txBody>
                  <a:tcPr/>
                </a:tc>
                <a:extLst>
                  <a:ext uri="{0D108BD9-81ED-4DB2-BD59-A6C34878D82A}">
                    <a16:rowId xmlns:a16="http://schemas.microsoft.com/office/drawing/2014/main" val="175371934"/>
                  </a:ext>
                </a:extLst>
              </a:tr>
              <a:tr h="370840">
                <a:tc>
                  <a:txBody>
                    <a:bodyPr/>
                    <a:lstStyle/>
                    <a:p>
                      <a:pPr algn="ctr"/>
                      <a:r>
                        <a:rPr lang="en-GB" dirty="0"/>
                        <a:t>3</a:t>
                      </a:r>
                    </a:p>
                  </a:txBody>
                  <a:tcPr/>
                </a:tc>
                <a:tc>
                  <a:txBody>
                    <a:bodyPr/>
                    <a:lstStyle/>
                    <a:p>
                      <a:pPr algn="ctr"/>
                      <a:r>
                        <a:rPr lang="en-GB" dirty="0"/>
                        <a:t>2700</a:t>
                      </a:r>
                    </a:p>
                  </a:txBody>
                  <a:tcPr/>
                </a:tc>
                <a:tc>
                  <a:txBody>
                    <a:bodyPr/>
                    <a:lstStyle/>
                    <a:p>
                      <a:pPr algn="ctr"/>
                      <a:r>
                        <a:rPr lang="en-GB" dirty="0"/>
                        <a:t>3000</a:t>
                      </a:r>
                    </a:p>
                  </a:txBody>
                  <a:tcPr/>
                </a:tc>
                <a:tc>
                  <a:txBody>
                    <a:bodyPr/>
                    <a:lstStyle/>
                    <a:p>
                      <a:pPr algn="ctr"/>
                      <a:r>
                        <a:rPr lang="en-GB" dirty="0"/>
                        <a:t>13.18</a:t>
                      </a:r>
                    </a:p>
                  </a:txBody>
                  <a:tcPr/>
                </a:tc>
                <a:tc>
                  <a:txBody>
                    <a:bodyPr/>
                    <a:lstStyle/>
                    <a:p>
                      <a:pPr algn="ctr"/>
                      <a:r>
                        <a:rPr lang="en-GB" dirty="0"/>
                        <a:t>0.14</a:t>
                      </a:r>
                    </a:p>
                  </a:txBody>
                  <a:tcPr/>
                </a:tc>
                <a:extLst>
                  <a:ext uri="{0D108BD9-81ED-4DB2-BD59-A6C34878D82A}">
                    <a16:rowId xmlns:a16="http://schemas.microsoft.com/office/drawing/2014/main" val="881618243"/>
                  </a:ext>
                </a:extLst>
              </a:tr>
            </a:tbl>
          </a:graphicData>
        </a:graphic>
      </p:graphicFrame>
      <p:sp>
        <p:nvSpPr>
          <p:cNvPr id="8" name="TextBox 7">
            <a:extLst>
              <a:ext uri="{FF2B5EF4-FFF2-40B4-BE49-F238E27FC236}">
                <a16:creationId xmlns:a16="http://schemas.microsoft.com/office/drawing/2014/main" id="{09EA968B-FB1A-3342-9593-ABE09D4C8C92}"/>
              </a:ext>
            </a:extLst>
          </p:cNvPr>
          <p:cNvSpPr txBox="1"/>
          <p:nvPr/>
        </p:nvSpPr>
        <p:spPr>
          <a:xfrm>
            <a:off x="6419412" y="5065088"/>
            <a:ext cx="4532234" cy="830997"/>
          </a:xfrm>
          <a:prstGeom prst="rect">
            <a:avLst/>
          </a:prstGeom>
          <a:noFill/>
        </p:spPr>
        <p:txBody>
          <a:bodyPr wrap="square" rtlCol="0">
            <a:spAutoFit/>
          </a:bodyPr>
          <a:lstStyle/>
          <a:p>
            <a:r>
              <a:rPr lang="en-GB" sz="2400" dirty="0"/>
              <a:t>No evidence that the effect of Aspect is significant.</a:t>
            </a:r>
          </a:p>
        </p:txBody>
      </p:sp>
      <p:pic>
        <p:nvPicPr>
          <p:cNvPr id="6" name="Picture 5">
            <a:extLst>
              <a:ext uri="{FF2B5EF4-FFF2-40B4-BE49-F238E27FC236}">
                <a16:creationId xmlns:a16="http://schemas.microsoft.com/office/drawing/2014/main" id="{7732E412-9ED5-0745-BED7-77DC4ED336A7}"/>
              </a:ext>
            </a:extLst>
          </p:cNvPr>
          <p:cNvPicPr>
            <a:picLocks noChangeAspect="1"/>
          </p:cNvPicPr>
          <p:nvPr/>
        </p:nvPicPr>
        <p:blipFill>
          <a:blip r:embed="rId2"/>
          <a:stretch>
            <a:fillRect/>
          </a:stretch>
        </p:blipFill>
        <p:spPr>
          <a:xfrm>
            <a:off x="596900" y="2671763"/>
            <a:ext cx="5499100" cy="3505200"/>
          </a:xfrm>
          <a:prstGeom prst="rect">
            <a:avLst/>
          </a:prstGeom>
        </p:spPr>
      </p:pic>
    </p:spTree>
    <p:extLst>
      <p:ext uri="{BB962C8B-B14F-4D97-AF65-F5344CB8AC3E}">
        <p14:creationId xmlns:p14="http://schemas.microsoft.com/office/powerpoint/2010/main" val="179560520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41EEA-7CE4-764B-8A41-D388322825F5}"/>
              </a:ext>
            </a:extLst>
          </p:cNvPr>
          <p:cNvSpPr>
            <a:spLocks noGrp="1"/>
          </p:cNvSpPr>
          <p:nvPr>
            <p:ph type="title"/>
          </p:nvPr>
        </p:nvSpPr>
        <p:spPr/>
        <p:txBody>
          <a:bodyPr/>
          <a:lstStyle/>
          <a:p>
            <a:r>
              <a:rPr lang="en-GB" dirty="0">
                <a:solidFill>
                  <a:srgbClr val="00B0F0"/>
                </a:solidFill>
              </a:rPr>
              <a:t>The role of the initial threshold: testing for “narrow” effects</a:t>
            </a:r>
          </a:p>
        </p:txBody>
      </p:sp>
      <p:sp>
        <p:nvSpPr>
          <p:cNvPr id="3" name="Content Placeholder 2">
            <a:extLst>
              <a:ext uri="{FF2B5EF4-FFF2-40B4-BE49-F238E27FC236}">
                <a16:creationId xmlns:a16="http://schemas.microsoft.com/office/drawing/2014/main" id="{CE8601D2-E070-C549-8F9C-E97086630C8E}"/>
              </a:ext>
            </a:extLst>
          </p:cNvPr>
          <p:cNvSpPr>
            <a:spLocks noGrp="1"/>
          </p:cNvSpPr>
          <p:nvPr>
            <p:ph idx="1"/>
          </p:nvPr>
        </p:nvSpPr>
        <p:spPr/>
        <p:txBody>
          <a:bodyPr>
            <a:normAutofit/>
          </a:bodyPr>
          <a:lstStyle/>
          <a:p>
            <a:pPr>
              <a:lnSpc>
                <a:spcPct val="150000"/>
              </a:lnSpc>
            </a:pPr>
            <a:r>
              <a:rPr lang="en-GB" sz="2400" dirty="0"/>
              <a:t>Setting the initial threshold at </a:t>
            </a:r>
            <a:r>
              <a:rPr lang="en-GB" sz="2400" dirty="0">
                <a:solidFill>
                  <a:srgbClr val="00B050"/>
                </a:solidFill>
              </a:rPr>
              <a:t>0.15</a:t>
            </a:r>
            <a:r>
              <a:rPr lang="en-GB" sz="2400" dirty="0"/>
              <a:t>:</a:t>
            </a:r>
            <a:endParaRPr lang="en-GB" sz="2400" dirty="0">
              <a:solidFill>
                <a:srgbClr val="00B050"/>
              </a:solidFill>
            </a:endParaRPr>
          </a:p>
        </p:txBody>
      </p:sp>
      <p:graphicFrame>
        <p:nvGraphicFramePr>
          <p:cNvPr id="7" name="Table 6">
            <a:extLst>
              <a:ext uri="{FF2B5EF4-FFF2-40B4-BE49-F238E27FC236}">
                <a16:creationId xmlns:a16="http://schemas.microsoft.com/office/drawing/2014/main" id="{8D1A7768-ABEA-6844-81B8-A0D973C1C183}"/>
              </a:ext>
            </a:extLst>
          </p:cNvPr>
          <p:cNvGraphicFramePr>
            <a:graphicFrameLocks noGrp="1"/>
          </p:cNvGraphicFramePr>
          <p:nvPr>
            <p:extLst>
              <p:ext uri="{D42A27DB-BD31-4B8C-83A1-F6EECF244321}">
                <p14:modId xmlns:p14="http://schemas.microsoft.com/office/powerpoint/2010/main" val="99969742"/>
              </p:ext>
            </p:extLst>
          </p:nvPr>
        </p:nvGraphicFramePr>
        <p:xfrm>
          <a:off x="6614509" y="3074194"/>
          <a:ext cx="5330497" cy="1112520"/>
        </p:xfrm>
        <a:graphic>
          <a:graphicData uri="http://schemas.openxmlformats.org/drawingml/2006/table">
            <a:tbl>
              <a:tblPr firstRow="1" bandRow="1">
                <a:tableStyleId>{0505E3EF-67EA-436B-97B2-0124C06EBD24}</a:tableStyleId>
              </a:tblPr>
              <a:tblGrid>
                <a:gridCol w="1198076">
                  <a:extLst>
                    <a:ext uri="{9D8B030D-6E8A-4147-A177-3AD203B41FA5}">
                      <a16:colId xmlns:a16="http://schemas.microsoft.com/office/drawing/2014/main" val="609074821"/>
                    </a:ext>
                  </a:extLst>
                </a:gridCol>
                <a:gridCol w="1493886">
                  <a:extLst>
                    <a:ext uri="{9D8B030D-6E8A-4147-A177-3AD203B41FA5}">
                      <a16:colId xmlns:a16="http://schemas.microsoft.com/office/drawing/2014/main" val="2154667342"/>
                    </a:ext>
                  </a:extLst>
                </a:gridCol>
                <a:gridCol w="1198179">
                  <a:extLst>
                    <a:ext uri="{9D8B030D-6E8A-4147-A177-3AD203B41FA5}">
                      <a16:colId xmlns:a16="http://schemas.microsoft.com/office/drawing/2014/main" val="317696405"/>
                    </a:ext>
                  </a:extLst>
                </a:gridCol>
                <a:gridCol w="1440356">
                  <a:extLst>
                    <a:ext uri="{9D8B030D-6E8A-4147-A177-3AD203B41FA5}">
                      <a16:colId xmlns:a16="http://schemas.microsoft.com/office/drawing/2014/main" val="1200411358"/>
                    </a:ext>
                  </a:extLst>
                </a:gridCol>
              </a:tblGrid>
              <a:tr h="370840">
                <a:tc>
                  <a:txBody>
                    <a:bodyPr/>
                    <a:lstStyle/>
                    <a:p>
                      <a:pPr algn="ctr"/>
                      <a:r>
                        <a:rPr lang="en-GB" dirty="0"/>
                        <a:t>Cluster N</a:t>
                      </a:r>
                    </a:p>
                  </a:txBody>
                  <a:tcPr/>
                </a:tc>
                <a:tc>
                  <a:txBody>
                    <a:bodyPr/>
                    <a:lstStyle/>
                    <a:p>
                      <a:pPr algn="ctr"/>
                      <a:r>
                        <a:rPr lang="en-GB" dirty="0"/>
                        <a:t>Start time</a:t>
                      </a:r>
                    </a:p>
                  </a:txBody>
                  <a:tcPr/>
                </a:tc>
                <a:tc>
                  <a:txBody>
                    <a:bodyPr/>
                    <a:lstStyle/>
                    <a:p>
                      <a:pPr algn="ctr"/>
                      <a:r>
                        <a:rPr lang="en-GB" dirty="0"/>
                        <a:t>End time</a:t>
                      </a:r>
                    </a:p>
                  </a:txBody>
                  <a:tcPr/>
                </a:tc>
                <a:tc>
                  <a:txBody>
                    <a:bodyPr/>
                    <a:lstStyle/>
                    <a:p>
                      <a:pPr algn="ctr"/>
                      <a:r>
                        <a:rPr lang="en-GB" dirty="0"/>
                        <a:t>Sum </a:t>
                      </a:r>
                      <a:r>
                        <a:rPr lang="en-GB" i="1" dirty="0"/>
                        <a:t>t</a:t>
                      </a:r>
                    </a:p>
                  </a:txBody>
                  <a:tcPr/>
                </a:tc>
                <a:extLst>
                  <a:ext uri="{0D108BD9-81ED-4DB2-BD59-A6C34878D82A}">
                    <a16:rowId xmlns:a16="http://schemas.microsoft.com/office/drawing/2014/main" val="2586178024"/>
                  </a:ext>
                </a:extLst>
              </a:tr>
              <a:tr h="370840">
                <a:tc>
                  <a:txBody>
                    <a:bodyPr/>
                    <a:lstStyle/>
                    <a:p>
                      <a:pPr algn="ctr"/>
                      <a:r>
                        <a:rPr lang="en-GB" dirty="0"/>
                        <a:t>1</a:t>
                      </a:r>
                    </a:p>
                  </a:txBody>
                  <a:tcPr/>
                </a:tc>
                <a:tc>
                  <a:txBody>
                    <a:bodyPr/>
                    <a:lstStyle/>
                    <a:p>
                      <a:pPr algn="ctr"/>
                      <a:r>
                        <a:rPr lang="en-GB" dirty="0"/>
                        <a:t>1250</a:t>
                      </a:r>
                    </a:p>
                  </a:txBody>
                  <a:tcPr/>
                </a:tc>
                <a:tc>
                  <a:txBody>
                    <a:bodyPr/>
                    <a:lstStyle/>
                    <a:p>
                      <a:pPr algn="ctr"/>
                      <a:r>
                        <a:rPr lang="en-GB" dirty="0"/>
                        <a:t>2550</a:t>
                      </a:r>
                    </a:p>
                  </a:txBody>
                  <a:tcPr/>
                </a:tc>
                <a:tc>
                  <a:txBody>
                    <a:bodyPr/>
                    <a:lstStyle/>
                    <a:p>
                      <a:pPr algn="ctr"/>
                      <a:r>
                        <a:rPr lang="en-GB" dirty="0"/>
                        <a:t>49.11</a:t>
                      </a:r>
                    </a:p>
                  </a:txBody>
                  <a:tcPr/>
                </a:tc>
                <a:extLst>
                  <a:ext uri="{0D108BD9-81ED-4DB2-BD59-A6C34878D82A}">
                    <a16:rowId xmlns:a16="http://schemas.microsoft.com/office/drawing/2014/main" val="525686287"/>
                  </a:ext>
                </a:extLst>
              </a:tr>
              <a:tr h="370840">
                <a:tc>
                  <a:txBody>
                    <a:bodyPr/>
                    <a:lstStyle/>
                    <a:p>
                      <a:pPr algn="ctr"/>
                      <a:r>
                        <a:rPr lang="en-GB" dirty="0"/>
                        <a:t>2</a:t>
                      </a:r>
                    </a:p>
                  </a:txBody>
                  <a:tcPr/>
                </a:tc>
                <a:tc>
                  <a:txBody>
                    <a:bodyPr/>
                    <a:lstStyle/>
                    <a:p>
                      <a:pPr algn="ctr"/>
                      <a:r>
                        <a:rPr lang="en-GB" dirty="0"/>
                        <a:t>2650</a:t>
                      </a:r>
                    </a:p>
                  </a:txBody>
                  <a:tcPr/>
                </a:tc>
                <a:tc>
                  <a:txBody>
                    <a:bodyPr/>
                    <a:lstStyle/>
                    <a:p>
                      <a:pPr algn="ctr"/>
                      <a:r>
                        <a:rPr lang="en-GB" dirty="0"/>
                        <a:t>3000</a:t>
                      </a:r>
                    </a:p>
                  </a:txBody>
                  <a:tcPr/>
                </a:tc>
                <a:tc>
                  <a:txBody>
                    <a:bodyPr/>
                    <a:lstStyle/>
                    <a:p>
                      <a:pPr algn="ctr"/>
                      <a:r>
                        <a:rPr lang="en-GB" dirty="0"/>
                        <a:t>15.11</a:t>
                      </a:r>
                    </a:p>
                  </a:txBody>
                  <a:tcPr/>
                </a:tc>
                <a:extLst>
                  <a:ext uri="{0D108BD9-81ED-4DB2-BD59-A6C34878D82A}">
                    <a16:rowId xmlns:a16="http://schemas.microsoft.com/office/drawing/2014/main" val="175371934"/>
                  </a:ext>
                </a:extLst>
              </a:tr>
            </a:tbl>
          </a:graphicData>
        </a:graphic>
      </p:graphicFrame>
      <p:pic>
        <p:nvPicPr>
          <p:cNvPr id="6" name="Picture 5">
            <a:extLst>
              <a:ext uri="{FF2B5EF4-FFF2-40B4-BE49-F238E27FC236}">
                <a16:creationId xmlns:a16="http://schemas.microsoft.com/office/drawing/2014/main" id="{B250F37D-C9BD-3447-B1F6-3A7F1311BC91}"/>
              </a:ext>
            </a:extLst>
          </p:cNvPr>
          <p:cNvPicPr>
            <a:picLocks noChangeAspect="1"/>
          </p:cNvPicPr>
          <p:nvPr/>
        </p:nvPicPr>
        <p:blipFill>
          <a:blip r:embed="rId2"/>
          <a:stretch>
            <a:fillRect/>
          </a:stretch>
        </p:blipFill>
        <p:spPr>
          <a:xfrm>
            <a:off x="838200" y="2671763"/>
            <a:ext cx="5499100" cy="3505200"/>
          </a:xfrm>
          <a:prstGeom prst="rect">
            <a:avLst/>
          </a:prstGeom>
        </p:spPr>
      </p:pic>
    </p:spTree>
    <p:extLst>
      <p:ext uri="{BB962C8B-B14F-4D97-AF65-F5344CB8AC3E}">
        <p14:creationId xmlns:p14="http://schemas.microsoft.com/office/powerpoint/2010/main" val="426595952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41EEA-7CE4-764B-8A41-D388322825F5}"/>
              </a:ext>
            </a:extLst>
          </p:cNvPr>
          <p:cNvSpPr>
            <a:spLocks noGrp="1"/>
          </p:cNvSpPr>
          <p:nvPr>
            <p:ph type="title"/>
          </p:nvPr>
        </p:nvSpPr>
        <p:spPr/>
        <p:txBody>
          <a:bodyPr/>
          <a:lstStyle/>
          <a:p>
            <a:r>
              <a:rPr lang="en-GB" dirty="0">
                <a:solidFill>
                  <a:srgbClr val="00B0F0"/>
                </a:solidFill>
              </a:rPr>
              <a:t>The role of the initial threshold: testing for “narrow” effects</a:t>
            </a:r>
          </a:p>
        </p:txBody>
      </p:sp>
      <p:sp>
        <p:nvSpPr>
          <p:cNvPr id="3" name="Content Placeholder 2">
            <a:extLst>
              <a:ext uri="{FF2B5EF4-FFF2-40B4-BE49-F238E27FC236}">
                <a16:creationId xmlns:a16="http://schemas.microsoft.com/office/drawing/2014/main" id="{CE8601D2-E070-C549-8F9C-E97086630C8E}"/>
              </a:ext>
            </a:extLst>
          </p:cNvPr>
          <p:cNvSpPr>
            <a:spLocks noGrp="1"/>
          </p:cNvSpPr>
          <p:nvPr>
            <p:ph idx="1"/>
          </p:nvPr>
        </p:nvSpPr>
        <p:spPr/>
        <p:txBody>
          <a:bodyPr>
            <a:normAutofit/>
          </a:bodyPr>
          <a:lstStyle/>
          <a:p>
            <a:pPr>
              <a:lnSpc>
                <a:spcPct val="150000"/>
              </a:lnSpc>
            </a:pPr>
            <a:r>
              <a:rPr lang="en-GB" sz="2400" dirty="0"/>
              <a:t>Setting the initial threshold at </a:t>
            </a:r>
            <a:r>
              <a:rPr lang="en-GB" sz="2400" dirty="0">
                <a:solidFill>
                  <a:srgbClr val="00B050"/>
                </a:solidFill>
              </a:rPr>
              <a:t>0.15</a:t>
            </a:r>
            <a:r>
              <a:rPr lang="en-GB" sz="2400" dirty="0"/>
              <a:t>:</a:t>
            </a:r>
            <a:endParaRPr lang="en-GB" sz="2400" dirty="0">
              <a:solidFill>
                <a:srgbClr val="00B050"/>
              </a:solidFill>
            </a:endParaRPr>
          </a:p>
        </p:txBody>
      </p:sp>
      <p:graphicFrame>
        <p:nvGraphicFramePr>
          <p:cNvPr id="7" name="Table 6">
            <a:extLst>
              <a:ext uri="{FF2B5EF4-FFF2-40B4-BE49-F238E27FC236}">
                <a16:creationId xmlns:a16="http://schemas.microsoft.com/office/drawing/2014/main" id="{8D1A7768-ABEA-6844-81B8-A0D973C1C183}"/>
              </a:ext>
            </a:extLst>
          </p:cNvPr>
          <p:cNvGraphicFramePr>
            <a:graphicFrameLocks noGrp="1"/>
          </p:cNvGraphicFramePr>
          <p:nvPr>
            <p:extLst>
              <p:ext uri="{D42A27DB-BD31-4B8C-83A1-F6EECF244321}">
                <p14:modId xmlns:p14="http://schemas.microsoft.com/office/powerpoint/2010/main" val="2503106869"/>
              </p:ext>
            </p:extLst>
          </p:nvPr>
        </p:nvGraphicFramePr>
        <p:xfrm>
          <a:off x="6419412" y="2941003"/>
          <a:ext cx="5330497" cy="1112520"/>
        </p:xfrm>
        <a:graphic>
          <a:graphicData uri="http://schemas.openxmlformats.org/drawingml/2006/table">
            <a:tbl>
              <a:tblPr firstRow="1" bandRow="1">
                <a:tableStyleId>{0505E3EF-67EA-436B-97B2-0124C06EBD24}</a:tableStyleId>
              </a:tblPr>
              <a:tblGrid>
                <a:gridCol w="1100740">
                  <a:extLst>
                    <a:ext uri="{9D8B030D-6E8A-4147-A177-3AD203B41FA5}">
                      <a16:colId xmlns:a16="http://schemas.microsoft.com/office/drawing/2014/main" val="609074821"/>
                    </a:ext>
                  </a:extLst>
                </a:gridCol>
                <a:gridCol w="1198179">
                  <a:extLst>
                    <a:ext uri="{9D8B030D-6E8A-4147-A177-3AD203B41FA5}">
                      <a16:colId xmlns:a16="http://schemas.microsoft.com/office/drawing/2014/main" val="2154667342"/>
                    </a:ext>
                  </a:extLst>
                </a:gridCol>
                <a:gridCol w="1166648">
                  <a:extLst>
                    <a:ext uri="{9D8B030D-6E8A-4147-A177-3AD203B41FA5}">
                      <a16:colId xmlns:a16="http://schemas.microsoft.com/office/drawing/2014/main" val="317696405"/>
                    </a:ext>
                  </a:extLst>
                </a:gridCol>
                <a:gridCol w="977462">
                  <a:extLst>
                    <a:ext uri="{9D8B030D-6E8A-4147-A177-3AD203B41FA5}">
                      <a16:colId xmlns:a16="http://schemas.microsoft.com/office/drawing/2014/main" val="1200411358"/>
                    </a:ext>
                  </a:extLst>
                </a:gridCol>
                <a:gridCol w="887468">
                  <a:extLst>
                    <a:ext uri="{9D8B030D-6E8A-4147-A177-3AD203B41FA5}">
                      <a16:colId xmlns:a16="http://schemas.microsoft.com/office/drawing/2014/main" val="168299851"/>
                    </a:ext>
                  </a:extLst>
                </a:gridCol>
              </a:tblGrid>
              <a:tr h="370840">
                <a:tc>
                  <a:txBody>
                    <a:bodyPr/>
                    <a:lstStyle/>
                    <a:p>
                      <a:pPr algn="ctr"/>
                      <a:r>
                        <a:rPr lang="en-GB" dirty="0"/>
                        <a:t>Cluster N</a:t>
                      </a:r>
                    </a:p>
                  </a:txBody>
                  <a:tcPr/>
                </a:tc>
                <a:tc>
                  <a:txBody>
                    <a:bodyPr/>
                    <a:lstStyle/>
                    <a:p>
                      <a:pPr algn="ctr"/>
                      <a:r>
                        <a:rPr lang="en-GB" dirty="0"/>
                        <a:t>Start time</a:t>
                      </a:r>
                    </a:p>
                  </a:txBody>
                  <a:tcPr/>
                </a:tc>
                <a:tc>
                  <a:txBody>
                    <a:bodyPr/>
                    <a:lstStyle/>
                    <a:p>
                      <a:pPr algn="ctr"/>
                      <a:r>
                        <a:rPr lang="en-GB" dirty="0"/>
                        <a:t>End time</a:t>
                      </a:r>
                    </a:p>
                  </a:txBody>
                  <a:tcPr/>
                </a:tc>
                <a:tc>
                  <a:txBody>
                    <a:bodyPr/>
                    <a:lstStyle/>
                    <a:p>
                      <a:pPr algn="ctr"/>
                      <a:r>
                        <a:rPr lang="en-GB" dirty="0"/>
                        <a:t>Sum </a:t>
                      </a:r>
                      <a:r>
                        <a:rPr lang="en-GB" i="1" dirty="0"/>
                        <a:t>t</a:t>
                      </a:r>
                    </a:p>
                  </a:txBody>
                  <a:tcPr/>
                </a:tc>
                <a:tc>
                  <a:txBody>
                    <a:bodyPr/>
                    <a:lstStyle/>
                    <a:p>
                      <a:pPr algn="ctr"/>
                      <a:r>
                        <a:rPr lang="en-GB" i="1" dirty="0"/>
                        <a:t>p</a:t>
                      </a:r>
                    </a:p>
                  </a:txBody>
                  <a:tcPr/>
                </a:tc>
                <a:extLst>
                  <a:ext uri="{0D108BD9-81ED-4DB2-BD59-A6C34878D82A}">
                    <a16:rowId xmlns:a16="http://schemas.microsoft.com/office/drawing/2014/main" val="2586178024"/>
                  </a:ext>
                </a:extLst>
              </a:tr>
              <a:tr h="370840">
                <a:tc>
                  <a:txBody>
                    <a:bodyPr/>
                    <a:lstStyle/>
                    <a:p>
                      <a:pPr algn="ctr"/>
                      <a:r>
                        <a:rPr lang="en-GB" dirty="0"/>
                        <a:t>1</a:t>
                      </a:r>
                    </a:p>
                  </a:txBody>
                  <a:tcPr/>
                </a:tc>
                <a:tc>
                  <a:txBody>
                    <a:bodyPr/>
                    <a:lstStyle/>
                    <a:p>
                      <a:pPr algn="ctr"/>
                      <a:r>
                        <a:rPr lang="en-GB" dirty="0"/>
                        <a:t>1200</a:t>
                      </a:r>
                    </a:p>
                  </a:txBody>
                  <a:tcPr/>
                </a:tc>
                <a:tc>
                  <a:txBody>
                    <a:bodyPr/>
                    <a:lstStyle/>
                    <a:p>
                      <a:pPr algn="ctr"/>
                      <a:r>
                        <a:rPr lang="en-GB" dirty="0"/>
                        <a:t>2550</a:t>
                      </a:r>
                    </a:p>
                  </a:txBody>
                  <a:tcPr/>
                </a:tc>
                <a:tc>
                  <a:txBody>
                    <a:bodyPr/>
                    <a:lstStyle/>
                    <a:p>
                      <a:pPr algn="ctr"/>
                      <a:r>
                        <a:rPr lang="en-GB" dirty="0"/>
                        <a:t>52.07</a:t>
                      </a:r>
                    </a:p>
                  </a:txBody>
                  <a:tcPr/>
                </a:tc>
                <a:tc>
                  <a:txBody>
                    <a:bodyPr/>
                    <a:lstStyle/>
                    <a:p>
                      <a:pPr algn="ctr"/>
                      <a:r>
                        <a:rPr lang="en-GB" b="1" dirty="0">
                          <a:solidFill>
                            <a:srgbClr val="00B050"/>
                          </a:solidFill>
                        </a:rPr>
                        <a:t>0.037</a:t>
                      </a:r>
                      <a:r>
                        <a:rPr lang="en-GB" b="1" dirty="0">
                          <a:solidFill>
                            <a:schemeClr val="tx1"/>
                          </a:solidFill>
                        </a:rPr>
                        <a:t>*</a:t>
                      </a:r>
                    </a:p>
                  </a:txBody>
                  <a:tcPr/>
                </a:tc>
                <a:extLst>
                  <a:ext uri="{0D108BD9-81ED-4DB2-BD59-A6C34878D82A}">
                    <a16:rowId xmlns:a16="http://schemas.microsoft.com/office/drawing/2014/main" val="525686287"/>
                  </a:ext>
                </a:extLst>
              </a:tr>
              <a:tr h="370840">
                <a:tc>
                  <a:txBody>
                    <a:bodyPr/>
                    <a:lstStyle/>
                    <a:p>
                      <a:pPr algn="ctr"/>
                      <a:r>
                        <a:rPr lang="en-GB" dirty="0"/>
                        <a:t>2</a:t>
                      </a:r>
                    </a:p>
                  </a:txBody>
                  <a:tcPr/>
                </a:tc>
                <a:tc>
                  <a:txBody>
                    <a:bodyPr/>
                    <a:lstStyle/>
                    <a:p>
                      <a:pPr algn="ctr"/>
                      <a:r>
                        <a:rPr lang="en-GB" dirty="0"/>
                        <a:t>2650</a:t>
                      </a:r>
                    </a:p>
                  </a:txBody>
                  <a:tcPr/>
                </a:tc>
                <a:tc>
                  <a:txBody>
                    <a:bodyPr/>
                    <a:lstStyle/>
                    <a:p>
                      <a:pPr algn="ctr"/>
                      <a:r>
                        <a:rPr lang="en-GB" dirty="0"/>
                        <a:t>2200</a:t>
                      </a:r>
                    </a:p>
                  </a:txBody>
                  <a:tcPr/>
                </a:tc>
                <a:tc>
                  <a:txBody>
                    <a:bodyPr/>
                    <a:lstStyle/>
                    <a:p>
                      <a:pPr algn="ctr"/>
                      <a:r>
                        <a:rPr lang="en-GB" dirty="0"/>
                        <a:t>15.39</a:t>
                      </a:r>
                    </a:p>
                  </a:txBody>
                  <a:tcPr/>
                </a:tc>
                <a:tc>
                  <a:txBody>
                    <a:bodyPr/>
                    <a:lstStyle/>
                    <a:p>
                      <a:pPr algn="ctr"/>
                      <a:r>
                        <a:rPr lang="en-GB" dirty="0"/>
                        <a:t>0.28</a:t>
                      </a:r>
                    </a:p>
                  </a:txBody>
                  <a:tcPr/>
                </a:tc>
                <a:extLst>
                  <a:ext uri="{0D108BD9-81ED-4DB2-BD59-A6C34878D82A}">
                    <a16:rowId xmlns:a16="http://schemas.microsoft.com/office/drawing/2014/main" val="175371934"/>
                  </a:ext>
                </a:extLst>
              </a:tr>
            </a:tbl>
          </a:graphicData>
        </a:graphic>
      </p:graphicFrame>
      <p:sp>
        <p:nvSpPr>
          <p:cNvPr id="8" name="TextBox 7">
            <a:extLst>
              <a:ext uri="{FF2B5EF4-FFF2-40B4-BE49-F238E27FC236}">
                <a16:creationId xmlns:a16="http://schemas.microsoft.com/office/drawing/2014/main" id="{00877E06-3452-2248-8A2B-04F2F627459D}"/>
              </a:ext>
            </a:extLst>
          </p:cNvPr>
          <p:cNvSpPr txBox="1"/>
          <p:nvPr/>
        </p:nvSpPr>
        <p:spPr>
          <a:xfrm>
            <a:off x="6698956" y="4653577"/>
            <a:ext cx="4375300" cy="461665"/>
          </a:xfrm>
          <a:prstGeom prst="rect">
            <a:avLst/>
          </a:prstGeom>
          <a:noFill/>
        </p:spPr>
        <p:txBody>
          <a:bodyPr wrap="none" rtlCol="0">
            <a:spAutoFit/>
          </a:bodyPr>
          <a:lstStyle/>
          <a:p>
            <a:r>
              <a:rPr lang="en-GB" sz="2400" dirty="0"/>
              <a:t>The effect of Aspect is significant!</a:t>
            </a:r>
          </a:p>
        </p:txBody>
      </p:sp>
      <p:pic>
        <p:nvPicPr>
          <p:cNvPr id="10" name="Picture 9">
            <a:extLst>
              <a:ext uri="{FF2B5EF4-FFF2-40B4-BE49-F238E27FC236}">
                <a16:creationId xmlns:a16="http://schemas.microsoft.com/office/drawing/2014/main" id="{C40A8CE0-795A-3F42-8EEF-05137552DB89}"/>
              </a:ext>
            </a:extLst>
          </p:cNvPr>
          <p:cNvPicPr>
            <a:picLocks noChangeAspect="1"/>
          </p:cNvPicPr>
          <p:nvPr/>
        </p:nvPicPr>
        <p:blipFill>
          <a:blip r:embed="rId2"/>
          <a:stretch>
            <a:fillRect/>
          </a:stretch>
        </p:blipFill>
        <p:spPr>
          <a:xfrm>
            <a:off x="838200" y="2941003"/>
            <a:ext cx="5499100" cy="3505200"/>
          </a:xfrm>
          <a:prstGeom prst="rect">
            <a:avLst/>
          </a:prstGeom>
        </p:spPr>
      </p:pic>
    </p:spTree>
    <p:extLst>
      <p:ext uri="{BB962C8B-B14F-4D97-AF65-F5344CB8AC3E}">
        <p14:creationId xmlns:p14="http://schemas.microsoft.com/office/powerpoint/2010/main" val="180308015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41EEA-7CE4-764B-8A41-D388322825F5}"/>
              </a:ext>
            </a:extLst>
          </p:cNvPr>
          <p:cNvSpPr>
            <a:spLocks noGrp="1"/>
          </p:cNvSpPr>
          <p:nvPr>
            <p:ph type="title"/>
          </p:nvPr>
        </p:nvSpPr>
        <p:spPr/>
        <p:txBody>
          <a:bodyPr/>
          <a:lstStyle/>
          <a:p>
            <a:r>
              <a:rPr lang="en-GB" dirty="0">
                <a:solidFill>
                  <a:srgbClr val="00B0F0"/>
                </a:solidFill>
              </a:rPr>
              <a:t>Testing for interactions</a:t>
            </a:r>
          </a:p>
        </p:txBody>
      </p:sp>
      <p:sp>
        <p:nvSpPr>
          <p:cNvPr id="3" name="Content Placeholder 2">
            <a:extLst>
              <a:ext uri="{FF2B5EF4-FFF2-40B4-BE49-F238E27FC236}">
                <a16:creationId xmlns:a16="http://schemas.microsoft.com/office/drawing/2014/main" id="{CE8601D2-E070-C549-8F9C-E97086630C8E}"/>
              </a:ext>
            </a:extLst>
          </p:cNvPr>
          <p:cNvSpPr>
            <a:spLocks noGrp="1"/>
          </p:cNvSpPr>
          <p:nvPr>
            <p:ph idx="1"/>
          </p:nvPr>
        </p:nvSpPr>
        <p:spPr/>
        <p:txBody>
          <a:bodyPr>
            <a:normAutofit/>
          </a:bodyPr>
          <a:lstStyle/>
          <a:p>
            <a:pPr>
              <a:lnSpc>
                <a:spcPct val="150000"/>
              </a:lnSpc>
            </a:pPr>
            <a:r>
              <a:rPr lang="en-GB" dirty="0"/>
              <a:t>The CPB analysis can also be used to test for the </a:t>
            </a:r>
            <a:r>
              <a:rPr lang="en-GB" dirty="0">
                <a:solidFill>
                  <a:srgbClr val="00B050"/>
                </a:solidFill>
              </a:rPr>
              <a:t>interactions</a:t>
            </a:r>
            <a:r>
              <a:rPr lang="en-GB" dirty="0"/>
              <a:t> of multiple predictors. </a:t>
            </a:r>
          </a:p>
          <a:p>
            <a:pPr>
              <a:lnSpc>
                <a:spcPct val="150000"/>
              </a:lnSpc>
            </a:pPr>
            <a:r>
              <a:rPr lang="en-GB" dirty="0"/>
              <a:t>In other words, we can test whether the effect of one condition depends on the value of another condition.</a:t>
            </a:r>
          </a:p>
        </p:txBody>
      </p:sp>
    </p:spTree>
    <p:extLst>
      <p:ext uri="{BB962C8B-B14F-4D97-AF65-F5344CB8AC3E}">
        <p14:creationId xmlns:p14="http://schemas.microsoft.com/office/powerpoint/2010/main" val="220848681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41EEA-7CE4-764B-8A41-D388322825F5}"/>
              </a:ext>
            </a:extLst>
          </p:cNvPr>
          <p:cNvSpPr>
            <a:spLocks noGrp="1"/>
          </p:cNvSpPr>
          <p:nvPr>
            <p:ph type="title"/>
          </p:nvPr>
        </p:nvSpPr>
        <p:spPr/>
        <p:txBody>
          <a:bodyPr/>
          <a:lstStyle/>
          <a:p>
            <a:r>
              <a:rPr lang="en-GB" dirty="0">
                <a:solidFill>
                  <a:srgbClr val="00B0F0"/>
                </a:solidFill>
              </a:rPr>
              <a:t>Testing for interactions</a:t>
            </a:r>
          </a:p>
        </p:txBody>
      </p:sp>
      <p:sp>
        <p:nvSpPr>
          <p:cNvPr id="3" name="Content Placeholder 2">
            <a:extLst>
              <a:ext uri="{FF2B5EF4-FFF2-40B4-BE49-F238E27FC236}">
                <a16:creationId xmlns:a16="http://schemas.microsoft.com/office/drawing/2014/main" id="{CE8601D2-E070-C549-8F9C-E97086630C8E}"/>
              </a:ext>
            </a:extLst>
          </p:cNvPr>
          <p:cNvSpPr>
            <a:spLocks noGrp="1"/>
          </p:cNvSpPr>
          <p:nvPr>
            <p:ph idx="1"/>
          </p:nvPr>
        </p:nvSpPr>
        <p:spPr>
          <a:xfrm>
            <a:off x="838200" y="1387366"/>
            <a:ext cx="10515600" cy="5360275"/>
          </a:xfrm>
        </p:spPr>
        <p:txBody>
          <a:bodyPr>
            <a:normAutofit fontScale="92500" lnSpcReduction="10000"/>
          </a:bodyPr>
          <a:lstStyle/>
          <a:p>
            <a:pPr>
              <a:lnSpc>
                <a:spcPct val="150000"/>
              </a:lnSpc>
            </a:pPr>
            <a:endParaRPr lang="en-GB" dirty="0"/>
          </a:p>
          <a:p>
            <a:pPr>
              <a:lnSpc>
                <a:spcPct val="150000"/>
              </a:lnSpc>
            </a:pPr>
            <a:endParaRPr lang="en-GB" dirty="0"/>
          </a:p>
          <a:p>
            <a:pPr>
              <a:lnSpc>
                <a:spcPct val="150000"/>
              </a:lnSpc>
            </a:pPr>
            <a:endParaRPr lang="en-GB" dirty="0"/>
          </a:p>
          <a:p>
            <a:pPr>
              <a:lnSpc>
                <a:spcPct val="150000"/>
              </a:lnSpc>
            </a:pPr>
            <a:endParaRPr lang="en-GB" dirty="0"/>
          </a:p>
          <a:p>
            <a:pPr>
              <a:lnSpc>
                <a:spcPct val="150000"/>
              </a:lnSpc>
            </a:pPr>
            <a:endParaRPr lang="en-GB" dirty="0"/>
          </a:p>
          <a:p>
            <a:pPr marL="0" indent="0">
              <a:lnSpc>
                <a:spcPct val="150000"/>
              </a:lnSpc>
              <a:buNone/>
            </a:pPr>
            <a:endParaRPr lang="en-GB" dirty="0"/>
          </a:p>
          <a:p>
            <a:pPr>
              <a:lnSpc>
                <a:spcPct val="150000"/>
              </a:lnSpc>
            </a:pPr>
            <a:r>
              <a:rPr lang="en-GB" dirty="0"/>
              <a:t>Both groups show an effect of aspect. But is this effect the same for both groups?</a:t>
            </a:r>
          </a:p>
        </p:txBody>
      </p:sp>
      <p:pic>
        <p:nvPicPr>
          <p:cNvPr id="5" name="Picture 4">
            <a:extLst>
              <a:ext uri="{FF2B5EF4-FFF2-40B4-BE49-F238E27FC236}">
                <a16:creationId xmlns:a16="http://schemas.microsoft.com/office/drawing/2014/main" id="{8C951BED-AC43-D143-B94D-A556BD14CDC0}"/>
              </a:ext>
            </a:extLst>
          </p:cNvPr>
          <p:cNvPicPr>
            <a:picLocks noChangeAspect="1"/>
          </p:cNvPicPr>
          <p:nvPr/>
        </p:nvPicPr>
        <p:blipFill>
          <a:blip r:embed="rId2"/>
          <a:stretch>
            <a:fillRect/>
          </a:stretch>
        </p:blipFill>
        <p:spPr>
          <a:xfrm>
            <a:off x="339835" y="1690688"/>
            <a:ext cx="5499100" cy="3505200"/>
          </a:xfrm>
          <a:prstGeom prst="rect">
            <a:avLst/>
          </a:prstGeom>
        </p:spPr>
      </p:pic>
      <p:pic>
        <p:nvPicPr>
          <p:cNvPr id="7" name="Picture 6">
            <a:extLst>
              <a:ext uri="{FF2B5EF4-FFF2-40B4-BE49-F238E27FC236}">
                <a16:creationId xmlns:a16="http://schemas.microsoft.com/office/drawing/2014/main" id="{E13C2684-D451-3243-9C49-6D062437CDA2}"/>
              </a:ext>
            </a:extLst>
          </p:cNvPr>
          <p:cNvPicPr>
            <a:picLocks noChangeAspect="1"/>
          </p:cNvPicPr>
          <p:nvPr/>
        </p:nvPicPr>
        <p:blipFill>
          <a:blip r:embed="rId3"/>
          <a:stretch>
            <a:fillRect/>
          </a:stretch>
        </p:blipFill>
        <p:spPr>
          <a:xfrm>
            <a:off x="6019611" y="1690688"/>
            <a:ext cx="5499100" cy="3505200"/>
          </a:xfrm>
          <a:prstGeom prst="rect">
            <a:avLst/>
          </a:prstGeom>
        </p:spPr>
      </p:pic>
    </p:spTree>
    <p:extLst>
      <p:ext uri="{BB962C8B-B14F-4D97-AF65-F5344CB8AC3E}">
        <p14:creationId xmlns:p14="http://schemas.microsoft.com/office/powerpoint/2010/main" val="32497924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2CCB1CA0-C174-054B-8F3D-B957B4FF0905}"/>
              </a:ext>
            </a:extLst>
          </p:cNvPr>
          <p:cNvSpPr>
            <a:spLocks noGrp="1"/>
          </p:cNvSpPr>
          <p:nvPr>
            <p:ph type="title"/>
          </p:nvPr>
        </p:nvSpPr>
        <p:spPr>
          <a:xfrm>
            <a:off x="838200" y="365125"/>
            <a:ext cx="10515600" cy="440623"/>
          </a:xfrm>
        </p:spPr>
        <p:txBody>
          <a:bodyPr>
            <a:noAutofit/>
          </a:bodyPr>
          <a:lstStyle/>
          <a:p>
            <a:r>
              <a:rPr lang="en-GB" sz="3600" dirty="0">
                <a:solidFill>
                  <a:srgbClr val="00B0F0"/>
                </a:solidFill>
              </a:rPr>
              <a:t>Testing the effect of Aspect on looks</a:t>
            </a:r>
            <a:endParaRPr lang="en-GB" sz="3800" dirty="0"/>
          </a:p>
        </p:txBody>
      </p:sp>
      <p:sp>
        <p:nvSpPr>
          <p:cNvPr id="4" name="Content Placeholder 3">
            <a:extLst>
              <a:ext uri="{FF2B5EF4-FFF2-40B4-BE49-F238E27FC236}">
                <a16:creationId xmlns:a16="http://schemas.microsoft.com/office/drawing/2014/main" id="{45B75E27-EA0F-1740-9319-F6FDDB7331E1}"/>
              </a:ext>
            </a:extLst>
          </p:cNvPr>
          <p:cNvSpPr>
            <a:spLocks noGrp="1"/>
          </p:cNvSpPr>
          <p:nvPr>
            <p:ph idx="1"/>
          </p:nvPr>
        </p:nvSpPr>
        <p:spPr>
          <a:xfrm>
            <a:off x="838200" y="1119352"/>
            <a:ext cx="10515600" cy="5057611"/>
          </a:xfrm>
        </p:spPr>
        <p:txBody>
          <a:bodyPr/>
          <a:lstStyle/>
          <a:p>
            <a:pPr>
              <a:lnSpc>
                <a:spcPct val="150000"/>
              </a:lnSpc>
            </a:pPr>
            <a:r>
              <a:rPr lang="en-GB" dirty="0"/>
              <a:t>Looks to Completed Event picture by Aspect</a:t>
            </a:r>
          </a:p>
          <a:p>
            <a:pPr lvl="1">
              <a:lnSpc>
                <a:spcPct val="150000"/>
              </a:lnSpc>
            </a:pPr>
            <a:r>
              <a:rPr lang="en-GB" dirty="0"/>
              <a:t>If Perfective aspect activates the notion of event completion, we should see more looks in the Perfective trials as compared to the Imperfective trials.</a:t>
            </a:r>
          </a:p>
          <a:p>
            <a:endParaRPr lang="en-GB" dirty="0"/>
          </a:p>
          <a:p>
            <a:pPr marL="0" indent="0">
              <a:buNone/>
            </a:pPr>
            <a:endParaRPr lang="en-GB" dirty="0"/>
          </a:p>
        </p:txBody>
      </p:sp>
      <p:pic>
        <p:nvPicPr>
          <p:cNvPr id="7" name="Picture 6">
            <a:extLst>
              <a:ext uri="{FF2B5EF4-FFF2-40B4-BE49-F238E27FC236}">
                <a16:creationId xmlns:a16="http://schemas.microsoft.com/office/drawing/2014/main" id="{75FB959D-960D-BC4A-BD4C-9BB81FADBF64}"/>
              </a:ext>
            </a:extLst>
          </p:cNvPr>
          <p:cNvPicPr>
            <a:picLocks noChangeAspect="1"/>
          </p:cNvPicPr>
          <p:nvPr/>
        </p:nvPicPr>
        <p:blipFill>
          <a:blip r:embed="rId3"/>
          <a:stretch>
            <a:fillRect/>
          </a:stretch>
        </p:blipFill>
        <p:spPr>
          <a:xfrm>
            <a:off x="950091" y="3180037"/>
            <a:ext cx="5499100" cy="3505200"/>
          </a:xfrm>
          <a:prstGeom prst="rect">
            <a:avLst/>
          </a:prstGeom>
        </p:spPr>
      </p:pic>
      <p:pic>
        <p:nvPicPr>
          <p:cNvPr id="8" name="Picture 7">
            <a:extLst>
              <a:ext uri="{FF2B5EF4-FFF2-40B4-BE49-F238E27FC236}">
                <a16:creationId xmlns:a16="http://schemas.microsoft.com/office/drawing/2014/main" id="{12EA88CC-B633-8B40-A5E1-C0025001C2C0}"/>
              </a:ext>
            </a:extLst>
          </p:cNvPr>
          <p:cNvPicPr>
            <a:picLocks noChangeAspect="1"/>
          </p:cNvPicPr>
          <p:nvPr/>
        </p:nvPicPr>
        <p:blipFill>
          <a:blip r:embed="rId4"/>
          <a:stretch>
            <a:fillRect/>
          </a:stretch>
        </p:blipFill>
        <p:spPr>
          <a:xfrm>
            <a:off x="7230956" y="3470915"/>
            <a:ext cx="3341078" cy="2923444"/>
          </a:xfrm>
          <a:prstGeom prst="rect">
            <a:avLst/>
          </a:prstGeom>
        </p:spPr>
      </p:pic>
    </p:spTree>
    <p:extLst>
      <p:ext uri="{BB962C8B-B14F-4D97-AF65-F5344CB8AC3E}">
        <p14:creationId xmlns:p14="http://schemas.microsoft.com/office/powerpoint/2010/main" val="342275660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41EEA-7CE4-764B-8A41-D388322825F5}"/>
              </a:ext>
            </a:extLst>
          </p:cNvPr>
          <p:cNvSpPr>
            <a:spLocks noGrp="1"/>
          </p:cNvSpPr>
          <p:nvPr>
            <p:ph type="title"/>
          </p:nvPr>
        </p:nvSpPr>
        <p:spPr/>
        <p:txBody>
          <a:bodyPr/>
          <a:lstStyle/>
          <a:p>
            <a:r>
              <a:rPr lang="en-GB" dirty="0">
                <a:solidFill>
                  <a:srgbClr val="00B0F0"/>
                </a:solidFill>
              </a:rPr>
              <a:t>Testing for interactions</a:t>
            </a:r>
          </a:p>
        </p:txBody>
      </p:sp>
      <p:sp>
        <p:nvSpPr>
          <p:cNvPr id="3" name="Content Placeholder 2">
            <a:extLst>
              <a:ext uri="{FF2B5EF4-FFF2-40B4-BE49-F238E27FC236}">
                <a16:creationId xmlns:a16="http://schemas.microsoft.com/office/drawing/2014/main" id="{CE8601D2-E070-C549-8F9C-E97086630C8E}"/>
              </a:ext>
            </a:extLst>
          </p:cNvPr>
          <p:cNvSpPr>
            <a:spLocks noGrp="1"/>
          </p:cNvSpPr>
          <p:nvPr>
            <p:ph idx="1"/>
          </p:nvPr>
        </p:nvSpPr>
        <p:spPr/>
        <p:txBody>
          <a:bodyPr>
            <a:normAutofit/>
          </a:bodyPr>
          <a:lstStyle/>
          <a:p>
            <a:pPr>
              <a:lnSpc>
                <a:spcPct val="150000"/>
              </a:lnSpc>
            </a:pPr>
            <a:r>
              <a:rPr lang="en-GB" dirty="0"/>
              <a:t>The analysis proceeds in the same steps as when testing the effect of one condition, except:</a:t>
            </a:r>
          </a:p>
          <a:p>
            <a:pPr lvl="1">
              <a:lnSpc>
                <a:spcPct val="150000"/>
              </a:lnSpc>
            </a:pPr>
            <a:r>
              <a:rPr lang="en-GB" dirty="0"/>
              <a:t>The interaction must be included as a predictor in the statistic test that we perform at each time point. </a:t>
            </a:r>
          </a:p>
          <a:p>
            <a:pPr lvl="1">
              <a:lnSpc>
                <a:spcPct val="150000"/>
              </a:lnSpc>
            </a:pPr>
            <a:r>
              <a:rPr lang="en-GB" dirty="0"/>
              <a:t>The test statistics and </a:t>
            </a:r>
            <a:r>
              <a:rPr lang="en-GB" i="1" dirty="0"/>
              <a:t>p</a:t>
            </a:r>
            <a:r>
              <a:rPr lang="en-GB" dirty="0"/>
              <a:t>-values for the interaction are used to identify clusters.</a:t>
            </a:r>
          </a:p>
          <a:p>
            <a:pPr lvl="1">
              <a:lnSpc>
                <a:spcPct val="150000"/>
              </a:lnSpc>
            </a:pPr>
            <a:r>
              <a:rPr lang="en-GB" dirty="0"/>
              <a:t>The labels for both conditions are permuted when generating the Null Hypothesis distribution.</a:t>
            </a:r>
          </a:p>
        </p:txBody>
      </p:sp>
    </p:spTree>
    <p:extLst>
      <p:ext uri="{BB962C8B-B14F-4D97-AF65-F5344CB8AC3E}">
        <p14:creationId xmlns:p14="http://schemas.microsoft.com/office/powerpoint/2010/main" val="13663931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41EEA-7CE4-764B-8A41-D388322825F5}"/>
              </a:ext>
            </a:extLst>
          </p:cNvPr>
          <p:cNvSpPr>
            <a:spLocks noGrp="1"/>
          </p:cNvSpPr>
          <p:nvPr>
            <p:ph type="title"/>
          </p:nvPr>
        </p:nvSpPr>
        <p:spPr/>
        <p:txBody>
          <a:bodyPr/>
          <a:lstStyle/>
          <a:p>
            <a:r>
              <a:rPr lang="en-GB" dirty="0">
                <a:solidFill>
                  <a:srgbClr val="00B0F0"/>
                </a:solidFill>
              </a:rPr>
              <a:t>The role of the initial threshold: testing for “narrow” effects</a:t>
            </a:r>
          </a:p>
        </p:txBody>
      </p:sp>
      <p:sp>
        <p:nvSpPr>
          <p:cNvPr id="3" name="Content Placeholder 2">
            <a:extLst>
              <a:ext uri="{FF2B5EF4-FFF2-40B4-BE49-F238E27FC236}">
                <a16:creationId xmlns:a16="http://schemas.microsoft.com/office/drawing/2014/main" id="{CE8601D2-E070-C549-8F9C-E97086630C8E}"/>
              </a:ext>
            </a:extLst>
          </p:cNvPr>
          <p:cNvSpPr>
            <a:spLocks noGrp="1"/>
          </p:cNvSpPr>
          <p:nvPr>
            <p:ph idx="1"/>
          </p:nvPr>
        </p:nvSpPr>
        <p:spPr/>
        <p:txBody>
          <a:bodyPr>
            <a:normAutofit/>
          </a:bodyPr>
          <a:lstStyle/>
          <a:p>
            <a:pPr>
              <a:lnSpc>
                <a:spcPct val="150000"/>
              </a:lnSpc>
            </a:pPr>
            <a:r>
              <a:rPr lang="en-GB" sz="2200" dirty="0"/>
              <a:t>Clusters of time bins where the interaction between Aspect and </a:t>
            </a:r>
            <a:r>
              <a:rPr lang="en-GB" sz="2200" dirty="0" err="1"/>
              <a:t>AgeGroup</a:t>
            </a:r>
            <a:r>
              <a:rPr lang="en-GB" sz="2200" dirty="0"/>
              <a:t> has </a:t>
            </a:r>
            <a:r>
              <a:rPr lang="en-GB" sz="2200" i="1" dirty="0"/>
              <a:t>p</a:t>
            </a:r>
            <a:r>
              <a:rPr lang="en-GB" sz="2200" dirty="0"/>
              <a:t>&lt;0.05: </a:t>
            </a:r>
          </a:p>
          <a:p>
            <a:pPr marL="0" indent="0" algn="r">
              <a:lnSpc>
                <a:spcPct val="150000"/>
              </a:lnSpc>
              <a:buNone/>
            </a:pPr>
            <a:r>
              <a:rPr lang="en-GB" sz="2000" dirty="0"/>
              <a:t>linear regression: Arcsine ~ Aspect*</a:t>
            </a:r>
            <a:r>
              <a:rPr lang="en-GB" sz="2000" dirty="0" err="1"/>
              <a:t>AgeGroup</a:t>
            </a:r>
            <a:endParaRPr lang="en-GB" sz="2000" dirty="0">
              <a:solidFill>
                <a:srgbClr val="00B050"/>
              </a:solidFill>
            </a:endParaRPr>
          </a:p>
        </p:txBody>
      </p:sp>
      <p:graphicFrame>
        <p:nvGraphicFramePr>
          <p:cNvPr id="7" name="Table 6">
            <a:extLst>
              <a:ext uri="{FF2B5EF4-FFF2-40B4-BE49-F238E27FC236}">
                <a16:creationId xmlns:a16="http://schemas.microsoft.com/office/drawing/2014/main" id="{8D1A7768-ABEA-6844-81B8-A0D973C1C183}"/>
              </a:ext>
            </a:extLst>
          </p:cNvPr>
          <p:cNvGraphicFramePr>
            <a:graphicFrameLocks noGrp="1"/>
          </p:cNvGraphicFramePr>
          <p:nvPr>
            <p:extLst>
              <p:ext uri="{D42A27DB-BD31-4B8C-83A1-F6EECF244321}">
                <p14:modId xmlns:p14="http://schemas.microsoft.com/office/powerpoint/2010/main" val="3988337180"/>
              </p:ext>
            </p:extLst>
          </p:nvPr>
        </p:nvGraphicFramePr>
        <p:xfrm>
          <a:off x="6588673" y="3445034"/>
          <a:ext cx="5330497" cy="1112520"/>
        </p:xfrm>
        <a:graphic>
          <a:graphicData uri="http://schemas.openxmlformats.org/drawingml/2006/table">
            <a:tbl>
              <a:tblPr firstRow="1" bandRow="1">
                <a:tableStyleId>{0505E3EF-67EA-436B-97B2-0124C06EBD24}</a:tableStyleId>
              </a:tblPr>
              <a:tblGrid>
                <a:gridCol w="1198076">
                  <a:extLst>
                    <a:ext uri="{9D8B030D-6E8A-4147-A177-3AD203B41FA5}">
                      <a16:colId xmlns:a16="http://schemas.microsoft.com/office/drawing/2014/main" val="609074821"/>
                    </a:ext>
                  </a:extLst>
                </a:gridCol>
                <a:gridCol w="1493886">
                  <a:extLst>
                    <a:ext uri="{9D8B030D-6E8A-4147-A177-3AD203B41FA5}">
                      <a16:colId xmlns:a16="http://schemas.microsoft.com/office/drawing/2014/main" val="2154667342"/>
                    </a:ext>
                  </a:extLst>
                </a:gridCol>
                <a:gridCol w="1198179">
                  <a:extLst>
                    <a:ext uri="{9D8B030D-6E8A-4147-A177-3AD203B41FA5}">
                      <a16:colId xmlns:a16="http://schemas.microsoft.com/office/drawing/2014/main" val="317696405"/>
                    </a:ext>
                  </a:extLst>
                </a:gridCol>
                <a:gridCol w="1440356">
                  <a:extLst>
                    <a:ext uri="{9D8B030D-6E8A-4147-A177-3AD203B41FA5}">
                      <a16:colId xmlns:a16="http://schemas.microsoft.com/office/drawing/2014/main" val="1200411358"/>
                    </a:ext>
                  </a:extLst>
                </a:gridCol>
              </a:tblGrid>
              <a:tr h="370840">
                <a:tc>
                  <a:txBody>
                    <a:bodyPr/>
                    <a:lstStyle/>
                    <a:p>
                      <a:pPr algn="ctr"/>
                      <a:r>
                        <a:rPr lang="en-GB" dirty="0"/>
                        <a:t>Cluster N</a:t>
                      </a:r>
                    </a:p>
                  </a:txBody>
                  <a:tcPr/>
                </a:tc>
                <a:tc>
                  <a:txBody>
                    <a:bodyPr/>
                    <a:lstStyle/>
                    <a:p>
                      <a:pPr algn="ctr"/>
                      <a:r>
                        <a:rPr lang="en-GB" dirty="0"/>
                        <a:t>Start time</a:t>
                      </a:r>
                    </a:p>
                  </a:txBody>
                  <a:tcPr/>
                </a:tc>
                <a:tc>
                  <a:txBody>
                    <a:bodyPr/>
                    <a:lstStyle/>
                    <a:p>
                      <a:pPr algn="ctr"/>
                      <a:r>
                        <a:rPr lang="en-GB" dirty="0"/>
                        <a:t>End time</a:t>
                      </a:r>
                    </a:p>
                  </a:txBody>
                  <a:tcPr/>
                </a:tc>
                <a:tc>
                  <a:txBody>
                    <a:bodyPr/>
                    <a:lstStyle/>
                    <a:p>
                      <a:pPr algn="ctr"/>
                      <a:r>
                        <a:rPr lang="en-GB" dirty="0"/>
                        <a:t>Sum </a:t>
                      </a:r>
                      <a:r>
                        <a:rPr lang="en-GB" i="1" dirty="0"/>
                        <a:t>t</a:t>
                      </a:r>
                    </a:p>
                  </a:txBody>
                  <a:tcPr/>
                </a:tc>
                <a:extLst>
                  <a:ext uri="{0D108BD9-81ED-4DB2-BD59-A6C34878D82A}">
                    <a16:rowId xmlns:a16="http://schemas.microsoft.com/office/drawing/2014/main" val="2586178024"/>
                  </a:ext>
                </a:extLst>
              </a:tr>
              <a:tr h="370840">
                <a:tc>
                  <a:txBody>
                    <a:bodyPr/>
                    <a:lstStyle/>
                    <a:p>
                      <a:pPr algn="ctr"/>
                      <a:r>
                        <a:rPr lang="en-GB" dirty="0"/>
                        <a:t>1</a:t>
                      </a:r>
                    </a:p>
                  </a:txBody>
                  <a:tcPr/>
                </a:tc>
                <a:tc>
                  <a:txBody>
                    <a:bodyPr/>
                    <a:lstStyle/>
                    <a:p>
                      <a:pPr algn="ctr"/>
                      <a:r>
                        <a:rPr lang="en-GB" dirty="0"/>
                        <a:t>1000</a:t>
                      </a:r>
                    </a:p>
                  </a:txBody>
                  <a:tcPr/>
                </a:tc>
                <a:tc>
                  <a:txBody>
                    <a:bodyPr/>
                    <a:lstStyle/>
                    <a:p>
                      <a:pPr algn="ctr"/>
                      <a:r>
                        <a:rPr lang="en-GB" dirty="0"/>
                        <a:t>1150</a:t>
                      </a:r>
                    </a:p>
                  </a:txBody>
                  <a:tcPr/>
                </a:tc>
                <a:tc>
                  <a:txBody>
                    <a:bodyPr/>
                    <a:lstStyle/>
                    <a:p>
                      <a:pPr algn="ctr"/>
                      <a:r>
                        <a:rPr lang="en-GB" dirty="0"/>
                        <a:t>6.38</a:t>
                      </a:r>
                    </a:p>
                  </a:txBody>
                  <a:tcPr/>
                </a:tc>
                <a:extLst>
                  <a:ext uri="{0D108BD9-81ED-4DB2-BD59-A6C34878D82A}">
                    <a16:rowId xmlns:a16="http://schemas.microsoft.com/office/drawing/2014/main" val="525686287"/>
                  </a:ext>
                </a:extLst>
              </a:tr>
              <a:tr h="370840">
                <a:tc>
                  <a:txBody>
                    <a:bodyPr/>
                    <a:lstStyle/>
                    <a:p>
                      <a:pPr algn="ctr"/>
                      <a:r>
                        <a:rPr lang="en-GB" dirty="0"/>
                        <a:t>2</a:t>
                      </a:r>
                    </a:p>
                  </a:txBody>
                  <a:tcPr/>
                </a:tc>
                <a:tc>
                  <a:txBody>
                    <a:bodyPr/>
                    <a:lstStyle/>
                    <a:p>
                      <a:pPr algn="ctr"/>
                      <a:r>
                        <a:rPr lang="en-GB" dirty="0"/>
                        <a:t>2250</a:t>
                      </a:r>
                    </a:p>
                  </a:txBody>
                  <a:tcPr/>
                </a:tc>
                <a:tc>
                  <a:txBody>
                    <a:bodyPr/>
                    <a:lstStyle/>
                    <a:p>
                      <a:pPr algn="ctr"/>
                      <a:r>
                        <a:rPr lang="en-GB" dirty="0"/>
                        <a:t>3000</a:t>
                      </a:r>
                    </a:p>
                  </a:txBody>
                  <a:tcPr/>
                </a:tc>
                <a:tc>
                  <a:txBody>
                    <a:bodyPr/>
                    <a:lstStyle/>
                    <a:p>
                      <a:pPr algn="ctr"/>
                      <a:r>
                        <a:rPr lang="en-GB" dirty="0"/>
                        <a:t>51.53</a:t>
                      </a:r>
                    </a:p>
                  </a:txBody>
                  <a:tcPr/>
                </a:tc>
                <a:extLst>
                  <a:ext uri="{0D108BD9-81ED-4DB2-BD59-A6C34878D82A}">
                    <a16:rowId xmlns:a16="http://schemas.microsoft.com/office/drawing/2014/main" val="175371934"/>
                  </a:ext>
                </a:extLst>
              </a:tr>
            </a:tbl>
          </a:graphicData>
        </a:graphic>
      </p:graphicFrame>
      <p:pic>
        <p:nvPicPr>
          <p:cNvPr id="6" name="Picture 5">
            <a:extLst>
              <a:ext uri="{FF2B5EF4-FFF2-40B4-BE49-F238E27FC236}">
                <a16:creationId xmlns:a16="http://schemas.microsoft.com/office/drawing/2014/main" id="{47586355-53C4-6C44-9AB2-E9C7E8105C1C}"/>
              </a:ext>
            </a:extLst>
          </p:cNvPr>
          <p:cNvPicPr>
            <a:picLocks noChangeAspect="1"/>
          </p:cNvPicPr>
          <p:nvPr/>
        </p:nvPicPr>
        <p:blipFill>
          <a:blip r:embed="rId2"/>
          <a:stretch>
            <a:fillRect/>
          </a:stretch>
        </p:blipFill>
        <p:spPr>
          <a:xfrm>
            <a:off x="524202" y="2876719"/>
            <a:ext cx="5750473" cy="3665429"/>
          </a:xfrm>
          <a:prstGeom prst="rect">
            <a:avLst/>
          </a:prstGeom>
        </p:spPr>
      </p:pic>
    </p:spTree>
    <p:extLst>
      <p:ext uri="{BB962C8B-B14F-4D97-AF65-F5344CB8AC3E}">
        <p14:creationId xmlns:p14="http://schemas.microsoft.com/office/powerpoint/2010/main" val="133630630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41EEA-7CE4-764B-8A41-D388322825F5}"/>
              </a:ext>
            </a:extLst>
          </p:cNvPr>
          <p:cNvSpPr>
            <a:spLocks noGrp="1"/>
          </p:cNvSpPr>
          <p:nvPr>
            <p:ph type="title"/>
          </p:nvPr>
        </p:nvSpPr>
        <p:spPr/>
        <p:txBody>
          <a:bodyPr/>
          <a:lstStyle/>
          <a:p>
            <a:r>
              <a:rPr lang="en-GB" dirty="0">
                <a:solidFill>
                  <a:srgbClr val="00B0F0"/>
                </a:solidFill>
              </a:rPr>
              <a:t>Testing for interactions</a:t>
            </a:r>
          </a:p>
        </p:txBody>
      </p:sp>
      <p:sp>
        <p:nvSpPr>
          <p:cNvPr id="3" name="Content Placeholder 2">
            <a:extLst>
              <a:ext uri="{FF2B5EF4-FFF2-40B4-BE49-F238E27FC236}">
                <a16:creationId xmlns:a16="http://schemas.microsoft.com/office/drawing/2014/main" id="{CE8601D2-E070-C549-8F9C-E97086630C8E}"/>
              </a:ext>
            </a:extLst>
          </p:cNvPr>
          <p:cNvSpPr>
            <a:spLocks noGrp="1"/>
          </p:cNvSpPr>
          <p:nvPr>
            <p:ph idx="1"/>
          </p:nvPr>
        </p:nvSpPr>
        <p:spPr/>
        <p:txBody>
          <a:bodyPr>
            <a:normAutofit/>
          </a:bodyPr>
          <a:lstStyle/>
          <a:p>
            <a:pPr>
              <a:lnSpc>
                <a:spcPct val="150000"/>
              </a:lnSpc>
            </a:pPr>
            <a:r>
              <a:rPr lang="en-GB" dirty="0"/>
              <a:t>When permuting the labels:</a:t>
            </a:r>
          </a:p>
          <a:p>
            <a:pPr lvl="1">
              <a:lnSpc>
                <a:spcPct val="150000"/>
              </a:lnSpc>
            </a:pPr>
            <a:r>
              <a:rPr lang="en-GB" dirty="0"/>
              <a:t>we randomly re-assign the participants to the two age groups (67 3-4 </a:t>
            </a:r>
            <a:r>
              <a:rPr lang="en-GB" dirty="0" err="1"/>
              <a:t>y.o</a:t>
            </a:r>
            <a:r>
              <a:rPr lang="en-GB" dirty="0"/>
              <a:t>. and 69  5-6 </a:t>
            </a:r>
            <a:r>
              <a:rPr lang="en-GB" dirty="0" err="1"/>
              <a:t>y.o</a:t>
            </a:r>
            <a:r>
              <a:rPr lang="en-GB" dirty="0"/>
              <a:t>., as in the original dataset).</a:t>
            </a:r>
          </a:p>
          <a:p>
            <a:pPr lvl="1">
              <a:lnSpc>
                <a:spcPct val="150000"/>
              </a:lnSpc>
            </a:pPr>
            <a:r>
              <a:rPr lang="en-GB" dirty="0"/>
              <a:t>for each participant we randomly decide either to permute or not to permute that Aspect labels in all the trials.</a:t>
            </a:r>
          </a:p>
        </p:txBody>
      </p:sp>
    </p:spTree>
    <p:extLst>
      <p:ext uri="{BB962C8B-B14F-4D97-AF65-F5344CB8AC3E}">
        <p14:creationId xmlns:p14="http://schemas.microsoft.com/office/powerpoint/2010/main" val="250710793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41EEA-7CE4-764B-8A41-D388322825F5}"/>
              </a:ext>
            </a:extLst>
          </p:cNvPr>
          <p:cNvSpPr>
            <a:spLocks noGrp="1"/>
          </p:cNvSpPr>
          <p:nvPr>
            <p:ph type="title"/>
          </p:nvPr>
        </p:nvSpPr>
        <p:spPr/>
        <p:txBody>
          <a:bodyPr/>
          <a:lstStyle/>
          <a:p>
            <a:r>
              <a:rPr lang="en-GB" dirty="0">
                <a:solidFill>
                  <a:srgbClr val="00B0F0"/>
                </a:solidFill>
              </a:rPr>
              <a:t>The role of the initial threshold: testing for “narrow” effects</a:t>
            </a:r>
          </a:p>
        </p:txBody>
      </p:sp>
      <p:graphicFrame>
        <p:nvGraphicFramePr>
          <p:cNvPr id="7" name="Table 6">
            <a:extLst>
              <a:ext uri="{FF2B5EF4-FFF2-40B4-BE49-F238E27FC236}">
                <a16:creationId xmlns:a16="http://schemas.microsoft.com/office/drawing/2014/main" id="{8D1A7768-ABEA-6844-81B8-A0D973C1C183}"/>
              </a:ext>
            </a:extLst>
          </p:cNvPr>
          <p:cNvGraphicFramePr>
            <a:graphicFrameLocks noGrp="1"/>
          </p:cNvGraphicFramePr>
          <p:nvPr>
            <p:extLst>
              <p:ext uri="{D42A27DB-BD31-4B8C-83A1-F6EECF244321}">
                <p14:modId xmlns:p14="http://schemas.microsoft.com/office/powerpoint/2010/main" val="255718427"/>
              </p:ext>
            </p:extLst>
          </p:nvPr>
        </p:nvGraphicFramePr>
        <p:xfrm>
          <a:off x="5941191" y="2497677"/>
          <a:ext cx="5330497" cy="1112520"/>
        </p:xfrm>
        <a:graphic>
          <a:graphicData uri="http://schemas.openxmlformats.org/drawingml/2006/table">
            <a:tbl>
              <a:tblPr firstRow="1" bandRow="1">
                <a:tableStyleId>{0505E3EF-67EA-436B-97B2-0124C06EBD24}</a:tableStyleId>
              </a:tblPr>
              <a:tblGrid>
                <a:gridCol w="1100740">
                  <a:extLst>
                    <a:ext uri="{9D8B030D-6E8A-4147-A177-3AD203B41FA5}">
                      <a16:colId xmlns:a16="http://schemas.microsoft.com/office/drawing/2014/main" val="609074821"/>
                    </a:ext>
                  </a:extLst>
                </a:gridCol>
                <a:gridCol w="1198179">
                  <a:extLst>
                    <a:ext uri="{9D8B030D-6E8A-4147-A177-3AD203B41FA5}">
                      <a16:colId xmlns:a16="http://schemas.microsoft.com/office/drawing/2014/main" val="2154667342"/>
                    </a:ext>
                  </a:extLst>
                </a:gridCol>
                <a:gridCol w="1166648">
                  <a:extLst>
                    <a:ext uri="{9D8B030D-6E8A-4147-A177-3AD203B41FA5}">
                      <a16:colId xmlns:a16="http://schemas.microsoft.com/office/drawing/2014/main" val="317696405"/>
                    </a:ext>
                  </a:extLst>
                </a:gridCol>
                <a:gridCol w="977462">
                  <a:extLst>
                    <a:ext uri="{9D8B030D-6E8A-4147-A177-3AD203B41FA5}">
                      <a16:colId xmlns:a16="http://schemas.microsoft.com/office/drawing/2014/main" val="1200411358"/>
                    </a:ext>
                  </a:extLst>
                </a:gridCol>
                <a:gridCol w="887468">
                  <a:extLst>
                    <a:ext uri="{9D8B030D-6E8A-4147-A177-3AD203B41FA5}">
                      <a16:colId xmlns:a16="http://schemas.microsoft.com/office/drawing/2014/main" val="168299851"/>
                    </a:ext>
                  </a:extLst>
                </a:gridCol>
              </a:tblGrid>
              <a:tr h="370840">
                <a:tc>
                  <a:txBody>
                    <a:bodyPr/>
                    <a:lstStyle/>
                    <a:p>
                      <a:pPr algn="ctr"/>
                      <a:r>
                        <a:rPr lang="en-GB" dirty="0"/>
                        <a:t>Cluster N</a:t>
                      </a:r>
                    </a:p>
                  </a:txBody>
                  <a:tcPr/>
                </a:tc>
                <a:tc>
                  <a:txBody>
                    <a:bodyPr/>
                    <a:lstStyle/>
                    <a:p>
                      <a:pPr algn="ctr"/>
                      <a:r>
                        <a:rPr lang="en-GB" dirty="0"/>
                        <a:t>Start time</a:t>
                      </a:r>
                    </a:p>
                  </a:txBody>
                  <a:tcPr/>
                </a:tc>
                <a:tc>
                  <a:txBody>
                    <a:bodyPr/>
                    <a:lstStyle/>
                    <a:p>
                      <a:pPr algn="ctr"/>
                      <a:r>
                        <a:rPr lang="en-GB" dirty="0"/>
                        <a:t>End time</a:t>
                      </a:r>
                    </a:p>
                  </a:txBody>
                  <a:tcPr/>
                </a:tc>
                <a:tc>
                  <a:txBody>
                    <a:bodyPr/>
                    <a:lstStyle/>
                    <a:p>
                      <a:pPr algn="ctr"/>
                      <a:r>
                        <a:rPr lang="en-GB" dirty="0"/>
                        <a:t>Sum </a:t>
                      </a:r>
                      <a:r>
                        <a:rPr lang="en-GB" i="1" dirty="0"/>
                        <a:t>t</a:t>
                      </a:r>
                    </a:p>
                  </a:txBody>
                  <a:tcPr/>
                </a:tc>
                <a:tc>
                  <a:txBody>
                    <a:bodyPr/>
                    <a:lstStyle/>
                    <a:p>
                      <a:pPr algn="ctr"/>
                      <a:r>
                        <a:rPr lang="en-GB" i="1" dirty="0"/>
                        <a:t>p</a:t>
                      </a:r>
                    </a:p>
                  </a:txBody>
                  <a:tcPr/>
                </a:tc>
                <a:extLst>
                  <a:ext uri="{0D108BD9-81ED-4DB2-BD59-A6C34878D82A}">
                    <a16:rowId xmlns:a16="http://schemas.microsoft.com/office/drawing/2014/main" val="2586178024"/>
                  </a:ext>
                </a:extLst>
              </a:tr>
              <a:tr h="370840">
                <a:tc>
                  <a:txBody>
                    <a:bodyPr/>
                    <a:lstStyle/>
                    <a:p>
                      <a:pPr algn="ctr"/>
                      <a:r>
                        <a:rPr lang="en-GB" dirty="0"/>
                        <a:t>1</a:t>
                      </a:r>
                    </a:p>
                  </a:txBody>
                  <a:tcPr/>
                </a:tc>
                <a:tc>
                  <a:txBody>
                    <a:bodyPr/>
                    <a:lstStyle/>
                    <a:p>
                      <a:pPr algn="ctr"/>
                      <a:r>
                        <a:rPr lang="en-GB" dirty="0"/>
                        <a:t>1000</a:t>
                      </a:r>
                    </a:p>
                  </a:txBody>
                  <a:tcPr/>
                </a:tc>
                <a:tc>
                  <a:txBody>
                    <a:bodyPr/>
                    <a:lstStyle/>
                    <a:p>
                      <a:pPr algn="ctr"/>
                      <a:r>
                        <a:rPr lang="en-GB" dirty="0"/>
                        <a:t>1150</a:t>
                      </a:r>
                    </a:p>
                  </a:txBody>
                  <a:tcPr/>
                </a:tc>
                <a:tc>
                  <a:txBody>
                    <a:bodyPr/>
                    <a:lstStyle/>
                    <a:p>
                      <a:pPr algn="ctr"/>
                      <a:r>
                        <a:rPr lang="en-GB" dirty="0"/>
                        <a:t>6.38</a:t>
                      </a:r>
                    </a:p>
                  </a:txBody>
                  <a:tcPr/>
                </a:tc>
                <a:tc>
                  <a:txBody>
                    <a:bodyPr/>
                    <a:lstStyle/>
                    <a:p>
                      <a:pPr algn="ctr"/>
                      <a:r>
                        <a:rPr lang="en-GB" b="0" dirty="0">
                          <a:solidFill>
                            <a:schemeClr val="tx1"/>
                          </a:solidFill>
                        </a:rPr>
                        <a:t>0.3</a:t>
                      </a:r>
                    </a:p>
                  </a:txBody>
                  <a:tcPr/>
                </a:tc>
                <a:extLst>
                  <a:ext uri="{0D108BD9-81ED-4DB2-BD59-A6C34878D82A}">
                    <a16:rowId xmlns:a16="http://schemas.microsoft.com/office/drawing/2014/main" val="525686287"/>
                  </a:ext>
                </a:extLst>
              </a:tr>
              <a:tr h="370840">
                <a:tc>
                  <a:txBody>
                    <a:bodyPr/>
                    <a:lstStyle/>
                    <a:p>
                      <a:pPr algn="ctr"/>
                      <a:r>
                        <a:rPr lang="en-GB" dirty="0"/>
                        <a:t>2</a:t>
                      </a:r>
                    </a:p>
                  </a:txBody>
                  <a:tcPr/>
                </a:tc>
                <a:tc>
                  <a:txBody>
                    <a:bodyPr/>
                    <a:lstStyle/>
                    <a:p>
                      <a:pPr algn="ctr"/>
                      <a:r>
                        <a:rPr lang="en-GB" dirty="0"/>
                        <a:t>2250</a:t>
                      </a:r>
                    </a:p>
                  </a:txBody>
                  <a:tcPr/>
                </a:tc>
                <a:tc>
                  <a:txBody>
                    <a:bodyPr/>
                    <a:lstStyle/>
                    <a:p>
                      <a:pPr algn="ctr"/>
                      <a:r>
                        <a:rPr lang="en-GB" dirty="0"/>
                        <a:t>3000</a:t>
                      </a:r>
                    </a:p>
                  </a:txBody>
                  <a:tcPr/>
                </a:tc>
                <a:tc>
                  <a:txBody>
                    <a:bodyPr/>
                    <a:lstStyle/>
                    <a:p>
                      <a:pPr algn="ctr"/>
                      <a:r>
                        <a:rPr lang="en-GB" dirty="0"/>
                        <a:t>51.53</a:t>
                      </a:r>
                    </a:p>
                  </a:txBody>
                  <a:tcPr/>
                </a:tc>
                <a:tc>
                  <a:txBody>
                    <a:bodyPr/>
                    <a:lstStyle/>
                    <a:p>
                      <a:pPr algn="ctr"/>
                      <a:r>
                        <a:rPr lang="en-GB" b="1" dirty="0">
                          <a:solidFill>
                            <a:srgbClr val="00B050"/>
                          </a:solidFill>
                        </a:rPr>
                        <a:t>0.011</a:t>
                      </a:r>
                      <a:r>
                        <a:rPr lang="en-GB" b="1" dirty="0">
                          <a:solidFill>
                            <a:schemeClr val="tx1"/>
                          </a:solidFill>
                        </a:rPr>
                        <a:t>*</a:t>
                      </a:r>
                    </a:p>
                  </a:txBody>
                  <a:tcPr/>
                </a:tc>
                <a:extLst>
                  <a:ext uri="{0D108BD9-81ED-4DB2-BD59-A6C34878D82A}">
                    <a16:rowId xmlns:a16="http://schemas.microsoft.com/office/drawing/2014/main" val="175371934"/>
                  </a:ext>
                </a:extLst>
              </a:tr>
            </a:tbl>
          </a:graphicData>
        </a:graphic>
      </p:graphicFrame>
      <p:sp>
        <p:nvSpPr>
          <p:cNvPr id="9" name="TextBox 8">
            <a:extLst>
              <a:ext uri="{FF2B5EF4-FFF2-40B4-BE49-F238E27FC236}">
                <a16:creationId xmlns:a16="http://schemas.microsoft.com/office/drawing/2014/main" id="{61BDB24B-EF6F-0D4F-9157-E745DFBF1DD6}"/>
              </a:ext>
            </a:extLst>
          </p:cNvPr>
          <p:cNvSpPr txBox="1"/>
          <p:nvPr/>
        </p:nvSpPr>
        <p:spPr>
          <a:xfrm>
            <a:off x="5941192" y="4069275"/>
            <a:ext cx="5977539" cy="1646605"/>
          </a:xfrm>
          <a:prstGeom prst="rect">
            <a:avLst/>
          </a:prstGeom>
          <a:noFill/>
        </p:spPr>
        <p:txBody>
          <a:bodyPr wrap="square" rtlCol="0">
            <a:spAutoFit/>
          </a:bodyPr>
          <a:lstStyle/>
          <a:p>
            <a:r>
              <a:rPr lang="en-GB" sz="2400" dirty="0"/>
              <a:t>The interaction between Age Group and Aspect is significant.</a:t>
            </a:r>
          </a:p>
          <a:p>
            <a:pPr>
              <a:spcBef>
                <a:spcPts val="600"/>
              </a:spcBef>
            </a:pPr>
            <a:r>
              <a:rPr lang="en-GB" sz="2400" dirty="0"/>
              <a:t>        → 5-6 year-olds show a greater sensitivity 	to Aspect than 3-4 year-olds.</a:t>
            </a:r>
          </a:p>
        </p:txBody>
      </p:sp>
      <p:sp>
        <p:nvSpPr>
          <p:cNvPr id="10" name="TextBox 9">
            <a:extLst>
              <a:ext uri="{FF2B5EF4-FFF2-40B4-BE49-F238E27FC236}">
                <a16:creationId xmlns:a16="http://schemas.microsoft.com/office/drawing/2014/main" id="{7CE68A09-B36F-AA4F-AA4F-F3547B109D0E}"/>
              </a:ext>
            </a:extLst>
          </p:cNvPr>
          <p:cNvSpPr txBox="1"/>
          <p:nvPr/>
        </p:nvSpPr>
        <p:spPr>
          <a:xfrm>
            <a:off x="5612524" y="2128345"/>
            <a:ext cx="184731" cy="369332"/>
          </a:xfrm>
          <a:prstGeom prst="rect">
            <a:avLst/>
          </a:prstGeom>
          <a:noFill/>
        </p:spPr>
        <p:txBody>
          <a:bodyPr wrap="none" rtlCol="0">
            <a:spAutoFit/>
          </a:bodyPr>
          <a:lstStyle/>
          <a:p>
            <a:endParaRPr lang="en-GB" dirty="0"/>
          </a:p>
        </p:txBody>
      </p:sp>
      <p:pic>
        <p:nvPicPr>
          <p:cNvPr id="13" name="Content Placeholder 12">
            <a:extLst>
              <a:ext uri="{FF2B5EF4-FFF2-40B4-BE49-F238E27FC236}">
                <a16:creationId xmlns:a16="http://schemas.microsoft.com/office/drawing/2014/main" id="{7193A402-E2CB-4D49-8BA5-F9111DF7780B}"/>
              </a:ext>
            </a:extLst>
          </p:cNvPr>
          <p:cNvPicPr>
            <a:picLocks noGrp="1" noChangeAspect="1"/>
          </p:cNvPicPr>
          <p:nvPr>
            <p:ph idx="1"/>
          </p:nvPr>
        </p:nvPicPr>
        <p:blipFill>
          <a:blip r:embed="rId2"/>
          <a:stretch>
            <a:fillRect/>
          </a:stretch>
        </p:blipFill>
        <p:spPr>
          <a:xfrm>
            <a:off x="298155" y="2497677"/>
            <a:ext cx="5499100" cy="3505200"/>
          </a:xfrm>
        </p:spPr>
      </p:pic>
    </p:spTree>
    <p:extLst>
      <p:ext uri="{BB962C8B-B14F-4D97-AF65-F5344CB8AC3E}">
        <p14:creationId xmlns:p14="http://schemas.microsoft.com/office/powerpoint/2010/main" val="353541030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41EEA-7CE4-764B-8A41-D388322825F5}"/>
              </a:ext>
            </a:extLst>
          </p:cNvPr>
          <p:cNvSpPr>
            <a:spLocks noGrp="1"/>
          </p:cNvSpPr>
          <p:nvPr>
            <p:ph type="title"/>
          </p:nvPr>
        </p:nvSpPr>
        <p:spPr/>
        <p:txBody>
          <a:bodyPr>
            <a:normAutofit/>
          </a:bodyPr>
          <a:lstStyle/>
          <a:p>
            <a:r>
              <a:rPr lang="en-GB" sz="4000" dirty="0">
                <a:solidFill>
                  <a:srgbClr val="00B0F0"/>
                </a:solidFill>
              </a:rPr>
              <a:t>A note of caution: Interpreting cluster boundaries</a:t>
            </a:r>
          </a:p>
        </p:txBody>
      </p:sp>
      <p:sp>
        <p:nvSpPr>
          <p:cNvPr id="3" name="Content Placeholder 2">
            <a:extLst>
              <a:ext uri="{FF2B5EF4-FFF2-40B4-BE49-F238E27FC236}">
                <a16:creationId xmlns:a16="http://schemas.microsoft.com/office/drawing/2014/main" id="{CE8601D2-E070-C549-8F9C-E97086630C8E}"/>
              </a:ext>
            </a:extLst>
          </p:cNvPr>
          <p:cNvSpPr>
            <a:spLocks noGrp="1"/>
          </p:cNvSpPr>
          <p:nvPr>
            <p:ph idx="1"/>
          </p:nvPr>
        </p:nvSpPr>
        <p:spPr/>
        <p:txBody>
          <a:bodyPr>
            <a:normAutofit/>
          </a:bodyPr>
          <a:lstStyle/>
          <a:p>
            <a:pPr>
              <a:lnSpc>
                <a:spcPct val="150000"/>
              </a:lnSpc>
            </a:pPr>
            <a:r>
              <a:rPr lang="en-GB" dirty="0"/>
              <a:t>What does it mean that we have a cluster with </a:t>
            </a:r>
            <a:r>
              <a:rPr lang="en-GB" i="1" dirty="0"/>
              <a:t>p</a:t>
            </a:r>
            <a:r>
              <a:rPr lang="en-GB" dirty="0"/>
              <a:t> &lt; 0.05 that stretches from time point </a:t>
            </a:r>
            <a:r>
              <a:rPr lang="en-GB" i="1" dirty="0"/>
              <a:t>m </a:t>
            </a:r>
            <a:r>
              <a:rPr lang="en-GB" dirty="0"/>
              <a:t>to time point </a:t>
            </a:r>
            <a:r>
              <a:rPr lang="en-GB" i="1" dirty="0"/>
              <a:t>n </a:t>
            </a:r>
            <a:r>
              <a:rPr lang="en-GB" dirty="0"/>
              <a:t>(e.g. 450-3000 </a:t>
            </a:r>
            <a:r>
              <a:rPr lang="en-GB" dirty="0" err="1"/>
              <a:t>ms</a:t>
            </a:r>
            <a:r>
              <a:rPr lang="en-GB" dirty="0"/>
              <a:t>).</a:t>
            </a:r>
          </a:p>
          <a:p>
            <a:pPr lvl="1">
              <a:lnSpc>
                <a:spcPct val="150000"/>
              </a:lnSpc>
            </a:pPr>
            <a:r>
              <a:rPr lang="en-GB" dirty="0"/>
              <a:t>It means that we can be (at least) 95% confident that there is an effect of the studied condition </a:t>
            </a:r>
            <a:r>
              <a:rPr lang="en-GB" dirty="0">
                <a:solidFill>
                  <a:srgbClr val="00B050"/>
                </a:solidFill>
              </a:rPr>
              <a:t>within</a:t>
            </a:r>
            <a:r>
              <a:rPr lang="en-GB" dirty="0"/>
              <a:t> this time window.</a:t>
            </a:r>
          </a:p>
          <a:p>
            <a:pPr lvl="1">
              <a:lnSpc>
                <a:spcPct val="150000"/>
              </a:lnSpc>
            </a:pPr>
            <a:r>
              <a:rPr lang="en-GB" dirty="0"/>
              <a:t>It does </a:t>
            </a:r>
            <a:r>
              <a:rPr lang="en-GB" dirty="0">
                <a:solidFill>
                  <a:srgbClr val="FF0000"/>
                </a:solidFill>
              </a:rPr>
              <a:t>not</a:t>
            </a:r>
            <a:r>
              <a:rPr lang="en-GB" dirty="0"/>
              <a:t> mean that we can be 95% confident that the effect starts at time </a:t>
            </a:r>
            <a:r>
              <a:rPr lang="en-GB" i="1" dirty="0"/>
              <a:t>m</a:t>
            </a:r>
            <a:r>
              <a:rPr lang="en-GB" dirty="0"/>
              <a:t> and ends at time </a:t>
            </a:r>
            <a:r>
              <a:rPr lang="en-GB" i="1" dirty="0"/>
              <a:t>n</a:t>
            </a:r>
            <a:r>
              <a:rPr lang="en-GB" dirty="0"/>
              <a:t>.</a:t>
            </a:r>
          </a:p>
        </p:txBody>
      </p:sp>
    </p:spTree>
    <p:extLst>
      <p:ext uri="{BB962C8B-B14F-4D97-AF65-F5344CB8AC3E}">
        <p14:creationId xmlns:p14="http://schemas.microsoft.com/office/powerpoint/2010/main" val="118223839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41EEA-7CE4-764B-8A41-D388322825F5}"/>
              </a:ext>
            </a:extLst>
          </p:cNvPr>
          <p:cNvSpPr>
            <a:spLocks noGrp="1"/>
          </p:cNvSpPr>
          <p:nvPr>
            <p:ph type="title"/>
          </p:nvPr>
        </p:nvSpPr>
        <p:spPr/>
        <p:txBody>
          <a:bodyPr>
            <a:normAutofit/>
          </a:bodyPr>
          <a:lstStyle/>
          <a:p>
            <a:r>
              <a:rPr lang="en-GB" sz="4000" dirty="0">
                <a:solidFill>
                  <a:srgbClr val="00B0F0"/>
                </a:solidFill>
              </a:rPr>
              <a:t>A note of caution: Interpreting cluster boundaries</a:t>
            </a:r>
          </a:p>
        </p:txBody>
      </p:sp>
      <p:sp>
        <p:nvSpPr>
          <p:cNvPr id="3" name="Content Placeholder 2">
            <a:extLst>
              <a:ext uri="{FF2B5EF4-FFF2-40B4-BE49-F238E27FC236}">
                <a16:creationId xmlns:a16="http://schemas.microsoft.com/office/drawing/2014/main" id="{CE8601D2-E070-C549-8F9C-E97086630C8E}"/>
              </a:ext>
            </a:extLst>
          </p:cNvPr>
          <p:cNvSpPr>
            <a:spLocks noGrp="1"/>
          </p:cNvSpPr>
          <p:nvPr>
            <p:ph idx="1"/>
          </p:nvPr>
        </p:nvSpPr>
        <p:spPr/>
        <p:txBody>
          <a:bodyPr>
            <a:normAutofit/>
          </a:bodyPr>
          <a:lstStyle/>
          <a:p>
            <a:pPr>
              <a:lnSpc>
                <a:spcPct val="150000"/>
              </a:lnSpc>
            </a:pPr>
            <a:r>
              <a:rPr lang="en-GB" dirty="0"/>
              <a:t>In fact, the CBP analysis does not tell us anything about the significance of the effect </a:t>
            </a:r>
            <a:r>
              <a:rPr lang="en-GB" i="1" dirty="0">
                <a:solidFill>
                  <a:srgbClr val="FF0000"/>
                </a:solidFill>
              </a:rPr>
              <a:t>at any particular time point </a:t>
            </a:r>
            <a:r>
              <a:rPr lang="en-GB" dirty="0"/>
              <a:t>within a cluster.</a:t>
            </a:r>
          </a:p>
          <a:p>
            <a:pPr>
              <a:lnSpc>
                <a:spcPct val="150000"/>
              </a:lnSpc>
            </a:pPr>
            <a:r>
              <a:rPr lang="en-GB" dirty="0"/>
              <a:t>It only tells us whether the </a:t>
            </a:r>
            <a:r>
              <a:rPr lang="en-GB" dirty="0">
                <a:solidFill>
                  <a:srgbClr val="00B050"/>
                </a:solidFill>
              </a:rPr>
              <a:t>cluster itself </a:t>
            </a:r>
            <a:r>
              <a:rPr lang="en-GB" dirty="0"/>
              <a:t>could or could not have arisen by chance (i.e. under the Null Hypothesis).</a:t>
            </a:r>
          </a:p>
          <a:p>
            <a:pPr marL="0" indent="0">
              <a:lnSpc>
                <a:spcPct val="150000"/>
              </a:lnSpc>
              <a:buNone/>
            </a:pPr>
            <a:r>
              <a:rPr lang="en-GB" dirty="0"/>
              <a:t>→ 	If you want to test specific hypotheses about when the effect 	begins (or ends), you need to conduct additional analyses.</a:t>
            </a:r>
          </a:p>
        </p:txBody>
      </p:sp>
    </p:spTree>
    <p:extLst>
      <p:ext uri="{BB962C8B-B14F-4D97-AF65-F5344CB8AC3E}">
        <p14:creationId xmlns:p14="http://schemas.microsoft.com/office/powerpoint/2010/main" val="258743443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224AD-4AA2-0A49-BAF4-1298F19766EB}"/>
              </a:ext>
            </a:extLst>
          </p:cNvPr>
          <p:cNvSpPr>
            <a:spLocks noGrp="1"/>
          </p:cNvSpPr>
          <p:nvPr>
            <p:ph type="title"/>
          </p:nvPr>
        </p:nvSpPr>
        <p:spPr>
          <a:xfrm>
            <a:off x="790903" y="2840315"/>
            <a:ext cx="10515600" cy="1325563"/>
          </a:xfrm>
        </p:spPr>
        <p:txBody>
          <a:bodyPr>
            <a:normAutofit/>
          </a:bodyPr>
          <a:lstStyle/>
          <a:p>
            <a:pPr algn="ctr"/>
            <a:r>
              <a:rPr lang="en-GB" sz="5400" b="1" dirty="0">
                <a:solidFill>
                  <a:srgbClr val="00B0F0"/>
                </a:solidFill>
              </a:rPr>
              <a:t>Thank you!</a:t>
            </a:r>
          </a:p>
        </p:txBody>
      </p:sp>
    </p:spTree>
    <p:extLst>
      <p:ext uri="{BB962C8B-B14F-4D97-AF65-F5344CB8AC3E}">
        <p14:creationId xmlns:p14="http://schemas.microsoft.com/office/powerpoint/2010/main" val="41750774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41EEA-7CE4-764B-8A41-D388322825F5}"/>
              </a:ext>
            </a:extLst>
          </p:cNvPr>
          <p:cNvSpPr>
            <a:spLocks noGrp="1"/>
          </p:cNvSpPr>
          <p:nvPr>
            <p:ph type="title"/>
          </p:nvPr>
        </p:nvSpPr>
        <p:spPr/>
        <p:txBody>
          <a:bodyPr/>
          <a:lstStyle/>
          <a:p>
            <a:r>
              <a:rPr lang="en-GB" dirty="0">
                <a:solidFill>
                  <a:srgbClr val="00B0F0"/>
                </a:solidFill>
              </a:rPr>
              <a:t>VW data: Challenges</a:t>
            </a:r>
          </a:p>
        </p:txBody>
      </p:sp>
      <p:sp>
        <p:nvSpPr>
          <p:cNvPr id="3" name="Content Placeholder 2">
            <a:extLst>
              <a:ext uri="{FF2B5EF4-FFF2-40B4-BE49-F238E27FC236}">
                <a16:creationId xmlns:a16="http://schemas.microsoft.com/office/drawing/2014/main" id="{CE8601D2-E070-C549-8F9C-E97086630C8E}"/>
              </a:ext>
            </a:extLst>
          </p:cNvPr>
          <p:cNvSpPr>
            <a:spLocks noGrp="1"/>
          </p:cNvSpPr>
          <p:nvPr>
            <p:ph idx="1"/>
          </p:nvPr>
        </p:nvSpPr>
        <p:spPr/>
        <p:txBody>
          <a:bodyPr>
            <a:normAutofit/>
          </a:bodyPr>
          <a:lstStyle/>
          <a:p>
            <a:pPr>
              <a:lnSpc>
                <a:spcPct val="150000"/>
              </a:lnSpc>
            </a:pPr>
            <a:r>
              <a:rPr lang="en-GB" dirty="0"/>
              <a:t>Time course data → many time points.</a:t>
            </a:r>
          </a:p>
          <a:p>
            <a:pPr>
              <a:lnSpc>
                <a:spcPct val="150000"/>
              </a:lnSpc>
            </a:pPr>
            <a:r>
              <a:rPr lang="en-GB" dirty="0" err="1"/>
              <a:t>Analyzing</a:t>
            </a:r>
            <a:r>
              <a:rPr lang="en-GB" dirty="0"/>
              <a:t> data at each time point increases the chance of a false positive.</a:t>
            </a:r>
          </a:p>
          <a:p>
            <a:pPr marL="457200" lvl="1" indent="0">
              <a:lnSpc>
                <a:spcPct val="150000"/>
              </a:lnSpc>
              <a:buNone/>
            </a:pPr>
            <a:r>
              <a:rPr lang="en-GB" dirty="0"/>
              <a:t>→ We need to introduce a correction for </a:t>
            </a:r>
            <a:r>
              <a:rPr lang="en-GB" dirty="0">
                <a:solidFill>
                  <a:srgbClr val="FF0000"/>
                </a:solidFill>
              </a:rPr>
              <a:t>multiple comparisons </a:t>
            </a:r>
            <a:r>
              <a:rPr lang="en-GB" dirty="0"/>
              <a:t>(e.g. Bonferroni correction).</a:t>
            </a:r>
          </a:p>
          <a:p>
            <a:pPr marL="457200" lvl="1" indent="0">
              <a:lnSpc>
                <a:spcPct val="150000"/>
              </a:lnSpc>
              <a:buNone/>
            </a:pPr>
            <a:r>
              <a:rPr lang="en-GB" dirty="0"/>
              <a:t>→</a:t>
            </a:r>
            <a:r>
              <a:rPr lang="en-GB" dirty="0">
                <a:solidFill>
                  <a:srgbClr val="FF0000"/>
                </a:solidFill>
              </a:rPr>
              <a:t> Greatly reduced statistical power.</a:t>
            </a:r>
          </a:p>
        </p:txBody>
      </p:sp>
    </p:spTree>
    <p:extLst>
      <p:ext uri="{BB962C8B-B14F-4D97-AF65-F5344CB8AC3E}">
        <p14:creationId xmlns:p14="http://schemas.microsoft.com/office/powerpoint/2010/main" val="41955044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41EEA-7CE4-764B-8A41-D388322825F5}"/>
              </a:ext>
            </a:extLst>
          </p:cNvPr>
          <p:cNvSpPr>
            <a:spLocks noGrp="1"/>
          </p:cNvSpPr>
          <p:nvPr>
            <p:ph type="title"/>
          </p:nvPr>
        </p:nvSpPr>
        <p:spPr/>
        <p:txBody>
          <a:bodyPr/>
          <a:lstStyle/>
          <a:p>
            <a:r>
              <a:rPr lang="en-GB" dirty="0">
                <a:solidFill>
                  <a:srgbClr val="00B0F0"/>
                </a:solidFill>
              </a:rPr>
              <a:t>VW data: Challenges</a:t>
            </a:r>
          </a:p>
        </p:txBody>
      </p:sp>
      <p:sp>
        <p:nvSpPr>
          <p:cNvPr id="3" name="Content Placeholder 2">
            <a:extLst>
              <a:ext uri="{FF2B5EF4-FFF2-40B4-BE49-F238E27FC236}">
                <a16:creationId xmlns:a16="http://schemas.microsoft.com/office/drawing/2014/main" id="{CE8601D2-E070-C549-8F9C-E97086630C8E}"/>
              </a:ext>
            </a:extLst>
          </p:cNvPr>
          <p:cNvSpPr>
            <a:spLocks noGrp="1"/>
          </p:cNvSpPr>
          <p:nvPr>
            <p:ph idx="1"/>
          </p:nvPr>
        </p:nvSpPr>
        <p:spPr/>
        <p:txBody>
          <a:bodyPr>
            <a:normAutofit/>
          </a:bodyPr>
          <a:lstStyle/>
          <a:p>
            <a:pPr>
              <a:lnSpc>
                <a:spcPct val="150000"/>
              </a:lnSpc>
            </a:pPr>
            <a:r>
              <a:rPr lang="en-GB" dirty="0"/>
              <a:t>The data at different time points are not fully independent (the problem of </a:t>
            </a:r>
            <a:r>
              <a:rPr lang="en-GB" dirty="0">
                <a:solidFill>
                  <a:srgbClr val="FF0000"/>
                </a:solidFill>
              </a:rPr>
              <a:t>autocorrelation</a:t>
            </a:r>
            <a:r>
              <a:rPr lang="en-GB" dirty="0"/>
              <a:t>).</a:t>
            </a:r>
          </a:p>
          <a:p>
            <a:pPr lvl="1">
              <a:lnSpc>
                <a:spcPct val="150000"/>
              </a:lnSpc>
            </a:pPr>
            <a:r>
              <a:rPr lang="en-GB" dirty="0"/>
              <a:t>People don’t switch gazes momentarily - they fixate, then prepare next saccade, and only then switch. </a:t>
            </a:r>
          </a:p>
          <a:p>
            <a:pPr lvl="1">
              <a:lnSpc>
                <a:spcPct val="150000"/>
              </a:lnSpc>
            </a:pPr>
            <a:r>
              <a:rPr lang="en-GB" dirty="0"/>
              <a:t>This means that if time points </a:t>
            </a:r>
            <a:r>
              <a:rPr lang="en-GB" i="1" dirty="0" err="1"/>
              <a:t>t</a:t>
            </a:r>
            <a:r>
              <a:rPr lang="en-GB" i="1" baseline="-25000" dirty="0" err="1"/>
              <a:t>n</a:t>
            </a:r>
            <a:r>
              <a:rPr lang="en-GB" i="1" dirty="0"/>
              <a:t> </a:t>
            </a:r>
            <a:r>
              <a:rPr lang="en-GB" dirty="0"/>
              <a:t>and </a:t>
            </a:r>
            <a:r>
              <a:rPr lang="en-GB" i="1" dirty="0"/>
              <a:t>t</a:t>
            </a:r>
            <a:r>
              <a:rPr lang="en-GB" i="1" baseline="-25000" dirty="0"/>
              <a:t>n+1 </a:t>
            </a:r>
            <a:r>
              <a:rPr lang="en-GB" dirty="0"/>
              <a:t>are sufficiently close, the probability of looking at a certain region at </a:t>
            </a:r>
            <a:r>
              <a:rPr lang="en-GB" i="1" dirty="0"/>
              <a:t>t</a:t>
            </a:r>
            <a:r>
              <a:rPr lang="en-GB" i="1" baseline="-25000" dirty="0"/>
              <a:t>n+1</a:t>
            </a:r>
            <a:r>
              <a:rPr lang="en-GB" dirty="0"/>
              <a:t> is higher if the person was already looking at that region at </a:t>
            </a:r>
            <a:r>
              <a:rPr lang="en-GB" i="1" dirty="0"/>
              <a:t>t</a:t>
            </a:r>
            <a:r>
              <a:rPr lang="en-GB" i="1" baseline="-25000" dirty="0"/>
              <a:t>n</a:t>
            </a:r>
            <a:r>
              <a:rPr lang="en-GB" i="1" dirty="0"/>
              <a:t>.</a:t>
            </a:r>
            <a:endParaRPr lang="en-GB" dirty="0"/>
          </a:p>
        </p:txBody>
      </p:sp>
    </p:spTree>
    <p:extLst>
      <p:ext uri="{BB962C8B-B14F-4D97-AF65-F5344CB8AC3E}">
        <p14:creationId xmlns:p14="http://schemas.microsoft.com/office/powerpoint/2010/main" val="23715180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41EEA-7CE4-764B-8A41-D388322825F5}"/>
              </a:ext>
            </a:extLst>
          </p:cNvPr>
          <p:cNvSpPr>
            <a:spLocks noGrp="1"/>
          </p:cNvSpPr>
          <p:nvPr>
            <p:ph type="title"/>
          </p:nvPr>
        </p:nvSpPr>
        <p:spPr/>
        <p:txBody>
          <a:bodyPr/>
          <a:lstStyle/>
          <a:p>
            <a:r>
              <a:rPr lang="en-GB" dirty="0">
                <a:solidFill>
                  <a:srgbClr val="00B0F0"/>
                </a:solidFill>
              </a:rPr>
              <a:t>VW data: Challenges</a:t>
            </a:r>
          </a:p>
        </p:txBody>
      </p:sp>
      <p:sp>
        <p:nvSpPr>
          <p:cNvPr id="3" name="Content Placeholder 2">
            <a:extLst>
              <a:ext uri="{FF2B5EF4-FFF2-40B4-BE49-F238E27FC236}">
                <a16:creationId xmlns:a16="http://schemas.microsoft.com/office/drawing/2014/main" id="{CE8601D2-E070-C549-8F9C-E97086630C8E}"/>
              </a:ext>
            </a:extLst>
          </p:cNvPr>
          <p:cNvSpPr>
            <a:spLocks noGrp="1"/>
          </p:cNvSpPr>
          <p:nvPr>
            <p:ph idx="1"/>
          </p:nvPr>
        </p:nvSpPr>
        <p:spPr>
          <a:xfrm>
            <a:off x="838200" y="1615638"/>
            <a:ext cx="10515600" cy="4351338"/>
          </a:xfrm>
        </p:spPr>
        <p:txBody>
          <a:bodyPr>
            <a:noAutofit/>
          </a:bodyPr>
          <a:lstStyle/>
          <a:p>
            <a:pPr>
              <a:lnSpc>
                <a:spcPct val="150000"/>
              </a:lnSpc>
            </a:pPr>
            <a:r>
              <a:rPr lang="en-GB" sz="2000" dirty="0"/>
              <a:t>We can avoid making multiple comparisons if focus on a pre-selected time-window.</a:t>
            </a:r>
          </a:p>
          <a:p>
            <a:pPr lvl="1">
              <a:lnSpc>
                <a:spcPct val="150000"/>
              </a:lnSpc>
            </a:pPr>
            <a:r>
              <a:rPr lang="en-GB" sz="2000" dirty="0"/>
              <a:t>It’s crucial that the time window is selected prior to the analysis on independent grounds.</a:t>
            </a:r>
          </a:p>
          <a:p>
            <a:pPr>
              <a:lnSpc>
                <a:spcPct val="150000"/>
              </a:lnSpc>
            </a:pPr>
            <a:r>
              <a:rPr lang="en-GB" sz="2000" dirty="0"/>
              <a:t>If our prior assumptions are not completely accurate, the time window may </a:t>
            </a:r>
            <a:r>
              <a:rPr lang="en-GB" sz="2000" dirty="0">
                <a:solidFill>
                  <a:srgbClr val="FF0000"/>
                </a:solidFill>
              </a:rPr>
              <a:t>miss the effect</a:t>
            </a:r>
            <a:r>
              <a:rPr lang="en-GB" sz="2000" dirty="0"/>
              <a:t>.</a:t>
            </a:r>
          </a:p>
          <a:p>
            <a:pPr>
              <a:lnSpc>
                <a:spcPct val="150000"/>
              </a:lnSpc>
            </a:pPr>
            <a:r>
              <a:rPr lang="en-GB" sz="2000" dirty="0"/>
              <a:t>Sometimes there’s </a:t>
            </a:r>
            <a:r>
              <a:rPr lang="en-GB" sz="2000" dirty="0">
                <a:solidFill>
                  <a:srgbClr val="FF0000"/>
                </a:solidFill>
              </a:rPr>
              <a:t>not enough prior information </a:t>
            </a:r>
            <a:r>
              <a:rPr lang="en-GB" sz="2000" dirty="0"/>
              <a:t>to select a specific time window for analysis.</a:t>
            </a:r>
          </a:p>
          <a:p>
            <a:pPr>
              <a:lnSpc>
                <a:spcPct val="150000"/>
              </a:lnSpc>
            </a:pPr>
            <a:r>
              <a:rPr lang="en-GB" sz="2000" dirty="0"/>
              <a:t>Time-window selection can be subject to conscious and unconscious </a:t>
            </a:r>
            <a:r>
              <a:rPr lang="en-GB" sz="2000" dirty="0">
                <a:solidFill>
                  <a:srgbClr val="FF0000"/>
                </a:solidFill>
              </a:rPr>
              <a:t>bias </a:t>
            </a:r>
            <a:r>
              <a:rPr lang="en-GB" sz="2000" dirty="0"/>
              <a:t>on the part of the researcher, which may result in an increased rate of false positive results.</a:t>
            </a:r>
            <a:endParaRPr lang="en-GB" sz="2000" dirty="0">
              <a:solidFill>
                <a:srgbClr val="FF0000"/>
              </a:solidFill>
            </a:endParaRPr>
          </a:p>
        </p:txBody>
      </p:sp>
    </p:spTree>
    <p:extLst>
      <p:ext uri="{BB962C8B-B14F-4D97-AF65-F5344CB8AC3E}">
        <p14:creationId xmlns:p14="http://schemas.microsoft.com/office/powerpoint/2010/main" val="18205003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41EEA-7CE4-764B-8A41-D388322825F5}"/>
              </a:ext>
            </a:extLst>
          </p:cNvPr>
          <p:cNvSpPr>
            <a:spLocks noGrp="1"/>
          </p:cNvSpPr>
          <p:nvPr>
            <p:ph type="title"/>
          </p:nvPr>
        </p:nvSpPr>
        <p:spPr/>
        <p:txBody>
          <a:bodyPr/>
          <a:lstStyle/>
          <a:p>
            <a:r>
              <a:rPr lang="en-GB" dirty="0">
                <a:solidFill>
                  <a:srgbClr val="00B0F0"/>
                </a:solidFill>
              </a:rPr>
              <a:t>Cluster-based Permutation Analysis</a:t>
            </a:r>
          </a:p>
        </p:txBody>
      </p:sp>
      <p:sp>
        <p:nvSpPr>
          <p:cNvPr id="3" name="Content Placeholder 2">
            <a:extLst>
              <a:ext uri="{FF2B5EF4-FFF2-40B4-BE49-F238E27FC236}">
                <a16:creationId xmlns:a16="http://schemas.microsoft.com/office/drawing/2014/main" id="{CE8601D2-E070-C549-8F9C-E97086630C8E}"/>
              </a:ext>
            </a:extLst>
          </p:cNvPr>
          <p:cNvSpPr>
            <a:spLocks noGrp="1"/>
          </p:cNvSpPr>
          <p:nvPr>
            <p:ph idx="1"/>
          </p:nvPr>
        </p:nvSpPr>
        <p:spPr/>
        <p:txBody>
          <a:bodyPr/>
          <a:lstStyle/>
          <a:p>
            <a:pPr>
              <a:lnSpc>
                <a:spcPct val="150000"/>
              </a:lnSpc>
            </a:pPr>
            <a:r>
              <a:rPr lang="en-GB" i="1" dirty="0">
                <a:solidFill>
                  <a:srgbClr val="00B050"/>
                </a:solidFill>
              </a:rPr>
              <a:t>Cluster-based permutation (CBP) </a:t>
            </a:r>
            <a:r>
              <a:rPr lang="en-GB" dirty="0"/>
              <a:t>analysis was originally proposed for the analysis of EEG and MEG data, and is standard in those fields. </a:t>
            </a:r>
          </a:p>
          <a:p>
            <a:pPr marL="0" indent="0" algn="r">
              <a:lnSpc>
                <a:spcPct val="150000"/>
              </a:lnSpc>
              <a:buNone/>
            </a:pPr>
            <a:r>
              <a:rPr lang="en-GB" sz="1800" dirty="0"/>
              <a:t>(</a:t>
            </a:r>
            <a:r>
              <a:rPr lang="en-US" sz="1800" dirty="0"/>
              <a:t>Maris &amp; </a:t>
            </a:r>
            <a:r>
              <a:rPr lang="en-US" sz="1800" dirty="0" err="1"/>
              <a:t>Oostenveld</a:t>
            </a:r>
            <a:r>
              <a:rPr lang="en-US" sz="1800" dirty="0"/>
              <a:t> 2007</a:t>
            </a:r>
            <a:r>
              <a:rPr lang="en-GB" sz="1800" dirty="0"/>
              <a:t>).</a:t>
            </a:r>
          </a:p>
          <a:p>
            <a:pPr>
              <a:lnSpc>
                <a:spcPct val="150000"/>
              </a:lnSpc>
            </a:pPr>
            <a:r>
              <a:rPr lang="en-GB" dirty="0"/>
              <a:t>CBP analysis is quickly becoming a standard analysis for VW eye-tracking data. </a:t>
            </a:r>
          </a:p>
          <a:p>
            <a:pPr marL="0" indent="0" algn="r">
              <a:lnSpc>
                <a:spcPct val="150000"/>
              </a:lnSpc>
              <a:buNone/>
            </a:pPr>
            <a:r>
              <a:rPr lang="en-GB" sz="2000" dirty="0"/>
              <a:t>(</a:t>
            </a:r>
            <a:r>
              <a:rPr lang="en-US" sz="2000" dirty="0"/>
              <a:t>Hahn et al., 2015; Oakes et al., 2013; Yang et al., 2020</a:t>
            </a:r>
            <a:r>
              <a:rPr lang="nb-NO" sz="2000" dirty="0"/>
              <a:t>, Huang &amp; </a:t>
            </a:r>
            <a:r>
              <a:rPr lang="nb-NO" sz="2000" dirty="0" err="1"/>
              <a:t>Snedeker</a:t>
            </a:r>
            <a:r>
              <a:rPr lang="nb-NO" sz="2000" dirty="0"/>
              <a:t> 2020, </a:t>
            </a:r>
            <a:r>
              <a:rPr lang="nb-NO" sz="2000" dirty="0" err="1"/>
              <a:t>a.o</a:t>
            </a:r>
            <a:r>
              <a:rPr lang="nb-NO" sz="2000" dirty="0"/>
              <a:t>.</a:t>
            </a:r>
            <a:r>
              <a:rPr lang="en-GB" sz="2000" dirty="0"/>
              <a:t>)</a:t>
            </a:r>
          </a:p>
        </p:txBody>
      </p:sp>
    </p:spTree>
    <p:extLst>
      <p:ext uri="{BB962C8B-B14F-4D97-AF65-F5344CB8AC3E}">
        <p14:creationId xmlns:p14="http://schemas.microsoft.com/office/powerpoint/2010/main" val="15943804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41EEA-7CE4-764B-8A41-D388322825F5}"/>
              </a:ext>
            </a:extLst>
          </p:cNvPr>
          <p:cNvSpPr>
            <a:spLocks noGrp="1"/>
          </p:cNvSpPr>
          <p:nvPr>
            <p:ph type="title"/>
          </p:nvPr>
        </p:nvSpPr>
        <p:spPr/>
        <p:txBody>
          <a:bodyPr/>
          <a:lstStyle/>
          <a:p>
            <a:r>
              <a:rPr lang="en-GB" dirty="0">
                <a:solidFill>
                  <a:srgbClr val="00B0F0"/>
                </a:solidFill>
              </a:rPr>
              <a:t>Advantages of CBP analysis</a:t>
            </a:r>
          </a:p>
        </p:txBody>
      </p:sp>
      <p:sp>
        <p:nvSpPr>
          <p:cNvPr id="3" name="Content Placeholder 2">
            <a:extLst>
              <a:ext uri="{FF2B5EF4-FFF2-40B4-BE49-F238E27FC236}">
                <a16:creationId xmlns:a16="http://schemas.microsoft.com/office/drawing/2014/main" id="{CE8601D2-E070-C549-8F9C-E97086630C8E}"/>
              </a:ext>
            </a:extLst>
          </p:cNvPr>
          <p:cNvSpPr>
            <a:spLocks noGrp="1"/>
          </p:cNvSpPr>
          <p:nvPr>
            <p:ph idx="1"/>
          </p:nvPr>
        </p:nvSpPr>
        <p:spPr/>
        <p:txBody>
          <a:bodyPr/>
          <a:lstStyle/>
          <a:p>
            <a:pPr>
              <a:lnSpc>
                <a:spcPct val="150000"/>
              </a:lnSpc>
            </a:pPr>
            <a:r>
              <a:rPr lang="en-GB" dirty="0"/>
              <a:t>Solves the ‘multiple comparison problem’ </a:t>
            </a:r>
            <a:r>
              <a:rPr lang="en-GB" dirty="0">
                <a:solidFill>
                  <a:srgbClr val="00B050"/>
                </a:solidFill>
              </a:rPr>
              <a:t>without</a:t>
            </a:r>
            <a:r>
              <a:rPr lang="en-GB" dirty="0"/>
              <a:t> sacrificing statistical power.</a:t>
            </a:r>
          </a:p>
          <a:p>
            <a:pPr>
              <a:lnSpc>
                <a:spcPct val="150000"/>
              </a:lnSpc>
            </a:pPr>
            <a:r>
              <a:rPr lang="en-GB" dirty="0"/>
              <a:t>Does </a:t>
            </a:r>
            <a:r>
              <a:rPr lang="en-GB" dirty="0">
                <a:solidFill>
                  <a:srgbClr val="00B050"/>
                </a:solidFill>
              </a:rPr>
              <a:t>not</a:t>
            </a:r>
            <a:r>
              <a:rPr lang="en-GB" dirty="0"/>
              <a:t> lead to inflated false-positive (Type I error) rate due to autocorrelation.</a:t>
            </a:r>
          </a:p>
          <a:p>
            <a:pPr>
              <a:lnSpc>
                <a:spcPct val="150000"/>
              </a:lnSpc>
            </a:pPr>
            <a:r>
              <a:rPr lang="en-US" dirty="0"/>
              <a:t>Allows </a:t>
            </a:r>
            <a:r>
              <a:rPr lang="en-US" dirty="0">
                <a:solidFill>
                  <a:srgbClr val="00B050"/>
                </a:solidFill>
              </a:rPr>
              <a:t>localization</a:t>
            </a:r>
            <a:r>
              <a:rPr lang="en-US" dirty="0"/>
              <a:t> of the effect in time without relying on an arbitrary selection of pre-defined time windows.</a:t>
            </a:r>
            <a:endParaRPr lang="en-GB" dirty="0"/>
          </a:p>
          <a:p>
            <a:pPr>
              <a:lnSpc>
                <a:spcPct val="150000"/>
              </a:lnSpc>
            </a:pPr>
            <a:endParaRPr lang="en-GB" dirty="0"/>
          </a:p>
        </p:txBody>
      </p:sp>
    </p:spTree>
    <p:extLst>
      <p:ext uri="{BB962C8B-B14F-4D97-AF65-F5344CB8AC3E}">
        <p14:creationId xmlns:p14="http://schemas.microsoft.com/office/powerpoint/2010/main" val="24590737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4222</TotalTime>
  <Words>2900</Words>
  <Application>Microsoft Macintosh PowerPoint</Application>
  <PresentationFormat>Widescreen</PresentationFormat>
  <Paragraphs>320</Paragraphs>
  <Slides>46</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46</vt:i4>
      </vt:variant>
    </vt:vector>
  </HeadingPairs>
  <TitlesOfParts>
    <vt:vector size="50" baseType="lpstr">
      <vt:lpstr>Arial</vt:lpstr>
      <vt:lpstr>Calibri</vt:lpstr>
      <vt:lpstr>Calibri Light</vt:lpstr>
      <vt:lpstr>Office Theme</vt:lpstr>
      <vt:lpstr>Cluster-based Permutation Analysis for VW Eye-tracking Data</vt:lpstr>
      <vt:lpstr>Example dataset: Aspect processing in Russian</vt:lpstr>
      <vt:lpstr>Example dataset: Aspect processing in Russian</vt:lpstr>
      <vt:lpstr>Testing the effect of Aspect on looks</vt:lpstr>
      <vt:lpstr>VW data: Challenges</vt:lpstr>
      <vt:lpstr>VW data: Challenges</vt:lpstr>
      <vt:lpstr>VW data: Challenges</vt:lpstr>
      <vt:lpstr>Cluster-based Permutation Analysis</vt:lpstr>
      <vt:lpstr>Advantages of CBP analysis</vt:lpstr>
      <vt:lpstr>Outline of the procedure</vt:lpstr>
      <vt:lpstr>Step 1: Analyzing data at individual time points</vt:lpstr>
      <vt:lpstr>Step 1: Analyzing data at individual time points</vt:lpstr>
      <vt:lpstr>Step 1: Analyzing data at individual time points</vt:lpstr>
      <vt:lpstr>Step 1: Analyzing data at individual time points</vt:lpstr>
      <vt:lpstr>Step 1: Analyzing data at individual time points</vt:lpstr>
      <vt:lpstr>Step 1: Analyzing data at individual time points</vt:lpstr>
      <vt:lpstr>Step 2: Finding the clusters</vt:lpstr>
      <vt:lpstr>Step 2: Finding the clusters</vt:lpstr>
      <vt:lpstr>Step 3: Permuting the condition labels</vt:lpstr>
      <vt:lpstr>Step 3: Permuting the condition labels</vt:lpstr>
      <vt:lpstr>Step 3: Permuting the condition labels</vt:lpstr>
      <vt:lpstr>Step 3: Permuting the condition labels</vt:lpstr>
      <vt:lpstr>Step 3: Permuting the condition labels</vt:lpstr>
      <vt:lpstr>Step 4: Generating the null hypothesis distribution</vt:lpstr>
      <vt:lpstr>Step 4: Generating the null hypothesis distribution</vt:lpstr>
      <vt:lpstr>Step 4: Generating the null hypothesis distribution</vt:lpstr>
      <vt:lpstr>Step 5: Obtaining the p-values</vt:lpstr>
      <vt:lpstr>Step 5: Obtaining the p-values</vt:lpstr>
      <vt:lpstr>Step 5: Obtaining the p-values</vt:lpstr>
      <vt:lpstr>Step 5: Obtaining the p-values</vt:lpstr>
      <vt:lpstr>Outline of the procedure</vt:lpstr>
      <vt:lpstr>The role of the initial threshold: testing for “narrow” effects</vt:lpstr>
      <vt:lpstr>The role of the initial threshold: testing for “narrow” effects</vt:lpstr>
      <vt:lpstr>The role of the initial threshold: testing for “narrow” effects</vt:lpstr>
      <vt:lpstr>The role of the initial threshold: testing for “narrow” effects</vt:lpstr>
      <vt:lpstr>The role of the initial threshold: testing for “narrow” effects</vt:lpstr>
      <vt:lpstr>The role of the initial threshold: testing for “narrow” effects</vt:lpstr>
      <vt:lpstr>Testing for interactions</vt:lpstr>
      <vt:lpstr>Testing for interactions</vt:lpstr>
      <vt:lpstr>Testing for interactions</vt:lpstr>
      <vt:lpstr>The role of the initial threshold: testing for “narrow” effects</vt:lpstr>
      <vt:lpstr>Testing for interactions</vt:lpstr>
      <vt:lpstr>The role of the initial threshold: testing for “narrow” effects</vt:lpstr>
      <vt:lpstr>A note of caution: Interpreting cluster boundaries</vt:lpstr>
      <vt:lpstr>A note of caution: Interpreting cluster boundaries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Cluster-based Permutation Analysis for VWP Eye-tracking Data</dc:title>
  <dc:creator>Sergey Minor</dc:creator>
  <cp:lastModifiedBy>Maki Kubota</cp:lastModifiedBy>
  <cp:revision>79</cp:revision>
  <dcterms:created xsi:type="dcterms:W3CDTF">2021-05-02T11:45:17Z</dcterms:created>
  <dcterms:modified xsi:type="dcterms:W3CDTF">2021-05-19T09:17:05Z</dcterms:modified>
</cp:coreProperties>
</file>