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notesMasterIdLst>
    <p:notesMasterId r:id="rId29"/>
  </p:notesMasterIdLst>
  <p:handoutMasterIdLst>
    <p:handoutMasterId r:id="rId30"/>
  </p:handoutMasterIdLst>
  <p:sldIdLst>
    <p:sldId id="256" r:id="rId8"/>
    <p:sldId id="259" r:id="rId9"/>
    <p:sldId id="260" r:id="rId10"/>
    <p:sldId id="264" r:id="rId11"/>
    <p:sldId id="269" r:id="rId12"/>
    <p:sldId id="268" r:id="rId13"/>
    <p:sldId id="281" r:id="rId14"/>
    <p:sldId id="297" r:id="rId15"/>
    <p:sldId id="298" r:id="rId16"/>
    <p:sldId id="324" r:id="rId17"/>
    <p:sldId id="338" r:id="rId18"/>
    <p:sldId id="326" r:id="rId19"/>
    <p:sldId id="328" r:id="rId20"/>
    <p:sldId id="332" r:id="rId21"/>
    <p:sldId id="329" r:id="rId22"/>
    <p:sldId id="333" r:id="rId23"/>
    <p:sldId id="334" r:id="rId24"/>
    <p:sldId id="335" r:id="rId25"/>
    <p:sldId id="336" r:id="rId26"/>
    <p:sldId id="325" r:id="rId27"/>
    <p:sldId id="337" r:id="rId2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González Alonso" initials="JGA" lastIdx="1" clrIdx="0">
    <p:extLst>
      <p:ext uri="{19B8F6BF-5375-455C-9EA6-DF929625EA0E}">
        <p15:presenceInfo xmlns:p15="http://schemas.microsoft.com/office/powerpoint/2012/main" userId="S::jal027@uit.no::5626620f-e265-489e-bfe7-a56912c648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E18F"/>
    <a:srgbClr val="008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8" autoAdjust="0"/>
    <p:restoredTop sz="82143" autoAdjust="0"/>
  </p:normalViewPr>
  <p:slideViewPr>
    <p:cSldViewPr snapToGrid="0">
      <p:cViewPr varScale="1">
        <p:scale>
          <a:sx n="85" d="100"/>
          <a:sy n="85" d="100"/>
        </p:scale>
        <p:origin x="6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76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04.05.2021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7D070-6A0C-4F66-B762-5AAA0FA8509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6ED4D-5887-4C71-AE69-2F989FFCC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4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6ED4D-5887-4C71-AE69-2F989FFCCD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64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6ED4D-5887-4C71-AE69-2F989FFCCDB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801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6ED4D-5887-4C71-AE69-2F989FFCCDB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410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6ED4D-5887-4C71-AE69-2F989FFCCDB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742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6ED4D-5887-4C71-AE69-2F989FFCCDB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81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6ED4D-5887-4C71-AE69-2F989FFCCD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9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6ED4D-5887-4C71-AE69-2F989FFCCD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29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6ED4D-5887-4C71-AE69-2F989FFCCDB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0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6ED4D-5887-4C71-AE69-2F989FFCCDB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75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6ED4D-5887-4C71-AE69-2F989FFCCDB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7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6ED4D-5887-4C71-AE69-2F989FFCCDB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334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6ED4D-5887-4C71-AE69-2F989FFCCDB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93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6ED4D-5887-4C71-AE69-2F989FFCCDB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68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Author’s name and last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Address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Author’s name and last 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Address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717661-DDEA-4FF0-9C32-4AFCCE9013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721" y="172390"/>
            <a:ext cx="1341743" cy="257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D44286-654F-45AA-B82E-86CC41E685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721" y="580009"/>
            <a:ext cx="1341743" cy="3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Author’s name and last name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Address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the icon below to add a picture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49556E-ED78-4D89-84B9-E98821B14B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721" y="172390"/>
            <a:ext cx="1341743" cy="257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72779A-E8AF-4430-9AEF-53CF3AAD1D8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721" y="580009"/>
            <a:ext cx="1341743" cy="3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Author’s name and last 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Address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89FDB1-F72C-4CB4-993A-767BC862D8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721" y="172390"/>
            <a:ext cx="1341743" cy="257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8C6D43-4534-4FC6-844F-A89960D2DA3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721" y="580009"/>
            <a:ext cx="1341743" cy="3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0yhJYXJoJQ&amp;ab_channel=GorillaSuppor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67" y="684660"/>
            <a:ext cx="8713736" cy="18118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Gorilla Online Eye Tracking Workshop </a:t>
            </a:r>
            <a:endParaRPr lang="nb-NO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00967" y="2496473"/>
            <a:ext cx="6012000" cy="11266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nb-NO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b-NO" sz="2000" i="0" dirty="0"/>
              <a:t>UiT The Arctic </a:t>
            </a:r>
            <a:r>
              <a:rPr lang="nb-NO" sz="2000" i="0" dirty="0" err="1"/>
              <a:t>University</a:t>
            </a:r>
            <a:r>
              <a:rPr lang="nb-NO" sz="2000" i="0" dirty="0"/>
              <a:t> </a:t>
            </a:r>
            <a:r>
              <a:rPr lang="nb-NO" sz="2000" i="0" dirty="0" err="1"/>
              <a:t>of</a:t>
            </a:r>
            <a:r>
              <a:rPr lang="nb-NO" sz="2000" i="0" dirty="0"/>
              <a:t> Norway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b-NO" sz="2000" i="0" dirty="0"/>
              <a:t>May 3rd &amp; 5th 2021  </a:t>
            </a:r>
            <a:endParaRPr lang="nb-NO" sz="2000" i="0" baseline="30000" dirty="0"/>
          </a:p>
        </p:txBody>
      </p:sp>
      <p:pic>
        <p:nvPicPr>
          <p:cNvPr id="14" name="Picture Placeholder 13" descr="A picture containing mosaic, fabric, blue&#10;&#10;Description automatically generated">
            <a:extLst>
              <a:ext uri="{FF2B5EF4-FFF2-40B4-BE49-F238E27FC236}">
                <a16:creationId xmlns:a16="http://schemas.microsoft.com/office/drawing/2014/main" id="{CACAA8A5-B155-43C5-9512-6D69B7339AE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r="26944"/>
          <a:stretch>
            <a:fillRect/>
          </a:stretch>
        </p:blipFill>
        <p:spPr/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63F0CC-CE83-44DE-8847-F3A5AD2585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74" y="5197568"/>
            <a:ext cx="1604626" cy="455714"/>
          </a:xfrm>
          <a:prstGeom prst="rect">
            <a:avLst/>
          </a:prstGeom>
        </p:spPr>
      </p:pic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FD83A148-0627-4F1E-976F-6421B10B73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97" y="5874166"/>
            <a:ext cx="2782938" cy="48275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7274DD2-6EB0-408B-A59F-2A34E64C1A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0" y="4992747"/>
            <a:ext cx="1364174" cy="1364174"/>
          </a:xfrm>
          <a:prstGeom prst="rect">
            <a:avLst/>
          </a:prstGeom>
        </p:spPr>
      </p:pic>
      <p:pic>
        <p:nvPicPr>
          <p:cNvPr id="25" name="Picture 24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CDC496FF-32C2-4669-BBC9-68F9DA6614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39" y="4555938"/>
            <a:ext cx="2163312" cy="21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475A-CF25-6647-9F6F-02A3E561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023" y="2766218"/>
            <a:ext cx="10515600" cy="1325563"/>
          </a:xfrm>
        </p:spPr>
        <p:txBody>
          <a:bodyPr/>
          <a:lstStyle/>
          <a:p>
            <a:r>
              <a:rPr lang="en-GB" dirty="0"/>
              <a:t>What is the Gorilla Eye tracking Zone? </a:t>
            </a:r>
          </a:p>
        </p:txBody>
      </p:sp>
    </p:spTree>
    <p:extLst>
      <p:ext uri="{BB962C8B-B14F-4D97-AF65-F5344CB8AC3E}">
        <p14:creationId xmlns:p14="http://schemas.microsoft.com/office/powerpoint/2010/main" val="257889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C75119-AD38-B045-97CA-039DB6AAC7B1}"/>
              </a:ext>
            </a:extLst>
          </p:cNvPr>
          <p:cNvSpPr/>
          <p:nvPr/>
        </p:nvSpPr>
        <p:spPr>
          <a:xfrm>
            <a:off x="1673901" y="296055"/>
            <a:ext cx="8844197" cy="6265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AFBEED-39C4-844D-BB43-1EE1802A0D17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6096000" y="296055"/>
            <a:ext cx="0" cy="614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186A04F-9158-A64D-B39C-77186B2F63EB}"/>
              </a:ext>
            </a:extLst>
          </p:cNvPr>
          <p:cNvSpPr/>
          <p:nvPr/>
        </p:nvSpPr>
        <p:spPr>
          <a:xfrm>
            <a:off x="3050644" y="2967334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B968A4-1A1C-234F-A66B-17F9E0F54BE0}"/>
              </a:ext>
            </a:extLst>
          </p:cNvPr>
          <p:cNvSpPr/>
          <p:nvPr/>
        </p:nvSpPr>
        <p:spPr>
          <a:xfrm>
            <a:off x="7267771" y="2967334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17478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C75119-AD38-B045-97CA-039DB6AAC7B1}"/>
              </a:ext>
            </a:extLst>
          </p:cNvPr>
          <p:cNvSpPr/>
          <p:nvPr/>
        </p:nvSpPr>
        <p:spPr>
          <a:xfrm>
            <a:off x="1673901" y="296055"/>
            <a:ext cx="8844197" cy="6265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224DCB-8B22-DA45-BBC7-96DE99D0AD38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673901" y="3429000"/>
            <a:ext cx="8844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AFBEED-39C4-844D-BB43-1EE1802A0D17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6096000" y="296055"/>
            <a:ext cx="0" cy="614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186A04F-9158-A64D-B39C-77186B2F63EB}"/>
              </a:ext>
            </a:extLst>
          </p:cNvPr>
          <p:cNvSpPr/>
          <p:nvPr/>
        </p:nvSpPr>
        <p:spPr>
          <a:xfrm>
            <a:off x="3561785" y="1400863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B968A4-1A1C-234F-A66B-17F9E0F54BE0}"/>
              </a:ext>
            </a:extLst>
          </p:cNvPr>
          <p:cNvSpPr/>
          <p:nvPr/>
        </p:nvSpPr>
        <p:spPr>
          <a:xfrm>
            <a:off x="8024734" y="1448146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9C182-D8A6-DF4B-9879-E4136929E9EE}"/>
              </a:ext>
            </a:extLst>
          </p:cNvPr>
          <p:cNvSpPr/>
          <p:nvPr/>
        </p:nvSpPr>
        <p:spPr>
          <a:xfrm>
            <a:off x="3501700" y="4533807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C310D-E697-3C4F-95C2-0F7ED00DF2BD}"/>
              </a:ext>
            </a:extLst>
          </p:cNvPr>
          <p:cNvSpPr/>
          <p:nvPr/>
        </p:nvSpPr>
        <p:spPr>
          <a:xfrm>
            <a:off x="7926297" y="4581091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2517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C75119-AD38-B045-97CA-039DB6AAC7B1}"/>
              </a:ext>
            </a:extLst>
          </p:cNvPr>
          <p:cNvSpPr/>
          <p:nvPr/>
        </p:nvSpPr>
        <p:spPr>
          <a:xfrm>
            <a:off x="1558975" y="342963"/>
            <a:ext cx="8844197" cy="6265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C3931B-461A-1A4F-A7DC-6E993776AD03}"/>
              </a:ext>
            </a:extLst>
          </p:cNvPr>
          <p:cNvSpPr/>
          <p:nvPr/>
        </p:nvSpPr>
        <p:spPr>
          <a:xfrm>
            <a:off x="2428407" y="2087379"/>
            <a:ext cx="3057993" cy="268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Left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85791-CCCC-EB45-BB6C-E280F49FE20A}"/>
              </a:ext>
            </a:extLst>
          </p:cNvPr>
          <p:cNvSpPr/>
          <p:nvPr/>
        </p:nvSpPr>
        <p:spPr>
          <a:xfrm>
            <a:off x="6530713" y="2087379"/>
            <a:ext cx="3057993" cy="268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Right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148363-36BB-F948-B596-3A2D4B865A6C}"/>
              </a:ext>
            </a:extLst>
          </p:cNvPr>
          <p:cNvCxnSpPr/>
          <p:nvPr/>
        </p:nvCxnSpPr>
        <p:spPr>
          <a:xfrm>
            <a:off x="1567731" y="603416"/>
            <a:ext cx="8844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29BF8D-3CE8-4148-8B44-93F89D15CB81}"/>
              </a:ext>
            </a:extLst>
          </p:cNvPr>
          <p:cNvSpPr txBox="1"/>
          <p:nvPr/>
        </p:nvSpPr>
        <p:spPr>
          <a:xfrm>
            <a:off x="7633672" y="44348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1440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0ED36-FDE1-1642-9AAD-A73EA1A374F1}"/>
              </a:ext>
            </a:extLst>
          </p:cNvPr>
          <p:cNvCxnSpPr>
            <a:cxnSpLocks/>
          </p:cNvCxnSpPr>
          <p:nvPr/>
        </p:nvCxnSpPr>
        <p:spPr>
          <a:xfrm>
            <a:off x="1349115" y="296055"/>
            <a:ext cx="0" cy="6265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EFB142-0B67-1747-A463-531AB41C73B2}"/>
              </a:ext>
            </a:extLst>
          </p:cNvPr>
          <p:cNvSpPr txBox="1"/>
          <p:nvPr/>
        </p:nvSpPr>
        <p:spPr>
          <a:xfrm>
            <a:off x="987249" y="236700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900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5985CC-E658-A143-9487-67A354D37210}"/>
              </a:ext>
            </a:extLst>
          </p:cNvPr>
          <p:cNvCxnSpPr>
            <a:cxnSpLocks/>
          </p:cNvCxnSpPr>
          <p:nvPr/>
        </p:nvCxnSpPr>
        <p:spPr>
          <a:xfrm flipH="1" flipV="1">
            <a:off x="5972314" y="283559"/>
            <a:ext cx="8757" cy="3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D9922B-FACC-A843-B7AD-9C0289E82F57}"/>
              </a:ext>
            </a:extLst>
          </p:cNvPr>
          <p:cNvSpPr txBox="1"/>
          <p:nvPr/>
        </p:nvSpPr>
        <p:spPr>
          <a:xfrm>
            <a:off x="5683496" y="-5714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722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56CEC8-8419-8F46-BDC6-D8FBAE34FC02}"/>
              </a:ext>
            </a:extLst>
          </p:cNvPr>
          <p:cNvCxnSpPr>
            <a:cxnSpLocks/>
          </p:cNvCxnSpPr>
          <p:nvPr/>
        </p:nvCxnSpPr>
        <p:spPr>
          <a:xfrm flipH="1">
            <a:off x="1099017" y="3475908"/>
            <a:ext cx="4846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84E4C6-6759-B64D-A8CE-D9618FE10DBD}"/>
              </a:ext>
            </a:extLst>
          </p:cNvPr>
          <p:cNvSpPr txBox="1"/>
          <p:nvPr/>
        </p:nvSpPr>
        <p:spPr>
          <a:xfrm>
            <a:off x="323254" y="3235003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450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A6BE98-72E5-7340-A936-E9A1656B56C5}"/>
              </a:ext>
            </a:extLst>
          </p:cNvPr>
          <p:cNvSpPr txBox="1"/>
          <p:nvPr/>
        </p:nvSpPr>
        <p:spPr>
          <a:xfrm>
            <a:off x="4555848" y="727021"/>
            <a:ext cx="284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X = 907, Y = 411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C593E-D2E7-1540-9258-3B0DECBAAF64}"/>
              </a:ext>
            </a:extLst>
          </p:cNvPr>
          <p:cNvSpPr txBox="1"/>
          <p:nvPr/>
        </p:nvSpPr>
        <p:spPr>
          <a:xfrm>
            <a:off x="555248" y="55898"/>
            <a:ext cx="2066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X = 0, Y = 0</a:t>
            </a:r>
          </a:p>
        </p:txBody>
      </p:sp>
    </p:spTree>
    <p:extLst>
      <p:ext uri="{BB962C8B-B14F-4D97-AF65-F5344CB8AC3E}">
        <p14:creationId xmlns:p14="http://schemas.microsoft.com/office/powerpoint/2010/main" val="19679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C75119-AD38-B045-97CA-039DB6AAC7B1}"/>
              </a:ext>
            </a:extLst>
          </p:cNvPr>
          <p:cNvSpPr/>
          <p:nvPr/>
        </p:nvSpPr>
        <p:spPr>
          <a:xfrm>
            <a:off x="1558975" y="342963"/>
            <a:ext cx="8844197" cy="6265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C3931B-461A-1A4F-A7DC-6E993776AD03}"/>
              </a:ext>
            </a:extLst>
          </p:cNvPr>
          <p:cNvSpPr/>
          <p:nvPr/>
        </p:nvSpPr>
        <p:spPr>
          <a:xfrm>
            <a:off x="2377568" y="2087379"/>
            <a:ext cx="3057993" cy="268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Left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85791-CCCC-EB45-BB6C-E280F49FE20A}"/>
              </a:ext>
            </a:extLst>
          </p:cNvPr>
          <p:cNvSpPr/>
          <p:nvPr/>
        </p:nvSpPr>
        <p:spPr>
          <a:xfrm>
            <a:off x="6530713" y="2087379"/>
            <a:ext cx="3057993" cy="268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Right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148363-36BB-F948-B596-3A2D4B865A6C}"/>
              </a:ext>
            </a:extLst>
          </p:cNvPr>
          <p:cNvCxnSpPr/>
          <p:nvPr/>
        </p:nvCxnSpPr>
        <p:spPr>
          <a:xfrm>
            <a:off x="1567731" y="603416"/>
            <a:ext cx="8844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29BF8D-3CE8-4148-8B44-93F89D15CB81}"/>
              </a:ext>
            </a:extLst>
          </p:cNvPr>
          <p:cNvSpPr txBox="1"/>
          <p:nvPr/>
        </p:nvSpPr>
        <p:spPr>
          <a:xfrm>
            <a:off x="7633672" y="44348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1440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0ED36-FDE1-1642-9AAD-A73EA1A374F1}"/>
              </a:ext>
            </a:extLst>
          </p:cNvPr>
          <p:cNvCxnSpPr>
            <a:cxnSpLocks/>
          </p:cNvCxnSpPr>
          <p:nvPr/>
        </p:nvCxnSpPr>
        <p:spPr>
          <a:xfrm>
            <a:off x="1349115" y="296055"/>
            <a:ext cx="0" cy="6265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EFB142-0B67-1747-A463-531AB41C73B2}"/>
              </a:ext>
            </a:extLst>
          </p:cNvPr>
          <p:cNvSpPr txBox="1"/>
          <p:nvPr/>
        </p:nvSpPr>
        <p:spPr>
          <a:xfrm>
            <a:off x="131841" y="2432963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900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315BC8-D086-D344-95B0-DEC78D55950B}"/>
              </a:ext>
            </a:extLst>
          </p:cNvPr>
          <p:cNvSpPr/>
          <p:nvPr/>
        </p:nvSpPr>
        <p:spPr>
          <a:xfrm>
            <a:off x="7179147" y="3689703"/>
            <a:ext cx="224853" cy="2398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5985CC-E658-A143-9487-67A354D37210}"/>
              </a:ext>
            </a:extLst>
          </p:cNvPr>
          <p:cNvCxnSpPr>
            <a:cxnSpLocks/>
          </p:cNvCxnSpPr>
          <p:nvPr/>
        </p:nvCxnSpPr>
        <p:spPr>
          <a:xfrm flipH="1" flipV="1">
            <a:off x="5972314" y="283559"/>
            <a:ext cx="8757" cy="3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D9922B-FACC-A843-B7AD-9C0289E82F57}"/>
              </a:ext>
            </a:extLst>
          </p:cNvPr>
          <p:cNvSpPr txBox="1"/>
          <p:nvPr/>
        </p:nvSpPr>
        <p:spPr>
          <a:xfrm>
            <a:off x="5683496" y="-5714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722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56CEC8-8419-8F46-BDC6-D8FBAE34FC02}"/>
              </a:ext>
            </a:extLst>
          </p:cNvPr>
          <p:cNvCxnSpPr>
            <a:cxnSpLocks/>
          </p:cNvCxnSpPr>
          <p:nvPr/>
        </p:nvCxnSpPr>
        <p:spPr>
          <a:xfrm flipH="1">
            <a:off x="1099017" y="3475908"/>
            <a:ext cx="4846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84E4C6-6759-B64D-A8CE-D9618FE10DBD}"/>
              </a:ext>
            </a:extLst>
          </p:cNvPr>
          <p:cNvSpPr txBox="1"/>
          <p:nvPr/>
        </p:nvSpPr>
        <p:spPr>
          <a:xfrm>
            <a:off x="323254" y="3235003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450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A6BE98-72E5-7340-A936-E9A1656B56C5}"/>
              </a:ext>
            </a:extLst>
          </p:cNvPr>
          <p:cNvSpPr txBox="1"/>
          <p:nvPr/>
        </p:nvSpPr>
        <p:spPr>
          <a:xfrm>
            <a:off x="4555848" y="727021"/>
            <a:ext cx="284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X = 907, Y = 411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C593E-D2E7-1540-9258-3B0DECBAAF64}"/>
              </a:ext>
            </a:extLst>
          </p:cNvPr>
          <p:cNvSpPr txBox="1"/>
          <p:nvPr/>
        </p:nvSpPr>
        <p:spPr>
          <a:xfrm>
            <a:off x="555248" y="55898"/>
            <a:ext cx="2066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X = 0, Y = 0</a:t>
            </a:r>
          </a:p>
        </p:txBody>
      </p:sp>
    </p:spTree>
    <p:extLst>
      <p:ext uri="{BB962C8B-B14F-4D97-AF65-F5344CB8AC3E}">
        <p14:creationId xmlns:p14="http://schemas.microsoft.com/office/powerpoint/2010/main" val="305745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5195-0526-7B47-B03C-FE1D44A6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F0E1-317F-9446-BBE6-9C7C9634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A70C7-609D-A144-A45B-9CAFF965D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93" y="365125"/>
            <a:ext cx="9353863" cy="62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17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C75119-AD38-B045-97CA-039DB6AAC7B1}"/>
              </a:ext>
            </a:extLst>
          </p:cNvPr>
          <p:cNvSpPr/>
          <p:nvPr/>
        </p:nvSpPr>
        <p:spPr>
          <a:xfrm>
            <a:off x="1549273" y="279308"/>
            <a:ext cx="8844197" cy="6265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C3931B-461A-1A4F-A7DC-6E993776AD03}"/>
              </a:ext>
            </a:extLst>
          </p:cNvPr>
          <p:cNvSpPr/>
          <p:nvPr/>
        </p:nvSpPr>
        <p:spPr>
          <a:xfrm>
            <a:off x="2377568" y="2087379"/>
            <a:ext cx="3057993" cy="268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Left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85791-CCCC-EB45-BB6C-E280F49FE20A}"/>
              </a:ext>
            </a:extLst>
          </p:cNvPr>
          <p:cNvSpPr/>
          <p:nvPr/>
        </p:nvSpPr>
        <p:spPr>
          <a:xfrm>
            <a:off x="6530713" y="2087379"/>
            <a:ext cx="3057993" cy="268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Right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148363-36BB-F948-B596-3A2D4B865A6C}"/>
              </a:ext>
            </a:extLst>
          </p:cNvPr>
          <p:cNvCxnSpPr/>
          <p:nvPr/>
        </p:nvCxnSpPr>
        <p:spPr>
          <a:xfrm>
            <a:off x="1567731" y="647353"/>
            <a:ext cx="8844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29BF8D-3CE8-4148-8B44-93F89D15CB81}"/>
              </a:ext>
            </a:extLst>
          </p:cNvPr>
          <p:cNvSpPr txBox="1"/>
          <p:nvPr/>
        </p:nvSpPr>
        <p:spPr>
          <a:xfrm>
            <a:off x="5604014" y="47036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722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0ED36-FDE1-1642-9AAD-A73EA1A374F1}"/>
              </a:ext>
            </a:extLst>
          </p:cNvPr>
          <p:cNvCxnSpPr>
            <a:cxnSpLocks/>
          </p:cNvCxnSpPr>
          <p:nvPr/>
        </p:nvCxnSpPr>
        <p:spPr>
          <a:xfrm>
            <a:off x="1349115" y="296055"/>
            <a:ext cx="0" cy="6265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EFB142-0B67-1747-A463-531AB41C73B2}"/>
              </a:ext>
            </a:extLst>
          </p:cNvPr>
          <p:cNvSpPr txBox="1"/>
          <p:nvPr/>
        </p:nvSpPr>
        <p:spPr>
          <a:xfrm>
            <a:off x="955063" y="319616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450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9922B-FACC-A843-B7AD-9C0289E82F57}"/>
              </a:ext>
            </a:extLst>
          </p:cNvPr>
          <p:cNvSpPr txBox="1"/>
          <p:nvPr/>
        </p:nvSpPr>
        <p:spPr>
          <a:xfrm>
            <a:off x="2039895" y="70256"/>
            <a:ext cx="6126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highlight>
                  <a:srgbClr val="00FFFF"/>
                </a:highlight>
              </a:rPr>
              <a:t>227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1DFD1A-90F7-A14E-8C0D-B4973CB3B739}"/>
              </a:ext>
            </a:extLst>
          </p:cNvPr>
          <p:cNvSpPr txBox="1"/>
          <p:nvPr/>
        </p:nvSpPr>
        <p:spPr>
          <a:xfrm>
            <a:off x="2634200" y="5491181"/>
            <a:ext cx="73239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b="1" dirty="0"/>
              <a:t>Left Area: </a:t>
            </a:r>
            <a:r>
              <a:rPr lang="en-GB" sz="2800" b="1" dirty="0">
                <a:highlight>
                  <a:srgbClr val="00FFFF"/>
                </a:highlight>
              </a:rPr>
              <a:t>Zone x = 227</a:t>
            </a:r>
            <a:r>
              <a:rPr lang="en-GB" sz="2800" b="1" dirty="0"/>
              <a:t>  </a:t>
            </a:r>
            <a:r>
              <a:rPr lang="en-GB" sz="2800" b="1" dirty="0">
                <a:highlight>
                  <a:srgbClr val="FF0000"/>
                </a:highlight>
              </a:rPr>
              <a:t>Zone width = 438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0DD756-CE6C-194C-84EE-29EDFAD58870}"/>
              </a:ext>
            </a:extLst>
          </p:cNvPr>
          <p:cNvSpPr txBox="1"/>
          <p:nvPr/>
        </p:nvSpPr>
        <p:spPr>
          <a:xfrm>
            <a:off x="0" y="-21649"/>
            <a:ext cx="152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X = 0, Y = 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CA0DE1-5D19-D144-9F68-ECE141A43C0D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2346229" y="470366"/>
            <a:ext cx="2" cy="609282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F1A374-1748-BB4F-BFF7-EB6A672CC043}"/>
              </a:ext>
            </a:extLst>
          </p:cNvPr>
          <p:cNvCxnSpPr>
            <a:cxnSpLocks/>
          </p:cNvCxnSpPr>
          <p:nvPr/>
        </p:nvCxnSpPr>
        <p:spPr>
          <a:xfrm flipH="1">
            <a:off x="2444268" y="2927206"/>
            <a:ext cx="2943593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96FD75-FD06-6E49-A1E0-F37CF793926F}"/>
              </a:ext>
            </a:extLst>
          </p:cNvPr>
          <p:cNvSpPr txBox="1"/>
          <p:nvPr/>
        </p:nvSpPr>
        <p:spPr>
          <a:xfrm>
            <a:off x="3521471" y="2389863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ighlight>
                  <a:srgbClr val="FF0000"/>
                </a:highlight>
              </a:rPr>
              <a:t>438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87773-24FF-6645-9135-C9237564B9CC}"/>
              </a:ext>
            </a:extLst>
          </p:cNvPr>
          <p:cNvCxnSpPr>
            <a:cxnSpLocks/>
          </p:cNvCxnSpPr>
          <p:nvPr/>
        </p:nvCxnSpPr>
        <p:spPr>
          <a:xfrm flipV="1">
            <a:off x="5435561" y="296055"/>
            <a:ext cx="0" cy="519512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93EF7C-2736-D84B-AC6B-4A4BAE063AE8}"/>
              </a:ext>
            </a:extLst>
          </p:cNvPr>
          <p:cNvCxnSpPr>
            <a:cxnSpLocks/>
          </p:cNvCxnSpPr>
          <p:nvPr/>
        </p:nvCxnSpPr>
        <p:spPr>
          <a:xfrm flipV="1">
            <a:off x="5435561" y="5984198"/>
            <a:ext cx="0" cy="56099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61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C75119-AD38-B045-97CA-039DB6AAC7B1}"/>
              </a:ext>
            </a:extLst>
          </p:cNvPr>
          <p:cNvSpPr/>
          <p:nvPr/>
        </p:nvSpPr>
        <p:spPr>
          <a:xfrm>
            <a:off x="1549273" y="279308"/>
            <a:ext cx="8844197" cy="6265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C3931B-461A-1A4F-A7DC-6E993776AD03}"/>
              </a:ext>
            </a:extLst>
          </p:cNvPr>
          <p:cNvSpPr/>
          <p:nvPr/>
        </p:nvSpPr>
        <p:spPr>
          <a:xfrm>
            <a:off x="2377568" y="2087379"/>
            <a:ext cx="3057993" cy="268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Left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85791-CCCC-EB45-BB6C-E280F49FE20A}"/>
              </a:ext>
            </a:extLst>
          </p:cNvPr>
          <p:cNvSpPr/>
          <p:nvPr/>
        </p:nvSpPr>
        <p:spPr>
          <a:xfrm>
            <a:off x="6530713" y="2087379"/>
            <a:ext cx="3057993" cy="268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Right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148363-36BB-F948-B596-3A2D4B865A6C}"/>
              </a:ext>
            </a:extLst>
          </p:cNvPr>
          <p:cNvCxnSpPr/>
          <p:nvPr/>
        </p:nvCxnSpPr>
        <p:spPr>
          <a:xfrm>
            <a:off x="1567731" y="647353"/>
            <a:ext cx="8844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29BF8D-3CE8-4148-8B44-93F89D15CB81}"/>
              </a:ext>
            </a:extLst>
          </p:cNvPr>
          <p:cNvSpPr txBox="1"/>
          <p:nvPr/>
        </p:nvSpPr>
        <p:spPr>
          <a:xfrm>
            <a:off x="5718332" y="47036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722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0ED36-FDE1-1642-9AAD-A73EA1A374F1}"/>
              </a:ext>
            </a:extLst>
          </p:cNvPr>
          <p:cNvCxnSpPr>
            <a:cxnSpLocks/>
          </p:cNvCxnSpPr>
          <p:nvPr/>
        </p:nvCxnSpPr>
        <p:spPr>
          <a:xfrm>
            <a:off x="1349115" y="296055"/>
            <a:ext cx="0" cy="6265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EFB142-0B67-1747-A463-531AB41C73B2}"/>
              </a:ext>
            </a:extLst>
          </p:cNvPr>
          <p:cNvSpPr txBox="1"/>
          <p:nvPr/>
        </p:nvSpPr>
        <p:spPr>
          <a:xfrm>
            <a:off x="976083" y="3070092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450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9922B-FACC-A843-B7AD-9C0289E82F57}"/>
              </a:ext>
            </a:extLst>
          </p:cNvPr>
          <p:cNvSpPr txBox="1"/>
          <p:nvPr/>
        </p:nvSpPr>
        <p:spPr>
          <a:xfrm>
            <a:off x="2039895" y="70256"/>
            <a:ext cx="6126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highlight>
                  <a:srgbClr val="00FFFF"/>
                </a:highlight>
              </a:rPr>
              <a:t>227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1DFD1A-90F7-A14E-8C0D-B4973CB3B739}"/>
              </a:ext>
            </a:extLst>
          </p:cNvPr>
          <p:cNvSpPr txBox="1"/>
          <p:nvPr/>
        </p:nvSpPr>
        <p:spPr>
          <a:xfrm>
            <a:off x="2634200" y="5491181"/>
            <a:ext cx="73239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b="1" dirty="0"/>
              <a:t>Left Area: </a:t>
            </a:r>
            <a:r>
              <a:rPr lang="en-GB" sz="2800" b="1" dirty="0">
                <a:highlight>
                  <a:srgbClr val="00FFFF"/>
                </a:highlight>
              </a:rPr>
              <a:t>Zone x = 227</a:t>
            </a:r>
            <a:r>
              <a:rPr lang="en-GB" sz="2800" b="1" dirty="0"/>
              <a:t>  </a:t>
            </a:r>
            <a:r>
              <a:rPr lang="en-GB" sz="2800" b="1" dirty="0">
                <a:highlight>
                  <a:srgbClr val="FF0000"/>
                </a:highlight>
              </a:rPr>
              <a:t>Zone width = 438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0DD756-CE6C-194C-84EE-29EDFAD58870}"/>
              </a:ext>
            </a:extLst>
          </p:cNvPr>
          <p:cNvSpPr txBox="1"/>
          <p:nvPr/>
        </p:nvSpPr>
        <p:spPr>
          <a:xfrm>
            <a:off x="0" y="-21649"/>
            <a:ext cx="152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X = 0, Y = 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CA0DE1-5D19-D144-9F68-ECE141A43C0D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2346229" y="470366"/>
            <a:ext cx="2" cy="609282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F1A374-1748-BB4F-BFF7-EB6A672CC043}"/>
              </a:ext>
            </a:extLst>
          </p:cNvPr>
          <p:cNvCxnSpPr>
            <a:cxnSpLocks/>
          </p:cNvCxnSpPr>
          <p:nvPr/>
        </p:nvCxnSpPr>
        <p:spPr>
          <a:xfrm flipH="1">
            <a:off x="2444268" y="2927206"/>
            <a:ext cx="2943593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96FD75-FD06-6E49-A1E0-F37CF793926F}"/>
              </a:ext>
            </a:extLst>
          </p:cNvPr>
          <p:cNvSpPr txBox="1"/>
          <p:nvPr/>
        </p:nvSpPr>
        <p:spPr>
          <a:xfrm>
            <a:off x="3521471" y="2389863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ighlight>
                  <a:srgbClr val="FF0000"/>
                </a:highlight>
              </a:rPr>
              <a:t>438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87773-24FF-6645-9135-C9237564B9CC}"/>
              </a:ext>
            </a:extLst>
          </p:cNvPr>
          <p:cNvCxnSpPr>
            <a:cxnSpLocks/>
          </p:cNvCxnSpPr>
          <p:nvPr/>
        </p:nvCxnSpPr>
        <p:spPr>
          <a:xfrm flipV="1">
            <a:off x="5435561" y="378461"/>
            <a:ext cx="0" cy="5112721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FB2ADE-18C6-4746-BFEE-C6BB305BA573}"/>
              </a:ext>
            </a:extLst>
          </p:cNvPr>
          <p:cNvCxnSpPr>
            <a:cxnSpLocks/>
          </p:cNvCxnSpPr>
          <p:nvPr/>
        </p:nvCxnSpPr>
        <p:spPr>
          <a:xfrm flipV="1">
            <a:off x="5435561" y="5925076"/>
            <a:ext cx="0" cy="63686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8351F8-2CB0-8D40-BE41-23C2E8FD8307}"/>
              </a:ext>
            </a:extLst>
          </p:cNvPr>
          <p:cNvSpPr txBox="1"/>
          <p:nvPr/>
        </p:nvSpPr>
        <p:spPr>
          <a:xfrm>
            <a:off x="4481754" y="11655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ighlight>
                  <a:srgbClr val="00FF00"/>
                </a:highlight>
              </a:rPr>
              <a:t>227 + 438 = 665</a:t>
            </a:r>
          </a:p>
        </p:txBody>
      </p:sp>
    </p:spTree>
    <p:extLst>
      <p:ext uri="{BB962C8B-B14F-4D97-AF65-F5344CB8AC3E}">
        <p14:creationId xmlns:p14="http://schemas.microsoft.com/office/powerpoint/2010/main" val="259757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C75119-AD38-B045-97CA-039DB6AAC7B1}"/>
              </a:ext>
            </a:extLst>
          </p:cNvPr>
          <p:cNvSpPr/>
          <p:nvPr/>
        </p:nvSpPr>
        <p:spPr>
          <a:xfrm>
            <a:off x="1549273" y="279308"/>
            <a:ext cx="8844197" cy="6265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C3931B-461A-1A4F-A7DC-6E993776AD03}"/>
              </a:ext>
            </a:extLst>
          </p:cNvPr>
          <p:cNvSpPr/>
          <p:nvPr/>
        </p:nvSpPr>
        <p:spPr>
          <a:xfrm>
            <a:off x="2377568" y="2087379"/>
            <a:ext cx="3057993" cy="268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Left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85791-CCCC-EB45-BB6C-E280F49FE20A}"/>
              </a:ext>
            </a:extLst>
          </p:cNvPr>
          <p:cNvSpPr/>
          <p:nvPr/>
        </p:nvSpPr>
        <p:spPr>
          <a:xfrm>
            <a:off x="6530713" y="2087379"/>
            <a:ext cx="3057993" cy="268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Right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148363-36BB-F948-B596-3A2D4B865A6C}"/>
              </a:ext>
            </a:extLst>
          </p:cNvPr>
          <p:cNvCxnSpPr/>
          <p:nvPr/>
        </p:nvCxnSpPr>
        <p:spPr>
          <a:xfrm>
            <a:off x="1567731" y="647353"/>
            <a:ext cx="8844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29BF8D-3CE8-4148-8B44-93F89D15CB81}"/>
              </a:ext>
            </a:extLst>
          </p:cNvPr>
          <p:cNvSpPr txBox="1"/>
          <p:nvPr/>
        </p:nvSpPr>
        <p:spPr>
          <a:xfrm>
            <a:off x="5665037" y="48745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722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0ED36-FDE1-1642-9AAD-A73EA1A374F1}"/>
              </a:ext>
            </a:extLst>
          </p:cNvPr>
          <p:cNvCxnSpPr>
            <a:cxnSpLocks/>
          </p:cNvCxnSpPr>
          <p:nvPr/>
        </p:nvCxnSpPr>
        <p:spPr>
          <a:xfrm>
            <a:off x="1349115" y="296055"/>
            <a:ext cx="0" cy="6265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EFB142-0B67-1747-A463-531AB41C73B2}"/>
              </a:ext>
            </a:extLst>
          </p:cNvPr>
          <p:cNvSpPr txBox="1"/>
          <p:nvPr/>
        </p:nvSpPr>
        <p:spPr>
          <a:xfrm>
            <a:off x="1019886" y="3256851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450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9922B-FACC-A843-B7AD-9C0289E82F57}"/>
              </a:ext>
            </a:extLst>
          </p:cNvPr>
          <p:cNvSpPr txBox="1"/>
          <p:nvPr/>
        </p:nvSpPr>
        <p:spPr>
          <a:xfrm>
            <a:off x="937424" y="1917574"/>
            <a:ext cx="6126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highlight>
                  <a:srgbClr val="00FFFF"/>
                </a:highlight>
              </a:rPr>
              <a:t>246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1DFD1A-90F7-A14E-8C0D-B4973CB3B739}"/>
              </a:ext>
            </a:extLst>
          </p:cNvPr>
          <p:cNvSpPr txBox="1"/>
          <p:nvPr/>
        </p:nvSpPr>
        <p:spPr>
          <a:xfrm>
            <a:off x="2634200" y="5491181"/>
            <a:ext cx="746499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b="1" dirty="0"/>
              <a:t>Left Area: </a:t>
            </a:r>
            <a:r>
              <a:rPr lang="en-GB" sz="2800" b="1" dirty="0">
                <a:highlight>
                  <a:srgbClr val="00FFFF"/>
                </a:highlight>
              </a:rPr>
              <a:t>Zone y = 246</a:t>
            </a:r>
            <a:r>
              <a:rPr lang="en-GB" sz="2800" b="1" dirty="0"/>
              <a:t>  </a:t>
            </a:r>
            <a:r>
              <a:rPr lang="en-GB" sz="2800" b="1" dirty="0">
                <a:highlight>
                  <a:srgbClr val="FF0000"/>
                </a:highlight>
              </a:rPr>
              <a:t>Zone height = 320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0DD756-CE6C-194C-84EE-29EDFAD58870}"/>
              </a:ext>
            </a:extLst>
          </p:cNvPr>
          <p:cNvSpPr txBox="1"/>
          <p:nvPr/>
        </p:nvSpPr>
        <p:spPr>
          <a:xfrm>
            <a:off x="0" y="-21649"/>
            <a:ext cx="152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X = 0, Y = 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CA0DE1-5D19-D144-9F68-ECE141A43C0D}"/>
              </a:ext>
            </a:extLst>
          </p:cNvPr>
          <p:cNvCxnSpPr>
            <a:cxnSpLocks/>
          </p:cNvCxnSpPr>
          <p:nvPr/>
        </p:nvCxnSpPr>
        <p:spPr>
          <a:xfrm flipH="1" flipV="1">
            <a:off x="1525161" y="2080320"/>
            <a:ext cx="7642335" cy="3730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F1A374-1748-BB4F-BFF7-EB6A672CC043}"/>
              </a:ext>
            </a:extLst>
          </p:cNvPr>
          <p:cNvCxnSpPr>
            <a:cxnSpLocks/>
          </p:cNvCxnSpPr>
          <p:nvPr/>
        </p:nvCxnSpPr>
        <p:spPr>
          <a:xfrm flipV="1">
            <a:off x="3162925" y="2117630"/>
            <a:ext cx="1" cy="265298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96FD75-FD06-6E49-A1E0-F37CF793926F}"/>
              </a:ext>
            </a:extLst>
          </p:cNvPr>
          <p:cNvSpPr txBox="1"/>
          <p:nvPr/>
        </p:nvSpPr>
        <p:spPr>
          <a:xfrm>
            <a:off x="2486464" y="327901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ighlight>
                  <a:srgbClr val="FF0000"/>
                </a:highlight>
              </a:rPr>
              <a:t>320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87773-24FF-6645-9135-C9237564B9CC}"/>
              </a:ext>
            </a:extLst>
          </p:cNvPr>
          <p:cNvCxnSpPr>
            <a:cxnSpLocks/>
          </p:cNvCxnSpPr>
          <p:nvPr/>
        </p:nvCxnSpPr>
        <p:spPr>
          <a:xfrm flipH="1">
            <a:off x="1528469" y="4770619"/>
            <a:ext cx="8865001" cy="1008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463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C75119-AD38-B045-97CA-039DB6AAC7B1}"/>
              </a:ext>
            </a:extLst>
          </p:cNvPr>
          <p:cNvSpPr/>
          <p:nvPr/>
        </p:nvSpPr>
        <p:spPr>
          <a:xfrm>
            <a:off x="1549273" y="279308"/>
            <a:ext cx="8844197" cy="6265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C3931B-461A-1A4F-A7DC-6E993776AD03}"/>
              </a:ext>
            </a:extLst>
          </p:cNvPr>
          <p:cNvSpPr/>
          <p:nvPr/>
        </p:nvSpPr>
        <p:spPr>
          <a:xfrm>
            <a:off x="2377568" y="2087379"/>
            <a:ext cx="3057993" cy="268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Left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85791-CCCC-EB45-BB6C-E280F49FE20A}"/>
              </a:ext>
            </a:extLst>
          </p:cNvPr>
          <p:cNvSpPr/>
          <p:nvPr/>
        </p:nvSpPr>
        <p:spPr>
          <a:xfrm>
            <a:off x="6530713" y="2087379"/>
            <a:ext cx="3057993" cy="268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Right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148363-36BB-F948-B596-3A2D4B865A6C}"/>
              </a:ext>
            </a:extLst>
          </p:cNvPr>
          <p:cNvCxnSpPr/>
          <p:nvPr/>
        </p:nvCxnSpPr>
        <p:spPr>
          <a:xfrm>
            <a:off x="1567731" y="647353"/>
            <a:ext cx="8844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29BF8D-3CE8-4148-8B44-93F89D15CB81}"/>
              </a:ext>
            </a:extLst>
          </p:cNvPr>
          <p:cNvSpPr txBox="1"/>
          <p:nvPr/>
        </p:nvSpPr>
        <p:spPr>
          <a:xfrm>
            <a:off x="5654635" y="48252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722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0ED36-FDE1-1642-9AAD-A73EA1A374F1}"/>
              </a:ext>
            </a:extLst>
          </p:cNvPr>
          <p:cNvCxnSpPr>
            <a:cxnSpLocks/>
          </p:cNvCxnSpPr>
          <p:nvPr/>
        </p:nvCxnSpPr>
        <p:spPr>
          <a:xfrm>
            <a:off x="1349115" y="296055"/>
            <a:ext cx="0" cy="6265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EFB142-0B67-1747-A463-531AB41C73B2}"/>
              </a:ext>
            </a:extLst>
          </p:cNvPr>
          <p:cNvSpPr txBox="1"/>
          <p:nvPr/>
        </p:nvSpPr>
        <p:spPr>
          <a:xfrm>
            <a:off x="936604" y="321021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450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9922B-FACC-A843-B7AD-9C0289E82F57}"/>
              </a:ext>
            </a:extLst>
          </p:cNvPr>
          <p:cNvSpPr txBox="1"/>
          <p:nvPr/>
        </p:nvSpPr>
        <p:spPr>
          <a:xfrm>
            <a:off x="937424" y="1917574"/>
            <a:ext cx="6126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highlight>
                  <a:srgbClr val="00FFFF"/>
                </a:highlight>
              </a:rPr>
              <a:t>246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1DFD1A-90F7-A14E-8C0D-B4973CB3B739}"/>
              </a:ext>
            </a:extLst>
          </p:cNvPr>
          <p:cNvSpPr txBox="1"/>
          <p:nvPr/>
        </p:nvSpPr>
        <p:spPr>
          <a:xfrm>
            <a:off x="2634200" y="5491181"/>
            <a:ext cx="746499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b="1" dirty="0"/>
              <a:t>Left Area: </a:t>
            </a:r>
            <a:r>
              <a:rPr lang="en-GB" sz="2800" b="1" dirty="0">
                <a:highlight>
                  <a:srgbClr val="00FFFF"/>
                </a:highlight>
              </a:rPr>
              <a:t>Zone y = 246</a:t>
            </a:r>
            <a:r>
              <a:rPr lang="en-GB" sz="2800" b="1" dirty="0"/>
              <a:t>  </a:t>
            </a:r>
            <a:r>
              <a:rPr lang="en-GB" sz="2800" b="1" dirty="0">
                <a:highlight>
                  <a:srgbClr val="FF0000"/>
                </a:highlight>
              </a:rPr>
              <a:t>Zone height = 320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0DD756-CE6C-194C-84EE-29EDFAD58870}"/>
              </a:ext>
            </a:extLst>
          </p:cNvPr>
          <p:cNvSpPr txBox="1"/>
          <p:nvPr/>
        </p:nvSpPr>
        <p:spPr>
          <a:xfrm>
            <a:off x="0" y="-21649"/>
            <a:ext cx="152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X = 0, Y = 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CA0DE1-5D19-D144-9F68-ECE141A43C0D}"/>
              </a:ext>
            </a:extLst>
          </p:cNvPr>
          <p:cNvCxnSpPr>
            <a:cxnSpLocks/>
          </p:cNvCxnSpPr>
          <p:nvPr/>
        </p:nvCxnSpPr>
        <p:spPr>
          <a:xfrm flipH="1" flipV="1">
            <a:off x="1525161" y="2080320"/>
            <a:ext cx="7642335" cy="3730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F1A374-1748-BB4F-BFF7-EB6A672CC043}"/>
              </a:ext>
            </a:extLst>
          </p:cNvPr>
          <p:cNvCxnSpPr>
            <a:cxnSpLocks/>
          </p:cNvCxnSpPr>
          <p:nvPr/>
        </p:nvCxnSpPr>
        <p:spPr>
          <a:xfrm flipV="1">
            <a:off x="3162925" y="2117630"/>
            <a:ext cx="1" cy="265298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96FD75-FD06-6E49-A1E0-F37CF793926F}"/>
              </a:ext>
            </a:extLst>
          </p:cNvPr>
          <p:cNvSpPr txBox="1"/>
          <p:nvPr/>
        </p:nvSpPr>
        <p:spPr>
          <a:xfrm>
            <a:off x="2486464" y="327901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ighlight>
                  <a:srgbClr val="FF0000"/>
                </a:highlight>
              </a:rPr>
              <a:t>320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87773-24FF-6645-9135-C9237564B9CC}"/>
              </a:ext>
            </a:extLst>
          </p:cNvPr>
          <p:cNvCxnSpPr>
            <a:cxnSpLocks/>
          </p:cNvCxnSpPr>
          <p:nvPr/>
        </p:nvCxnSpPr>
        <p:spPr>
          <a:xfrm flipH="1">
            <a:off x="1528469" y="4770619"/>
            <a:ext cx="8865001" cy="1008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FB2ADE-18C6-4746-BFEE-C6BB305BA573}"/>
              </a:ext>
            </a:extLst>
          </p:cNvPr>
          <p:cNvCxnSpPr>
            <a:cxnSpLocks/>
          </p:cNvCxnSpPr>
          <p:nvPr/>
        </p:nvCxnSpPr>
        <p:spPr>
          <a:xfrm flipV="1">
            <a:off x="5435561" y="5925076"/>
            <a:ext cx="0" cy="63686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8351F8-2CB0-8D40-BE41-23C2E8FD8307}"/>
              </a:ext>
            </a:extLst>
          </p:cNvPr>
          <p:cNvSpPr txBox="1"/>
          <p:nvPr/>
        </p:nvSpPr>
        <p:spPr>
          <a:xfrm>
            <a:off x="524793" y="4777678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ighlight>
                  <a:srgbClr val="00FF00"/>
                </a:highlight>
              </a:rPr>
              <a:t>246 + 320 = 566</a:t>
            </a:r>
          </a:p>
        </p:txBody>
      </p:sp>
    </p:spTree>
    <p:extLst>
      <p:ext uri="{BB962C8B-B14F-4D97-AF65-F5344CB8AC3E}">
        <p14:creationId xmlns:p14="http://schemas.microsoft.com/office/powerpoint/2010/main" val="193059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6B6A-8F98-B644-AADD-204181D0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Schedule for May 5th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4E22B8-7434-8D42-BF1D-5F10F1AD7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90851"/>
              </p:ext>
            </p:extLst>
          </p:nvPr>
        </p:nvGraphicFramePr>
        <p:xfrm>
          <a:off x="838198" y="1539563"/>
          <a:ext cx="10515602" cy="4811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0435">
                  <a:extLst>
                    <a:ext uri="{9D8B030D-6E8A-4147-A177-3AD203B41FA5}">
                      <a16:colId xmlns:a16="http://schemas.microsoft.com/office/drawing/2014/main" val="3629331137"/>
                    </a:ext>
                  </a:extLst>
                </a:gridCol>
                <a:gridCol w="4861080">
                  <a:extLst>
                    <a:ext uri="{9D8B030D-6E8A-4147-A177-3AD203B41FA5}">
                      <a16:colId xmlns:a16="http://schemas.microsoft.com/office/drawing/2014/main" val="2007869644"/>
                    </a:ext>
                  </a:extLst>
                </a:gridCol>
                <a:gridCol w="3384087">
                  <a:extLst>
                    <a:ext uri="{9D8B030D-6E8A-4147-A177-3AD203B41FA5}">
                      <a16:colId xmlns:a16="http://schemas.microsoft.com/office/drawing/2014/main" val="1712064798"/>
                    </a:ext>
                  </a:extLst>
                </a:gridCol>
              </a:tblGrid>
              <a:tr h="393638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Time</a:t>
                      </a:r>
                      <a:endParaRPr lang="en-NO" sz="2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7612" marR="127612" marT="0" marB="0"/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Event </a:t>
                      </a:r>
                      <a:endParaRPr lang="en-NO" sz="2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7612" marR="127612" marT="0" marB="0"/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Presenter </a:t>
                      </a:r>
                      <a:endParaRPr lang="en-NO" sz="2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7612" marR="127612" marT="0" marB="0"/>
                </a:tc>
                <a:extLst>
                  <a:ext uri="{0D108BD9-81ED-4DB2-BD59-A6C34878D82A}">
                    <a16:rowId xmlns:a16="http://schemas.microsoft.com/office/drawing/2014/main" val="928693033"/>
                  </a:ext>
                </a:extLst>
              </a:tr>
              <a:tr h="2033793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9:00 – 12:00 </a:t>
                      </a:r>
                      <a:endParaRPr lang="en-NO" sz="2200">
                        <a:effectLst/>
                      </a:endParaRPr>
                    </a:p>
                    <a:p>
                      <a:r>
                        <a:rPr lang="en-GB" sz="2200">
                          <a:effectLst/>
                        </a:rPr>
                        <a:t>(Break 15min)</a:t>
                      </a:r>
                      <a:endParaRPr lang="en-NO" sz="2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7612" marR="127612" marT="0" marB="0"/>
                </a:tc>
                <a:tc>
                  <a:txBody>
                    <a:bodyPr/>
                    <a:lstStyle/>
                    <a:p>
                      <a:r>
                        <a:rPr lang="en-NO" sz="2200" dirty="0">
                          <a:effectLst/>
                        </a:rPr>
                        <a:t>Creating an eye tracking study in Gorilla</a:t>
                      </a:r>
                    </a:p>
                    <a:p>
                      <a:pPr marL="342900" lvl="0" indent="-342900">
                        <a:buFont typeface="Calibri" panose="020F0502020204030204" pitchFamily="34" charset="0"/>
                        <a:buChar char="-"/>
                      </a:pPr>
                      <a:r>
                        <a:rPr lang="nb-NO" sz="2200" dirty="0" err="1">
                          <a:effectLst/>
                          <a:latin typeface="+mj-lt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Structure</a:t>
                      </a:r>
                      <a:r>
                        <a:rPr lang="nb-NO" sz="2200" dirty="0">
                          <a:effectLst/>
                          <a:latin typeface="+mj-lt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2200" dirty="0" err="1">
                          <a:effectLst/>
                          <a:latin typeface="+mj-lt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nb-NO" sz="2200" dirty="0">
                          <a:effectLst/>
                          <a:latin typeface="+mj-lt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Gorilla</a:t>
                      </a:r>
                    </a:p>
                    <a:p>
                      <a:pPr marL="342900" lvl="0" indent="-342900">
                        <a:buFont typeface="Calibri" panose="020F0502020204030204" pitchFamily="34" charset="0"/>
                        <a:buChar char="-"/>
                      </a:pPr>
                      <a:r>
                        <a:rPr lang="nb-NO" sz="2200" dirty="0" err="1">
                          <a:effectLst/>
                          <a:latin typeface="+mj-lt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Eye</a:t>
                      </a:r>
                      <a:r>
                        <a:rPr lang="nb-NO" sz="2200" dirty="0">
                          <a:effectLst/>
                          <a:latin typeface="+mj-lt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2200" dirty="0" err="1">
                          <a:effectLst/>
                          <a:latin typeface="+mj-lt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tracking</a:t>
                      </a:r>
                      <a:r>
                        <a:rPr lang="nb-NO" sz="2200" dirty="0">
                          <a:effectLst/>
                          <a:latin typeface="+mj-lt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beta in Gorilla</a:t>
                      </a:r>
                    </a:p>
                    <a:p>
                      <a:pPr marL="342900" lvl="0" indent="-342900">
                        <a:buFont typeface="Calibri" panose="020F0502020204030204" pitchFamily="34" charset="0"/>
                        <a:buChar char="-"/>
                      </a:pPr>
                      <a:r>
                        <a:rPr lang="nb-NO" sz="2200" dirty="0" err="1">
                          <a:effectLst/>
                          <a:latin typeface="+mj-lt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Explaining</a:t>
                      </a:r>
                      <a:r>
                        <a:rPr lang="nb-NO" sz="2200" dirty="0">
                          <a:effectLst/>
                          <a:latin typeface="+mj-lt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2200" dirty="0" err="1">
                          <a:effectLst/>
                          <a:latin typeface="+mj-lt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nb-NO" sz="2200" dirty="0">
                          <a:effectLst/>
                          <a:latin typeface="+mj-lt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output </a:t>
                      </a:r>
                      <a:endParaRPr lang="en-NO" sz="2200" dirty="0">
                        <a:effectLst/>
                        <a:latin typeface="+mj-lt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7612" marR="127612" marT="0" marB="0"/>
                </a:tc>
                <a:tc>
                  <a:txBody>
                    <a:bodyPr/>
                    <a:lstStyle/>
                    <a:p>
                      <a:r>
                        <a:rPr lang="nb-NO" sz="2200" dirty="0">
                          <a:effectLst/>
                        </a:rPr>
                        <a:t>Maki </a:t>
                      </a:r>
                      <a:r>
                        <a:rPr lang="nb-NO" sz="2200" dirty="0" err="1">
                          <a:effectLst/>
                        </a:rPr>
                        <a:t>Kubota</a:t>
                      </a:r>
                      <a:br>
                        <a:rPr lang="nb-NO" sz="2200" dirty="0">
                          <a:effectLst/>
                        </a:rPr>
                      </a:br>
                      <a:endParaRPr lang="en-NO" sz="2200" dirty="0">
                        <a:effectLst/>
                      </a:endParaRPr>
                    </a:p>
                    <a:p>
                      <a:r>
                        <a:rPr lang="en-NO" sz="2200" dirty="0">
                          <a:effectLst/>
                        </a:rPr>
                        <a:t> </a:t>
                      </a:r>
                      <a:endParaRPr lang="en-NO" sz="2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7612" marR="127612" marT="0" marB="0"/>
                </a:tc>
                <a:extLst>
                  <a:ext uri="{0D108BD9-81ED-4DB2-BD59-A6C34878D82A}">
                    <a16:rowId xmlns:a16="http://schemas.microsoft.com/office/drawing/2014/main" val="3728356722"/>
                  </a:ext>
                </a:extLst>
              </a:tr>
              <a:tr h="969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>
                          <a:effectLst/>
                        </a:rPr>
                        <a:t>12:00 – 13:00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>
                          <a:effectLst/>
                        </a:rPr>
                        <a:t>(Lunch)</a:t>
                      </a:r>
                      <a:endParaRPr lang="en-NO" sz="2200" dirty="0">
                        <a:effectLst/>
                      </a:endParaRPr>
                    </a:p>
                    <a:p>
                      <a:r>
                        <a:rPr lang="en-NO" sz="22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127612" marR="12761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Calibri" panose="020F0502020204030204" pitchFamily="34" charset="0"/>
                        <a:buChar char="-"/>
                      </a:pPr>
                      <a:endParaRPr lang="en-NO" sz="2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7612" marR="127612" marT="0" marB="0"/>
                </a:tc>
                <a:tc>
                  <a:txBody>
                    <a:bodyPr/>
                    <a:lstStyle/>
                    <a:p>
                      <a:endParaRPr lang="en-NO" sz="2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7612" marR="127612" marT="0" marB="0"/>
                </a:tc>
                <a:extLst>
                  <a:ext uri="{0D108BD9-81ED-4DB2-BD59-A6C34878D82A}">
                    <a16:rowId xmlns:a16="http://schemas.microsoft.com/office/drawing/2014/main" val="468878425"/>
                  </a:ext>
                </a:extLst>
              </a:tr>
              <a:tr h="1377731">
                <a:tc>
                  <a:txBody>
                    <a:bodyPr/>
                    <a:lstStyle/>
                    <a:p>
                      <a:r>
                        <a:rPr lang="en-GB" sz="2200" dirty="0">
                          <a:effectLst/>
                        </a:rPr>
                        <a:t>13:00 – 15:00 </a:t>
                      </a:r>
                      <a:endParaRPr lang="en-NO" sz="2200" dirty="0">
                        <a:effectLst/>
                      </a:endParaRPr>
                    </a:p>
                    <a:p>
                      <a:r>
                        <a:rPr lang="en-GB" sz="2200" dirty="0">
                          <a:effectLst/>
                        </a:rPr>
                        <a:t>(Break 15min)</a:t>
                      </a:r>
                      <a:endParaRPr lang="en-NO" sz="2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7612" marR="127612" marT="0" marB="0"/>
                </a:tc>
                <a:tc>
                  <a:txBody>
                    <a:bodyPr/>
                    <a:lstStyle/>
                    <a:p>
                      <a:r>
                        <a:rPr lang="nb-NO" sz="2200" dirty="0">
                          <a:effectLst/>
                        </a:rPr>
                        <a:t>Data </a:t>
                      </a:r>
                      <a:r>
                        <a:rPr lang="nb-NO" sz="2200" dirty="0" err="1">
                          <a:effectLst/>
                        </a:rPr>
                        <a:t>analysis</a:t>
                      </a:r>
                      <a:r>
                        <a:rPr lang="nb-NO" sz="2200" dirty="0">
                          <a:effectLst/>
                        </a:rPr>
                        <a:t> </a:t>
                      </a:r>
                      <a:endParaRPr lang="en-NO" sz="2200" dirty="0">
                        <a:effectLst/>
                      </a:endParaRPr>
                    </a:p>
                    <a:p>
                      <a:pPr marL="342900" lvl="0" indent="-342900">
                        <a:buFont typeface="Calibri" panose="020F0502020204030204" pitchFamily="34" charset="0"/>
                        <a:buChar char="-"/>
                      </a:pPr>
                      <a:r>
                        <a:rPr lang="nb-NO" sz="2200" dirty="0">
                          <a:effectLst/>
                        </a:rPr>
                        <a:t>Data </a:t>
                      </a:r>
                      <a:r>
                        <a:rPr lang="nb-NO" sz="2200" dirty="0" err="1">
                          <a:effectLst/>
                        </a:rPr>
                        <a:t>cleaning</a:t>
                      </a:r>
                      <a:endParaRPr lang="nb-NO" sz="2200" dirty="0">
                        <a:effectLst/>
                      </a:endParaRPr>
                    </a:p>
                    <a:p>
                      <a:pPr marL="342900" lvl="0" indent="-342900">
                        <a:buFont typeface="Calibri" panose="020F0502020204030204" pitchFamily="34" charset="0"/>
                        <a:buChar char="-"/>
                      </a:pPr>
                      <a:r>
                        <a:rPr lang="nb-NO" sz="2200" dirty="0" err="1">
                          <a:effectLst/>
                        </a:rPr>
                        <a:t>Visualzation</a:t>
                      </a:r>
                      <a:endParaRPr lang="nb-NO" sz="2200" dirty="0">
                        <a:effectLst/>
                      </a:endParaRPr>
                    </a:p>
                    <a:p>
                      <a:pPr marL="342900" lvl="0" indent="-342900">
                        <a:buFont typeface="Calibri" panose="020F0502020204030204" pitchFamily="34" charset="0"/>
                        <a:buChar char="-"/>
                      </a:pPr>
                      <a:r>
                        <a:rPr lang="nb-NO" sz="2200" dirty="0">
                          <a:effectLst/>
                        </a:rPr>
                        <a:t>Statistical </a:t>
                      </a:r>
                      <a:r>
                        <a:rPr lang="nb-NO" sz="2200" dirty="0" err="1">
                          <a:effectLst/>
                        </a:rPr>
                        <a:t>analysis</a:t>
                      </a:r>
                      <a:r>
                        <a:rPr lang="nb-NO" sz="2200" dirty="0">
                          <a:effectLst/>
                        </a:rPr>
                        <a:t> </a:t>
                      </a:r>
                      <a:endParaRPr lang="en-NO" sz="2200" dirty="0">
                        <a:effectLst/>
                      </a:endParaRPr>
                    </a:p>
                  </a:txBody>
                  <a:tcPr marL="127612" marR="127612" marT="0" marB="0"/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effectLst/>
                          <a:latin typeface="+mj-lt"/>
                        </a:rPr>
                        <a:t>Martin </a:t>
                      </a:r>
                      <a:r>
                        <a:rPr lang="en-GB" sz="2200" dirty="0" err="1">
                          <a:effectLst/>
                          <a:latin typeface="+mj-lt"/>
                        </a:rPr>
                        <a:t>Schweinberger</a:t>
                      </a:r>
                      <a:r>
                        <a:rPr lang="en-GB" sz="2200" dirty="0">
                          <a:effectLst/>
                          <a:latin typeface="+mj-lt"/>
                        </a:rPr>
                        <a:t> </a:t>
                      </a:r>
                    </a:p>
                    <a:p>
                      <a:r>
                        <a:rPr lang="en-GB" sz="2200" dirty="0">
                          <a:effectLst/>
                          <a:latin typeface="+mj-lt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Serge Minor </a:t>
                      </a:r>
                      <a:endParaRPr lang="en-NO" sz="2200" dirty="0">
                        <a:effectLst/>
                        <a:latin typeface="+mj-lt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7612" marR="127612" marT="0" marB="0"/>
                </a:tc>
                <a:extLst>
                  <a:ext uri="{0D108BD9-81ED-4DB2-BD59-A6C34878D82A}">
                    <a16:rowId xmlns:a16="http://schemas.microsoft.com/office/drawing/2014/main" val="74043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63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FBA9-63EE-0E43-9C64-A4E77FE1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81" y="5730522"/>
            <a:ext cx="10515600" cy="1325563"/>
          </a:xfrm>
        </p:spPr>
        <p:txBody>
          <a:bodyPr/>
          <a:lstStyle/>
          <a:p>
            <a:r>
              <a:rPr lang="en-GB" dirty="0"/>
              <a:t>Link </a:t>
            </a:r>
            <a:r>
              <a:rPr lang="en-GB" dirty="0">
                <a:hlinkClick r:id="rId3"/>
              </a:rPr>
              <a:t>here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B441-4312-1F41-ACA0-EFEDCAB87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EB571-5BCE-954A-AADD-E3F3A07BF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4780"/>
            <a:ext cx="10345557" cy="57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7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A1FE-4F95-924E-8E8E-8854C001A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115" y="2493728"/>
            <a:ext cx="3808751" cy="1325563"/>
          </a:xfrm>
        </p:spPr>
        <p:txBody>
          <a:bodyPr/>
          <a:lstStyle/>
          <a:p>
            <a:r>
              <a:rPr lang="en-GB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21661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C2F2-C4ED-6E4E-A8D0-5ADBE7F7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91" y="2276432"/>
            <a:ext cx="10515600" cy="1325563"/>
          </a:xfrm>
        </p:spPr>
        <p:txBody>
          <a:bodyPr/>
          <a:lstStyle/>
          <a:p>
            <a:r>
              <a:rPr lang="en-GB" dirty="0"/>
              <a:t>Recap of what we did on Monday </a:t>
            </a:r>
          </a:p>
        </p:txBody>
      </p:sp>
    </p:spTree>
    <p:extLst>
      <p:ext uri="{BB962C8B-B14F-4D97-AF65-F5344CB8AC3E}">
        <p14:creationId xmlns:p14="http://schemas.microsoft.com/office/powerpoint/2010/main" val="85410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D248EA-C562-6446-871A-42F7F5308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15" y="1257300"/>
            <a:ext cx="11117769" cy="30797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0184E-4CEE-4844-81CA-67BEABB06B79}"/>
              </a:ext>
            </a:extLst>
          </p:cNvPr>
          <p:cNvCxnSpPr>
            <a:cxnSpLocks/>
          </p:cNvCxnSpPr>
          <p:nvPr/>
        </p:nvCxnSpPr>
        <p:spPr>
          <a:xfrm flipV="1">
            <a:off x="4255529" y="4077730"/>
            <a:ext cx="0" cy="704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9EB92F-5CDD-D647-AAB6-1FEDEB5661B4}"/>
              </a:ext>
            </a:extLst>
          </p:cNvPr>
          <p:cNvSpPr txBox="1"/>
          <p:nvPr/>
        </p:nvSpPr>
        <p:spPr>
          <a:xfrm>
            <a:off x="3560467" y="478206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Gender cue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BFA6F7-7FA8-3048-BAC1-A0A7DDBF1351}"/>
              </a:ext>
            </a:extLst>
          </p:cNvPr>
          <p:cNvCxnSpPr/>
          <p:nvPr/>
        </p:nvCxnSpPr>
        <p:spPr>
          <a:xfrm>
            <a:off x="3560467" y="3299254"/>
            <a:ext cx="0" cy="2236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24EA21-A6B5-2644-AB1F-6CD00D316E12}"/>
              </a:ext>
            </a:extLst>
          </p:cNvPr>
          <p:cNvCxnSpPr/>
          <p:nvPr/>
        </p:nvCxnSpPr>
        <p:spPr>
          <a:xfrm>
            <a:off x="7914164" y="3311611"/>
            <a:ext cx="0" cy="2236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C13696-62A8-B041-9DD7-6B036727E84F}"/>
              </a:ext>
            </a:extLst>
          </p:cNvPr>
          <p:cNvCxnSpPr/>
          <p:nvPr/>
        </p:nvCxnSpPr>
        <p:spPr>
          <a:xfrm flipV="1">
            <a:off x="3781168" y="5535827"/>
            <a:ext cx="3966518" cy="1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E00C94-D6EF-AF4F-8FAC-09FB041BB178}"/>
              </a:ext>
            </a:extLst>
          </p:cNvPr>
          <p:cNvSpPr txBox="1"/>
          <p:nvPr/>
        </p:nvSpPr>
        <p:spPr>
          <a:xfrm>
            <a:off x="4950591" y="564515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Prediction window</a:t>
            </a:r>
          </a:p>
        </p:txBody>
      </p:sp>
    </p:spTree>
    <p:extLst>
      <p:ext uri="{BB962C8B-B14F-4D97-AF65-F5344CB8AC3E}">
        <p14:creationId xmlns:p14="http://schemas.microsoft.com/office/powerpoint/2010/main" val="137000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98C17D-68F7-C24F-9E84-CF63769D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2" y="548600"/>
            <a:ext cx="6096000" cy="26151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65EEA3-46DD-5241-BAEF-A1B155B93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42" y="4067318"/>
            <a:ext cx="6096000" cy="2615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FF8593-ADE3-2D44-BF27-C9CC4C4568DF}"/>
              </a:ext>
            </a:extLst>
          </p:cNvPr>
          <p:cNvSpPr txBox="1"/>
          <p:nvPr/>
        </p:nvSpPr>
        <p:spPr>
          <a:xfrm>
            <a:off x="1520887" y="2578962"/>
            <a:ext cx="330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Same Condition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C8933-C422-E645-96BC-C37199879E7B}"/>
              </a:ext>
            </a:extLst>
          </p:cNvPr>
          <p:cNvSpPr txBox="1"/>
          <p:nvPr/>
        </p:nvSpPr>
        <p:spPr>
          <a:xfrm>
            <a:off x="1520887" y="6097680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Different Condition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67878-1C66-1044-B466-40BA87332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03" y="2336470"/>
            <a:ext cx="5685355" cy="2823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1B01D9-50E1-9940-ADC2-67D1D4050D2C}"/>
              </a:ext>
            </a:extLst>
          </p:cNvPr>
          <p:cNvSpPr txBox="1"/>
          <p:nvPr/>
        </p:nvSpPr>
        <p:spPr>
          <a:xfrm>
            <a:off x="7043572" y="4575384"/>
            <a:ext cx="4623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Colour/Filler Condition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3EDCB-3B6D-3040-B76A-3923F51E5F5B}"/>
              </a:ext>
            </a:extLst>
          </p:cNvPr>
          <p:cNvSpPr txBox="1"/>
          <p:nvPr/>
        </p:nvSpPr>
        <p:spPr>
          <a:xfrm>
            <a:off x="4533891" y="5486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die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1FAAA-838B-D641-8DAC-7FFCD0B1A062}"/>
              </a:ext>
            </a:extLst>
          </p:cNvPr>
          <p:cNvSpPr txBox="1"/>
          <p:nvPr/>
        </p:nvSpPr>
        <p:spPr>
          <a:xfrm>
            <a:off x="1261841" y="5486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2ABE57-6373-6C4D-BF20-A7F47C32A5A1}"/>
              </a:ext>
            </a:extLst>
          </p:cNvPr>
          <p:cNvSpPr txBox="1"/>
          <p:nvPr/>
        </p:nvSpPr>
        <p:spPr>
          <a:xfrm>
            <a:off x="4246827" y="406731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EEE3AE-6280-DE47-9A77-F738A062D6A7}"/>
              </a:ext>
            </a:extLst>
          </p:cNvPr>
          <p:cNvSpPr txBox="1"/>
          <p:nvPr/>
        </p:nvSpPr>
        <p:spPr>
          <a:xfrm>
            <a:off x="1383952" y="4048865"/>
            <a:ext cx="70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der</a:t>
            </a:r>
          </a:p>
        </p:txBody>
      </p:sp>
    </p:spTree>
    <p:extLst>
      <p:ext uri="{BB962C8B-B14F-4D97-AF65-F5344CB8AC3E}">
        <p14:creationId xmlns:p14="http://schemas.microsoft.com/office/powerpoint/2010/main" val="308362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98DF-4247-4F4E-83DE-C7FD1554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687"/>
            <a:ext cx="10515600" cy="6028682"/>
          </a:xfrm>
        </p:spPr>
        <p:txBody>
          <a:bodyPr/>
          <a:lstStyle/>
          <a:p>
            <a:r>
              <a:rPr lang="en-GB" dirty="0"/>
              <a:t>In this eye-tracking experiment, there were 18 trials in total.</a:t>
            </a:r>
          </a:p>
          <a:p>
            <a:r>
              <a:rPr lang="en-GB" dirty="0"/>
              <a:t>The experimental trials consisted of (a) same condition (N = 6), (b)different condition (N = 6) and (c) filler condition (N = 6). </a:t>
            </a:r>
          </a:p>
          <a:p>
            <a:r>
              <a:rPr lang="en-GB" dirty="0"/>
              <a:t>There were 2 trials for each of the three gender forms in each condition.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5DA240-ECE7-DB43-ABDE-0BF2FC20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34496"/>
            <a:ext cx="10515600" cy="1325563"/>
          </a:xfrm>
        </p:spPr>
        <p:txBody>
          <a:bodyPr/>
          <a:lstStyle/>
          <a:p>
            <a:r>
              <a:rPr lang="en-GB" dirty="0"/>
              <a:t>Let’s reverse engineer the methodology</a:t>
            </a:r>
          </a:p>
        </p:txBody>
      </p:sp>
    </p:spTree>
    <p:extLst>
      <p:ext uri="{BB962C8B-B14F-4D97-AF65-F5344CB8AC3E}">
        <p14:creationId xmlns:p14="http://schemas.microsoft.com/office/powerpoint/2010/main" val="210885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98DF-4247-4F4E-83DE-C7FD1554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687"/>
            <a:ext cx="10515600" cy="6028682"/>
          </a:xfrm>
        </p:spPr>
        <p:txBody>
          <a:bodyPr/>
          <a:lstStyle/>
          <a:p>
            <a:r>
              <a:rPr lang="en-GB" dirty="0"/>
              <a:t>The target item never occurred twice across all conditions. </a:t>
            </a:r>
          </a:p>
          <a:p>
            <a:r>
              <a:rPr lang="en-GB" dirty="0"/>
              <a:t>2 lists were created. Each object/noun served as a target in one list and as a competitor in other list. </a:t>
            </a:r>
          </a:p>
          <a:p>
            <a:r>
              <a:rPr lang="en-GB" dirty="0"/>
              <a:t>Position of the target was counterbalanced for both lists. </a:t>
            </a:r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5DA240-ECE7-DB43-ABDE-0BF2FC20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34496"/>
            <a:ext cx="10515600" cy="1325563"/>
          </a:xfrm>
        </p:spPr>
        <p:txBody>
          <a:bodyPr/>
          <a:lstStyle/>
          <a:p>
            <a:r>
              <a:rPr lang="en-GB" dirty="0"/>
              <a:t>Let’s reverse engineer the methodology</a:t>
            </a:r>
          </a:p>
        </p:txBody>
      </p:sp>
    </p:spTree>
    <p:extLst>
      <p:ext uri="{BB962C8B-B14F-4D97-AF65-F5344CB8AC3E}">
        <p14:creationId xmlns:p14="http://schemas.microsoft.com/office/powerpoint/2010/main" val="259449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98DF-4247-4F4E-83DE-C7FD1554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687"/>
            <a:ext cx="10515600" cy="6028682"/>
          </a:xfrm>
        </p:spPr>
        <p:txBody>
          <a:bodyPr/>
          <a:lstStyle/>
          <a:p>
            <a:r>
              <a:rPr lang="en-GB" dirty="0"/>
              <a:t>Each trial consisted of….</a:t>
            </a:r>
          </a:p>
          <a:p>
            <a:r>
              <a:rPr lang="en-GB" dirty="0"/>
              <a:t>Preview time of 2.5 seconds (2500ms) </a:t>
            </a:r>
          </a:p>
          <a:p>
            <a:r>
              <a:rPr lang="en-GB" dirty="0"/>
              <a:t>A fixation cross for 500ms</a:t>
            </a:r>
          </a:p>
          <a:p>
            <a:r>
              <a:rPr lang="en-GB" dirty="0"/>
              <a:t>Audio + image with eye tracking recording.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5DA240-ECE7-DB43-ABDE-0BF2FC20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34496"/>
            <a:ext cx="10515600" cy="1325563"/>
          </a:xfrm>
        </p:spPr>
        <p:txBody>
          <a:bodyPr/>
          <a:lstStyle/>
          <a:p>
            <a:r>
              <a:rPr lang="en-GB" dirty="0"/>
              <a:t>Let’s reverse engineer the methodology</a:t>
            </a:r>
          </a:p>
        </p:txBody>
      </p:sp>
    </p:spTree>
    <p:extLst>
      <p:ext uri="{BB962C8B-B14F-4D97-AF65-F5344CB8AC3E}">
        <p14:creationId xmlns:p14="http://schemas.microsoft.com/office/powerpoint/2010/main" val="217875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65BE6F-01B3-944E-BA51-5577952FFC94}"/>
              </a:ext>
            </a:extLst>
          </p:cNvPr>
          <p:cNvSpPr/>
          <p:nvPr/>
        </p:nvSpPr>
        <p:spPr>
          <a:xfrm>
            <a:off x="212853" y="263892"/>
            <a:ext cx="3594546" cy="241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533B2-833C-3244-AF61-2BB14112A16B}"/>
              </a:ext>
            </a:extLst>
          </p:cNvPr>
          <p:cNvSpPr/>
          <p:nvPr/>
        </p:nvSpPr>
        <p:spPr>
          <a:xfrm>
            <a:off x="2975431" y="1904859"/>
            <a:ext cx="3594546" cy="2413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D12E0-72FC-674D-8027-E6C03B2FD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05" y="892848"/>
            <a:ext cx="2359042" cy="1012011"/>
          </a:xfrm>
          <a:prstGeom prst="rect">
            <a:avLst/>
          </a:prstGeom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DD12D7-44BC-EA40-8620-A8D8E5E9AD65}"/>
              </a:ext>
            </a:extLst>
          </p:cNvPr>
          <p:cNvSpPr/>
          <p:nvPr/>
        </p:nvSpPr>
        <p:spPr>
          <a:xfrm>
            <a:off x="5952225" y="3812745"/>
            <a:ext cx="3594546" cy="2413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83C2C4-843D-3F48-99EF-6E7418BE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39" y="4567645"/>
            <a:ext cx="2359042" cy="1012011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9734B0-C662-294B-A09A-B7F49FEE686B}"/>
              </a:ext>
            </a:extLst>
          </p:cNvPr>
          <p:cNvSpPr txBox="1"/>
          <p:nvPr/>
        </p:nvSpPr>
        <p:spPr>
          <a:xfrm>
            <a:off x="6706379" y="2677784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Fixation Cross (500ms)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96795-1C21-AB44-BF68-56CED79F0C5B}"/>
              </a:ext>
            </a:extLst>
          </p:cNvPr>
          <p:cNvSpPr txBox="1"/>
          <p:nvPr/>
        </p:nvSpPr>
        <p:spPr>
          <a:xfrm>
            <a:off x="3963246" y="1176449"/>
            <a:ext cx="287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Preview Time (2500ms)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BD4FD-4DB3-AC4E-B082-4C1331BF6AA8}"/>
              </a:ext>
            </a:extLst>
          </p:cNvPr>
          <p:cNvSpPr txBox="1"/>
          <p:nvPr/>
        </p:nvSpPr>
        <p:spPr>
          <a:xfrm>
            <a:off x="9546771" y="4272987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Audio + eye tracking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A9DEC-0E78-A341-980C-BE0D1176F3FE}"/>
              </a:ext>
            </a:extLst>
          </p:cNvPr>
          <p:cNvSpPr txBox="1"/>
          <p:nvPr/>
        </p:nvSpPr>
        <p:spPr>
          <a:xfrm>
            <a:off x="9729682" y="4726897"/>
            <a:ext cx="218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Finish when they </a:t>
            </a:r>
            <a:br>
              <a:rPr lang="en-GB" sz="2000" dirty="0"/>
            </a:br>
            <a:r>
              <a:rPr lang="en-GB" sz="2000" dirty="0"/>
              <a:t>click on an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BA855-DD30-994A-B73C-25174CCFBED3}"/>
              </a:ext>
            </a:extLst>
          </p:cNvPr>
          <p:cNvSpPr txBox="1"/>
          <p:nvPr/>
        </p:nvSpPr>
        <p:spPr>
          <a:xfrm>
            <a:off x="2447319" y="5027893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 </a:t>
            </a:r>
            <a:r>
              <a:rPr lang="en-GB" dirty="0" err="1"/>
              <a:t>ist</a:t>
            </a:r>
            <a:r>
              <a:rPr lang="en-GB" dirty="0"/>
              <a:t> das </a:t>
            </a:r>
            <a:r>
              <a:rPr lang="en-GB" dirty="0" err="1"/>
              <a:t>gelbe</a:t>
            </a:r>
            <a:r>
              <a:rPr lang="en-GB" dirty="0"/>
              <a:t> k</a:t>
            </a:r>
            <a:r>
              <a:rPr lang="de-DE" dirty="0"/>
              <a:t>äse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E2AC18-A1C2-564B-BBC5-6147EC512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11" y="4905642"/>
            <a:ext cx="734103" cy="73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249CCD-3ACC-8443-90C8-48D1D45B48E1}"/>
              </a:ext>
            </a:extLst>
          </p:cNvPr>
          <p:cNvSpPr txBox="1"/>
          <p:nvPr/>
        </p:nvSpPr>
        <p:spPr>
          <a:xfrm>
            <a:off x="4529048" y="288097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89636791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with patter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76813C-2232-4903-81D6-6333B17585BA}" vid="{BD29AF67-25FF-4C84-8E00-E8340315E585}"/>
    </a:ext>
  </a:extLst>
</a:theme>
</file>

<file path=ppt/theme/theme2.xml><?xml version="1.0" encoding="utf-8"?>
<a:theme xmlns:a="http://schemas.openxmlformats.org/drawingml/2006/main" name="Light without patter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76813C-2232-4903-81D6-6333B17585BA}" vid="{54B5237B-68B7-4078-988E-6958ACB1CA7C}"/>
    </a:ext>
  </a:extLst>
</a:theme>
</file>

<file path=ppt/theme/theme3.xml><?xml version="1.0" encoding="utf-8"?>
<a:theme xmlns:a="http://schemas.openxmlformats.org/drawingml/2006/main" name="Dark with patter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76813C-2232-4903-81D6-6333B17585BA}" vid="{43056ABE-377B-4831-BFD1-B7FD42981EE3}"/>
    </a:ext>
  </a:extLst>
</a:theme>
</file>

<file path=ppt/theme/theme4.xml><?xml version="1.0" encoding="utf-8"?>
<a:theme xmlns:a="http://schemas.openxmlformats.org/drawingml/2006/main" name="Dark without patter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76813C-2232-4903-81D6-6333B17585BA}" vid="{87622ECD-DBFC-497A-9283-3D2FD7BBEC7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F74B9924A90429AFF83904CD5AC51" ma:contentTypeVersion="10" ma:contentTypeDescription="Create a new document." ma:contentTypeScope="" ma:versionID="c219061678790ba91acd956595d5746d">
  <xsd:schema xmlns:xsd="http://www.w3.org/2001/XMLSchema" xmlns:xs="http://www.w3.org/2001/XMLSchema" xmlns:p="http://schemas.microsoft.com/office/2006/metadata/properties" xmlns:ns2="6c86f083-272a-4d16-a1ee-41e11cc1f196" xmlns:ns3="398a922c-8803-48c8-8c4d-45441d0c0e87" targetNamespace="http://schemas.microsoft.com/office/2006/metadata/properties" ma:root="true" ma:fieldsID="0367899129e833eb231d53942e145767" ns2:_="" ns3:_="">
    <xsd:import namespace="6c86f083-272a-4d16-a1ee-41e11cc1f196"/>
    <xsd:import namespace="398a922c-8803-48c8-8c4d-45441d0c0e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6f083-272a-4d16-a1ee-41e11cc1f1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a922c-8803-48c8-8c4d-45441d0c0e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450CF-6ABA-4838-9288-F877B87221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4BF166D-0E69-4C17-BDD8-F7B09B99A5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F97B2E-9823-411D-AC0A-61DE29B6E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6f083-272a-4d16-a1ee-41e11cc1f196"/>
    <ds:schemaRef ds:uri="398a922c-8803-48c8-8c4d-45441d0c0e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UiT_PowerPoint_engelsk</Template>
  <TotalTime>10350</TotalTime>
  <Words>455</Words>
  <Application>Microsoft Macintosh PowerPoint</Application>
  <PresentationFormat>Widescreen</PresentationFormat>
  <Paragraphs>129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Light with pattern</vt:lpstr>
      <vt:lpstr>Light without pattern</vt:lpstr>
      <vt:lpstr>Dark with pattern</vt:lpstr>
      <vt:lpstr>Dark without pattern</vt:lpstr>
      <vt:lpstr>Gorilla Online Eye Tracking Workshop </vt:lpstr>
      <vt:lpstr>Schedule for May 5th </vt:lpstr>
      <vt:lpstr>Recap of what we did on Monday </vt:lpstr>
      <vt:lpstr>PowerPoint Presentation</vt:lpstr>
      <vt:lpstr>PowerPoint Presentation</vt:lpstr>
      <vt:lpstr>Let’s reverse engineer the methodology</vt:lpstr>
      <vt:lpstr>Let’s reverse engineer the methodology</vt:lpstr>
      <vt:lpstr>Let’s reverse engineer the methodology</vt:lpstr>
      <vt:lpstr>PowerPoint Presentation</vt:lpstr>
      <vt:lpstr>What is the Gorilla Eye tracking Zone?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here</vt:lpstr>
      <vt:lpstr>Thank you! </vt:lpstr>
    </vt:vector>
  </TitlesOfParts>
  <Company>UiT Norges arktiske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González Alonso</dc:creator>
  <cp:lastModifiedBy>Maki Kubota</cp:lastModifiedBy>
  <cp:revision>336</cp:revision>
  <dcterms:created xsi:type="dcterms:W3CDTF">2019-08-26T06:34:23Z</dcterms:created>
  <dcterms:modified xsi:type="dcterms:W3CDTF">2021-05-04T20:53:32Z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0x01010090CF74B9924A90429AFF83904CD5AC51</vt:lpwstr>
  </property>
</Properties>
</file>